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08"/>
  </p:notesMasterIdLst>
  <p:handoutMasterIdLst>
    <p:handoutMasterId r:id="rId109"/>
  </p:handoutMasterIdLst>
  <p:sldIdLst>
    <p:sldId id="392" r:id="rId2"/>
    <p:sldId id="393" r:id="rId3"/>
    <p:sldId id="411" r:id="rId4"/>
    <p:sldId id="412" r:id="rId5"/>
    <p:sldId id="415" r:id="rId6"/>
    <p:sldId id="413" r:id="rId7"/>
    <p:sldId id="394" r:id="rId8"/>
    <p:sldId id="407" r:id="rId9"/>
    <p:sldId id="408" r:id="rId10"/>
    <p:sldId id="395" r:id="rId11"/>
    <p:sldId id="396" r:id="rId12"/>
    <p:sldId id="397" r:id="rId13"/>
    <p:sldId id="398" r:id="rId14"/>
    <p:sldId id="399" r:id="rId15"/>
    <p:sldId id="400" r:id="rId16"/>
    <p:sldId id="401" r:id="rId17"/>
    <p:sldId id="402" r:id="rId18"/>
    <p:sldId id="414" r:id="rId19"/>
    <p:sldId id="403" r:id="rId20"/>
    <p:sldId id="404" r:id="rId21"/>
    <p:sldId id="405" r:id="rId22"/>
    <p:sldId id="406" r:id="rId23"/>
    <p:sldId id="328" r:id="rId24"/>
    <p:sldId id="410" r:id="rId25"/>
    <p:sldId id="321" r:id="rId26"/>
    <p:sldId id="322" r:id="rId27"/>
    <p:sldId id="323" r:id="rId28"/>
    <p:sldId id="356" r:id="rId29"/>
    <p:sldId id="324" r:id="rId30"/>
    <p:sldId id="325" r:id="rId31"/>
    <p:sldId id="326" r:id="rId32"/>
    <p:sldId id="336" r:id="rId33"/>
    <p:sldId id="350" r:id="rId34"/>
    <p:sldId id="337" r:id="rId35"/>
    <p:sldId id="355" r:id="rId36"/>
    <p:sldId id="359" r:id="rId37"/>
    <p:sldId id="357" r:id="rId38"/>
    <p:sldId id="365" r:id="rId39"/>
    <p:sldId id="358" r:id="rId40"/>
    <p:sldId id="306" r:id="rId41"/>
    <p:sldId id="316" r:id="rId42"/>
    <p:sldId id="257" r:id="rId43"/>
    <p:sldId id="349" r:id="rId44"/>
    <p:sldId id="351" r:id="rId45"/>
    <p:sldId id="275" r:id="rId46"/>
    <p:sldId id="258" r:id="rId47"/>
    <p:sldId id="271" r:id="rId48"/>
    <p:sldId id="272" r:id="rId49"/>
    <p:sldId id="354" r:id="rId50"/>
    <p:sldId id="348" r:id="rId51"/>
    <p:sldId id="352" r:id="rId52"/>
    <p:sldId id="273" r:id="rId53"/>
    <p:sldId id="389" r:id="rId54"/>
    <p:sldId id="315" r:id="rId55"/>
    <p:sldId id="274" r:id="rId56"/>
    <p:sldId id="277" r:id="rId57"/>
    <p:sldId id="280" r:id="rId58"/>
    <p:sldId id="338" r:id="rId59"/>
    <p:sldId id="339" r:id="rId60"/>
    <p:sldId id="340" r:id="rId61"/>
    <p:sldId id="341" r:id="rId62"/>
    <p:sldId id="342" r:id="rId63"/>
    <p:sldId id="343" r:id="rId64"/>
    <p:sldId id="344" r:id="rId65"/>
    <p:sldId id="360" r:id="rId66"/>
    <p:sldId id="361" r:id="rId67"/>
    <p:sldId id="384" r:id="rId68"/>
    <p:sldId id="364" r:id="rId69"/>
    <p:sldId id="382" r:id="rId70"/>
    <p:sldId id="385" r:id="rId71"/>
    <p:sldId id="376" r:id="rId72"/>
    <p:sldId id="377" r:id="rId73"/>
    <p:sldId id="387" r:id="rId74"/>
    <p:sldId id="379" r:id="rId75"/>
    <p:sldId id="388" r:id="rId76"/>
    <p:sldId id="386" r:id="rId77"/>
    <p:sldId id="286" r:id="rId78"/>
    <p:sldId id="310" r:id="rId79"/>
    <p:sldId id="333" r:id="rId80"/>
    <p:sldId id="288" r:id="rId81"/>
    <p:sldId id="345" r:id="rId82"/>
    <p:sldId id="289" r:id="rId83"/>
    <p:sldId id="346" r:id="rId84"/>
    <p:sldId id="290" r:id="rId85"/>
    <p:sldId id="347" r:id="rId86"/>
    <p:sldId id="293" r:id="rId87"/>
    <p:sldId id="292" r:id="rId88"/>
    <p:sldId id="291" r:id="rId89"/>
    <p:sldId id="294" r:id="rId90"/>
    <p:sldId id="295" r:id="rId91"/>
    <p:sldId id="305" r:id="rId92"/>
    <p:sldId id="296" r:id="rId93"/>
    <p:sldId id="318" r:id="rId94"/>
    <p:sldId id="307" r:id="rId95"/>
    <p:sldId id="319" r:id="rId96"/>
    <p:sldId id="320" r:id="rId97"/>
    <p:sldId id="308" r:id="rId98"/>
    <p:sldId id="366" r:id="rId99"/>
    <p:sldId id="297" r:id="rId100"/>
    <p:sldId id="298" r:id="rId101"/>
    <p:sldId id="299" r:id="rId102"/>
    <p:sldId id="300" r:id="rId103"/>
    <p:sldId id="301" r:id="rId104"/>
    <p:sldId id="302" r:id="rId105"/>
    <p:sldId id="303" r:id="rId106"/>
    <p:sldId id="409" r:id="rId107"/>
  </p:sldIdLst>
  <p:sldSz cx="9144000" cy="6858000" type="screen4x3"/>
  <p:notesSz cx="6858000" cy="9028113"/>
  <p:defaultTextStyle>
    <a:defPPr>
      <a:defRPr lang="en-US"/>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DDDDDD"/>
    <a:srgbClr val="99FF99"/>
    <a:srgbClr val="660066"/>
    <a:srgbClr val="333300"/>
    <a:srgbClr val="003366"/>
    <a:srgbClr val="8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71" autoAdjust="0"/>
    <p:restoredTop sz="70881" autoAdjust="0"/>
  </p:normalViewPr>
  <p:slideViewPr>
    <p:cSldViewPr>
      <p:cViewPr varScale="1">
        <p:scale>
          <a:sx n="35" d="100"/>
          <a:sy n="35" d="100"/>
        </p:scale>
        <p:origin x="1853" y="43"/>
      </p:cViewPr>
      <p:guideLst>
        <p:guide orient="horz" pos="4319"/>
        <p:guide pos="5759"/>
      </p:guideLst>
    </p:cSldViewPr>
  </p:slideViewPr>
  <p:outlineViewPr>
    <p:cViewPr>
      <p:scale>
        <a:sx n="33" d="100"/>
        <a:sy n="33" d="100"/>
      </p:scale>
      <p:origin x="0" y="33786"/>
    </p:cViewPr>
  </p:outlineViewPr>
  <p:notesTextViewPr>
    <p:cViewPr>
      <p:scale>
        <a:sx n="100" d="100"/>
        <a:sy n="100" d="100"/>
      </p:scale>
      <p:origin x="0" y="0"/>
    </p:cViewPr>
  </p:notesTextViewPr>
  <p:sorterViewPr>
    <p:cViewPr>
      <p:scale>
        <a:sx n="66" d="100"/>
        <a:sy n="66" d="100"/>
      </p:scale>
      <p:origin x="0" y="-14330"/>
    </p:cViewPr>
  </p:sorterViewPr>
  <p:notesViewPr>
    <p:cSldViewPr>
      <p:cViewPr varScale="1">
        <p:scale>
          <a:sx n="38" d="100"/>
          <a:sy n="38" d="100"/>
        </p:scale>
        <p:origin x="-1507" y="-72"/>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FAF9E-835C-4EE9-A812-FF9428739538}" type="doc">
      <dgm:prSet loTypeId="urn:microsoft.com/office/officeart/2005/8/layout/target1" loCatId="relationship" qsTypeId="urn:microsoft.com/office/officeart/2005/8/quickstyle/simple1" qsCatId="simple" csTypeId="urn:microsoft.com/office/officeart/2005/8/colors/accent1_2" csCatId="accent1"/>
      <dgm:spPr/>
    </dgm:pt>
    <dgm:pt modelId="{C0FFB259-5651-4E96-A578-54E013206616}">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dirty="0">
              <a:ln>
                <a:noFill/>
              </a:ln>
              <a:solidFill>
                <a:schemeClr val="tx1"/>
              </a:solidFill>
              <a:effectLst/>
              <a:latin typeface="Arial" charset="0"/>
              <a:cs typeface="Arial" charset="0"/>
            </a:rPr>
            <a:t>Seguro Familiar + Seguro Vida</a:t>
          </a:r>
          <a:endParaRPr kumimoji="0" lang="es-ES" sz="1200" b="1" i="0" u="none" strike="noStrike" cap="none" normalizeH="0" baseline="0" dirty="0">
            <a:ln>
              <a:noFill/>
            </a:ln>
            <a:solidFill>
              <a:schemeClr val="tx1"/>
            </a:solidFill>
            <a:effectLst/>
            <a:latin typeface="Arial" charset="0"/>
            <a:cs typeface="Arial" charset="0"/>
          </a:endParaRPr>
        </a:p>
      </dgm:t>
    </dgm:pt>
    <dgm:pt modelId="{FA04A1D1-5977-426E-BF05-1AD983CD9C1E}" type="parTrans" cxnId="{96D342C6-E4A9-4140-B69F-1CEDEDF9F009}">
      <dgm:prSet/>
      <dgm:spPr/>
      <dgm:t>
        <a:bodyPr/>
        <a:lstStyle/>
        <a:p>
          <a:endParaRPr lang="es-ES" sz="2000"/>
        </a:p>
      </dgm:t>
    </dgm:pt>
    <dgm:pt modelId="{7DF7C0A0-1678-4E4A-96E3-26F4124255AE}" type="sibTrans" cxnId="{96D342C6-E4A9-4140-B69F-1CEDEDF9F009}">
      <dgm:prSet/>
      <dgm:spPr/>
      <dgm:t>
        <a:bodyPr/>
        <a:lstStyle/>
        <a:p>
          <a:endParaRPr lang="es-ES" sz="2000"/>
        </a:p>
      </dgm:t>
    </dgm:pt>
    <dgm:pt modelId="{263712DE-ABF0-42AE-B209-5917F88891A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911 o Arma: Capacidad respuesta</a:t>
          </a:r>
          <a:endParaRPr kumimoji="0" lang="es-ES" sz="1200" b="1" i="0" u="none" strike="noStrike" cap="none" normalizeH="0" baseline="0">
            <a:ln>
              <a:noFill/>
            </a:ln>
            <a:solidFill>
              <a:schemeClr val="tx1"/>
            </a:solidFill>
            <a:effectLst/>
            <a:latin typeface="Arial" charset="0"/>
            <a:cs typeface="Arial" charset="0"/>
          </a:endParaRPr>
        </a:p>
      </dgm:t>
    </dgm:pt>
    <dgm:pt modelId="{91924B3B-1035-465B-82FA-E9ADB038C942}" type="parTrans" cxnId="{5E2C07B6-37B5-4E8A-9988-D42C987A455C}">
      <dgm:prSet/>
      <dgm:spPr/>
      <dgm:t>
        <a:bodyPr/>
        <a:lstStyle/>
        <a:p>
          <a:endParaRPr lang="es-ES" sz="2000"/>
        </a:p>
      </dgm:t>
    </dgm:pt>
    <dgm:pt modelId="{0B703F3E-7938-48D7-81F0-8F6E9E45D95E}" type="sibTrans" cxnId="{5E2C07B6-37B5-4E8A-9988-D42C987A455C}">
      <dgm:prSet/>
      <dgm:spPr/>
      <dgm:t>
        <a:bodyPr/>
        <a:lstStyle/>
        <a:p>
          <a:endParaRPr lang="es-ES" sz="2000"/>
        </a:p>
      </dgm:t>
    </dgm:pt>
    <dgm:pt modelId="{EFD95F75-85AB-49C2-A6D1-90A2E2E8F1D9}">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Alarma Clase A1: Tecnología Dual</a:t>
          </a:r>
          <a:endParaRPr kumimoji="0" lang="es-ES" sz="1200" b="1" i="0" u="none" strike="noStrike" cap="none" normalizeH="0" baseline="0">
            <a:ln>
              <a:noFill/>
            </a:ln>
            <a:solidFill>
              <a:schemeClr val="tx1"/>
            </a:solidFill>
            <a:effectLst/>
            <a:latin typeface="Arial" charset="0"/>
            <a:cs typeface="Arial" charset="0"/>
          </a:endParaRPr>
        </a:p>
      </dgm:t>
    </dgm:pt>
    <dgm:pt modelId="{69D2ECE5-102F-47A9-82A1-EEC7297A0CD3}" type="parTrans" cxnId="{B7EBE46D-3D74-4522-B01B-F0BFAA4DBB63}">
      <dgm:prSet/>
      <dgm:spPr/>
      <dgm:t>
        <a:bodyPr/>
        <a:lstStyle/>
        <a:p>
          <a:endParaRPr lang="es-ES" sz="2000"/>
        </a:p>
      </dgm:t>
    </dgm:pt>
    <dgm:pt modelId="{8973D851-B8E1-4FF4-932C-6F64CCE28C49}" type="sibTrans" cxnId="{B7EBE46D-3D74-4522-B01B-F0BFAA4DBB63}">
      <dgm:prSet/>
      <dgm:spPr/>
      <dgm:t>
        <a:bodyPr/>
        <a:lstStyle/>
        <a:p>
          <a:endParaRPr lang="es-ES" sz="2000"/>
        </a:p>
      </dgm:t>
    </dgm:pt>
    <dgm:pt modelId="{138A58D8-91F6-4FB0-90A3-00B1F2AF337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cap="none" normalizeH="0" baseline="0">
              <a:ln>
                <a:noFill/>
              </a:ln>
              <a:solidFill>
                <a:schemeClr val="tx1"/>
              </a:solidFill>
              <a:effectLst/>
              <a:latin typeface="Arial" charset="0"/>
              <a:cs typeface="Arial" charset="0"/>
            </a:rPr>
            <a:t> </a:t>
          </a:r>
          <a:endParaRPr kumimoji="0" lang="es-ES" sz="1200" b="0" i="0" u="none" strike="noStrike" cap="none" normalizeH="0" baseline="0">
            <a:ln>
              <a:noFill/>
            </a:ln>
            <a:solidFill>
              <a:schemeClr val="tx1"/>
            </a:solidFill>
            <a:effectLst/>
            <a:latin typeface="Arial" charset="0"/>
            <a:cs typeface="Arial" charset="0"/>
          </a:endParaRPr>
        </a:p>
      </dgm:t>
    </dgm:pt>
    <dgm:pt modelId="{226180C2-9B9D-4044-B6F0-60EF696EF75A}" type="parTrans" cxnId="{0944AC37-D18C-438C-BD33-F984387ABCB4}">
      <dgm:prSet/>
      <dgm:spPr/>
      <dgm:t>
        <a:bodyPr/>
        <a:lstStyle/>
        <a:p>
          <a:endParaRPr lang="es-ES" sz="2000"/>
        </a:p>
      </dgm:t>
    </dgm:pt>
    <dgm:pt modelId="{5E6E8C3A-1E97-4AE6-A6CE-395ED24E588C}" type="sibTrans" cxnId="{0944AC37-D18C-438C-BD33-F984387ABCB4}">
      <dgm:prSet/>
      <dgm:spPr/>
      <dgm:t>
        <a:bodyPr/>
        <a:lstStyle/>
        <a:p>
          <a:endParaRPr lang="es-ES" sz="2000"/>
        </a:p>
      </dgm:t>
    </dgm:pt>
    <dgm:pt modelId="{007D9EF9-66F3-4ED7-AE90-5A4262956A0B}">
      <dgm:prSet custT="1"/>
      <dgm:spPr/>
      <dgm: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cap="none" normalizeH="0" baseline="0">
              <a:ln>
                <a:noFill/>
              </a:ln>
              <a:solidFill>
                <a:schemeClr val="tx1"/>
              </a:solidFill>
              <a:effectLst/>
              <a:latin typeface="Arial" charset="0"/>
              <a:cs typeface="Arial" charset="0"/>
            </a:rPr>
            <a:t>Puerta blindada: barrera adicional</a:t>
          </a:r>
          <a:endParaRPr kumimoji="0" lang="es-ES" sz="1200" b="1" i="0" u="none" strike="noStrike" cap="none" normalizeH="0" baseline="0">
            <a:ln>
              <a:noFill/>
            </a:ln>
            <a:solidFill>
              <a:schemeClr val="tx1"/>
            </a:solidFill>
            <a:effectLst/>
            <a:latin typeface="Arial" charset="0"/>
            <a:cs typeface="Arial" charset="0"/>
          </a:endParaRPr>
        </a:p>
      </dgm:t>
    </dgm:pt>
    <dgm:pt modelId="{7B1C3BDF-DE8F-4345-AC45-88F2F92E8588}" type="parTrans" cxnId="{0162D832-1AC7-4590-8797-69FBFAA86644}">
      <dgm:prSet/>
      <dgm:spPr/>
      <dgm:t>
        <a:bodyPr/>
        <a:lstStyle/>
        <a:p>
          <a:endParaRPr lang="es-ES" sz="2000"/>
        </a:p>
      </dgm:t>
    </dgm:pt>
    <dgm:pt modelId="{B4B6C546-029B-4ED9-82F4-41C1E260431D}" type="sibTrans" cxnId="{0162D832-1AC7-4590-8797-69FBFAA86644}">
      <dgm:prSet/>
      <dgm:spPr/>
      <dgm:t>
        <a:bodyPr/>
        <a:lstStyle/>
        <a:p>
          <a:endParaRPr lang="es-ES" sz="2000"/>
        </a:p>
      </dgm:t>
    </dgm:pt>
    <dgm:pt modelId="{8D289A0F-B152-496C-977C-961E48503E5C}">
      <dgm:prSet/>
      <dgm:spPr/>
      <dgm:t>
        <a:bodyPr/>
        <a:lstStyle/>
        <a:p>
          <a:endParaRPr lang="es-AR" sz="2000"/>
        </a:p>
      </dgm:t>
    </dgm:pt>
    <dgm:pt modelId="{8846A7F5-4D43-4524-BFC8-022186A0E5C8}" type="parTrans" cxnId="{A9AEFA5D-0494-4A6A-BC7B-91338D5D221E}">
      <dgm:prSet/>
      <dgm:spPr/>
      <dgm:t>
        <a:bodyPr/>
        <a:lstStyle/>
        <a:p>
          <a:endParaRPr lang="es-ES" sz="2000"/>
        </a:p>
      </dgm:t>
    </dgm:pt>
    <dgm:pt modelId="{A0D7286F-92AC-4E56-97E0-10E0B9090F7F}" type="sibTrans" cxnId="{A9AEFA5D-0494-4A6A-BC7B-91338D5D221E}">
      <dgm:prSet/>
      <dgm:spPr/>
      <dgm:t>
        <a:bodyPr/>
        <a:lstStyle/>
        <a:p>
          <a:endParaRPr lang="es-ES" sz="2000"/>
        </a:p>
      </dgm:t>
    </dgm:pt>
    <dgm:pt modelId="{83EDAE84-2774-4E0A-B411-39561BEC00C6}">
      <dgm:prSet/>
      <dgm:spPr/>
      <dgm:t>
        <a:bodyPr/>
        <a:lstStyle/>
        <a:p>
          <a:endParaRPr lang="es-AR" sz="2000"/>
        </a:p>
      </dgm:t>
    </dgm:pt>
    <dgm:pt modelId="{03C92C2C-59F6-49D8-88C1-FDC433D1B2AD}" type="parTrans" cxnId="{289D200E-9799-4A6F-B0DB-B805F31D72F1}">
      <dgm:prSet/>
      <dgm:spPr/>
      <dgm:t>
        <a:bodyPr/>
        <a:lstStyle/>
        <a:p>
          <a:endParaRPr lang="es-ES" sz="2000"/>
        </a:p>
      </dgm:t>
    </dgm:pt>
    <dgm:pt modelId="{55633683-CDDF-4625-B045-BDE4D24BD756}" type="sibTrans" cxnId="{289D200E-9799-4A6F-B0DB-B805F31D72F1}">
      <dgm:prSet/>
      <dgm:spPr/>
      <dgm:t>
        <a:bodyPr/>
        <a:lstStyle/>
        <a:p>
          <a:endParaRPr lang="es-ES" sz="2000"/>
        </a:p>
      </dgm:t>
    </dgm:pt>
    <dgm:pt modelId="{C84E7BF8-8646-4A0F-AECF-40795E77F5FB}" type="pres">
      <dgm:prSet presAssocID="{B51FAF9E-835C-4EE9-A812-FF9428739538}" presName="composite" presStyleCnt="0">
        <dgm:presLayoutVars>
          <dgm:chMax val="5"/>
          <dgm:dir/>
          <dgm:resizeHandles val="exact"/>
        </dgm:presLayoutVars>
      </dgm:prSet>
      <dgm:spPr/>
    </dgm:pt>
    <dgm:pt modelId="{D577FEEC-43F1-47F8-A838-67690050553A}" type="pres">
      <dgm:prSet presAssocID="{C0FFB259-5651-4E96-A578-54E013206616}" presName="circle1" presStyleLbl="lnNode1" presStyleIdx="0" presStyleCnt="5"/>
      <dgm:spPr>
        <a:ln>
          <a:solidFill>
            <a:schemeClr val="accent6">
              <a:lumMod val="20000"/>
              <a:lumOff val="80000"/>
            </a:schemeClr>
          </a:solidFill>
        </a:ln>
      </dgm:spPr>
    </dgm:pt>
    <dgm:pt modelId="{F2A9F2DB-4299-4F6B-83EC-F9CC4198B99E}" type="pres">
      <dgm:prSet presAssocID="{C0FFB259-5651-4E96-A578-54E013206616}" presName="text1" presStyleLbl="revTx" presStyleIdx="0" presStyleCnt="5">
        <dgm:presLayoutVars>
          <dgm:bulletEnabled val="1"/>
        </dgm:presLayoutVars>
      </dgm:prSet>
      <dgm:spPr/>
    </dgm:pt>
    <dgm:pt modelId="{4D255021-099F-4C08-9AED-4E7C4A009F8E}" type="pres">
      <dgm:prSet presAssocID="{C0FFB259-5651-4E96-A578-54E013206616}" presName="line1" presStyleLbl="callout" presStyleIdx="0" presStyleCnt="10"/>
      <dgm:spPr/>
    </dgm:pt>
    <dgm:pt modelId="{4921E385-2526-4AE0-B429-22EA235CAE55}" type="pres">
      <dgm:prSet presAssocID="{C0FFB259-5651-4E96-A578-54E013206616}" presName="d1" presStyleLbl="callout" presStyleIdx="1" presStyleCnt="10"/>
      <dgm:spPr/>
    </dgm:pt>
    <dgm:pt modelId="{32E00D60-1DF2-4AD4-B78B-16924A01F209}" type="pres">
      <dgm:prSet presAssocID="{263712DE-ABF0-42AE-B209-5917F88891AB}" presName="circle2" presStyleLbl="lnNode1" presStyleIdx="1" presStyleCnt="5"/>
      <dgm:spPr/>
    </dgm:pt>
    <dgm:pt modelId="{C6651FAE-3F85-41F7-BEFF-8F27EE24DFF4}" type="pres">
      <dgm:prSet presAssocID="{263712DE-ABF0-42AE-B209-5917F88891AB}" presName="text2" presStyleLbl="revTx" presStyleIdx="1" presStyleCnt="5">
        <dgm:presLayoutVars>
          <dgm:bulletEnabled val="1"/>
        </dgm:presLayoutVars>
      </dgm:prSet>
      <dgm:spPr/>
    </dgm:pt>
    <dgm:pt modelId="{5E855D08-939E-4D64-AD4B-AEB31A15A2F1}" type="pres">
      <dgm:prSet presAssocID="{263712DE-ABF0-42AE-B209-5917F88891AB}" presName="line2" presStyleLbl="callout" presStyleIdx="2" presStyleCnt="10"/>
      <dgm:spPr/>
    </dgm:pt>
    <dgm:pt modelId="{1DBBC6A3-6883-4397-9C2B-6CF8B0356526}" type="pres">
      <dgm:prSet presAssocID="{263712DE-ABF0-42AE-B209-5917F88891AB}" presName="d2" presStyleLbl="callout" presStyleIdx="3" presStyleCnt="10"/>
      <dgm:spPr/>
    </dgm:pt>
    <dgm:pt modelId="{F73C486A-11D6-47B1-8E44-24F3A3602A02}" type="pres">
      <dgm:prSet presAssocID="{EFD95F75-85AB-49C2-A6D1-90A2E2E8F1D9}" presName="circle3" presStyleLbl="lnNode1" presStyleIdx="2" presStyleCnt="5"/>
      <dgm:spPr/>
    </dgm:pt>
    <dgm:pt modelId="{FDB19523-71C6-48C2-85B4-343EFC5ABC3D}" type="pres">
      <dgm:prSet presAssocID="{EFD95F75-85AB-49C2-A6D1-90A2E2E8F1D9}" presName="text3" presStyleLbl="revTx" presStyleIdx="2" presStyleCnt="5">
        <dgm:presLayoutVars>
          <dgm:bulletEnabled val="1"/>
        </dgm:presLayoutVars>
      </dgm:prSet>
      <dgm:spPr/>
    </dgm:pt>
    <dgm:pt modelId="{8512D32D-68C4-44BD-8A4D-8E6AC5327C55}" type="pres">
      <dgm:prSet presAssocID="{EFD95F75-85AB-49C2-A6D1-90A2E2E8F1D9}" presName="line3" presStyleLbl="callout" presStyleIdx="4" presStyleCnt="10"/>
      <dgm:spPr/>
    </dgm:pt>
    <dgm:pt modelId="{169DA7E5-AAD8-46BB-884B-6682DF391D71}" type="pres">
      <dgm:prSet presAssocID="{EFD95F75-85AB-49C2-A6D1-90A2E2E8F1D9}" presName="d3" presStyleLbl="callout" presStyleIdx="5" presStyleCnt="10"/>
      <dgm:spPr/>
    </dgm:pt>
    <dgm:pt modelId="{A2197912-B67C-445E-89EA-57615E855A91}" type="pres">
      <dgm:prSet presAssocID="{138A58D8-91F6-4FB0-90A3-00B1F2AF337B}" presName="circle4" presStyleLbl="lnNode1" presStyleIdx="3" presStyleCnt="5"/>
      <dgm:spPr>
        <a:solidFill>
          <a:schemeClr val="accent6">
            <a:lumMod val="75000"/>
          </a:schemeClr>
        </a:solidFill>
      </dgm:spPr>
    </dgm:pt>
    <dgm:pt modelId="{F6BA3280-C9F4-487A-9577-E985B498A552}" type="pres">
      <dgm:prSet presAssocID="{138A58D8-91F6-4FB0-90A3-00B1F2AF337B}" presName="text4" presStyleLbl="revTx" presStyleIdx="3" presStyleCnt="5">
        <dgm:presLayoutVars>
          <dgm:bulletEnabled val="1"/>
        </dgm:presLayoutVars>
      </dgm:prSet>
      <dgm:spPr/>
    </dgm:pt>
    <dgm:pt modelId="{255164CB-F531-46CA-ADE8-826A582B67C4}" type="pres">
      <dgm:prSet presAssocID="{138A58D8-91F6-4FB0-90A3-00B1F2AF337B}" presName="line4" presStyleLbl="callout" presStyleIdx="6" presStyleCnt="10"/>
      <dgm:spPr/>
    </dgm:pt>
    <dgm:pt modelId="{D3E5E0C0-260B-43CB-B412-D16C13A1B8F7}" type="pres">
      <dgm:prSet presAssocID="{138A58D8-91F6-4FB0-90A3-00B1F2AF337B}" presName="d4" presStyleLbl="callout" presStyleIdx="7" presStyleCnt="10"/>
      <dgm:spPr/>
    </dgm:pt>
    <dgm:pt modelId="{E0F2261A-3B71-4123-AD1B-209D9FB9BABD}" type="pres">
      <dgm:prSet presAssocID="{007D9EF9-66F3-4ED7-AE90-5A4262956A0B}" presName="circle5" presStyleLbl="lnNode1" presStyleIdx="4" presStyleCnt="5"/>
      <dgm:spPr>
        <a:solidFill>
          <a:schemeClr val="accent6">
            <a:lumMod val="75000"/>
          </a:schemeClr>
        </a:solidFill>
      </dgm:spPr>
    </dgm:pt>
    <dgm:pt modelId="{C1C949DD-29C5-454F-83E8-E82948D0580C}" type="pres">
      <dgm:prSet presAssocID="{007D9EF9-66F3-4ED7-AE90-5A4262956A0B}" presName="text5" presStyleLbl="revTx" presStyleIdx="4" presStyleCnt="5">
        <dgm:presLayoutVars>
          <dgm:bulletEnabled val="1"/>
        </dgm:presLayoutVars>
      </dgm:prSet>
      <dgm:spPr/>
    </dgm:pt>
    <dgm:pt modelId="{2F391403-820B-43C5-8A91-F3774D9F7C64}" type="pres">
      <dgm:prSet presAssocID="{007D9EF9-66F3-4ED7-AE90-5A4262956A0B}" presName="line5" presStyleLbl="callout" presStyleIdx="8" presStyleCnt="10"/>
      <dgm:spPr/>
    </dgm:pt>
    <dgm:pt modelId="{4561F5FA-F03C-4E59-AD27-6E5CE8BD177F}" type="pres">
      <dgm:prSet presAssocID="{007D9EF9-66F3-4ED7-AE90-5A4262956A0B}" presName="d5" presStyleLbl="callout" presStyleIdx="9" presStyleCnt="10"/>
      <dgm:spPr/>
    </dgm:pt>
  </dgm:ptLst>
  <dgm:cxnLst>
    <dgm:cxn modelId="{289D200E-9799-4A6F-B0DB-B805F31D72F1}" srcId="{B51FAF9E-835C-4EE9-A812-FF9428739538}" destId="{83EDAE84-2774-4E0A-B411-39561BEC00C6}" srcOrd="6" destOrd="0" parTransId="{03C92C2C-59F6-49D8-88C1-FDC433D1B2AD}" sibTransId="{55633683-CDDF-4625-B045-BDE4D24BD756}"/>
    <dgm:cxn modelId="{0162D832-1AC7-4590-8797-69FBFAA86644}" srcId="{B51FAF9E-835C-4EE9-A812-FF9428739538}" destId="{007D9EF9-66F3-4ED7-AE90-5A4262956A0B}" srcOrd="4" destOrd="0" parTransId="{7B1C3BDF-DE8F-4345-AC45-88F2F92E8588}" sibTransId="{B4B6C546-029B-4ED9-82F4-41C1E260431D}"/>
    <dgm:cxn modelId="{0944AC37-D18C-438C-BD33-F984387ABCB4}" srcId="{B51FAF9E-835C-4EE9-A812-FF9428739538}" destId="{138A58D8-91F6-4FB0-90A3-00B1F2AF337B}" srcOrd="3" destOrd="0" parTransId="{226180C2-9B9D-4044-B6F0-60EF696EF75A}" sibTransId="{5E6E8C3A-1E97-4AE6-A6CE-395ED24E588C}"/>
    <dgm:cxn modelId="{A9AEFA5D-0494-4A6A-BC7B-91338D5D221E}" srcId="{B51FAF9E-835C-4EE9-A812-FF9428739538}" destId="{8D289A0F-B152-496C-977C-961E48503E5C}" srcOrd="5" destOrd="0" parTransId="{8846A7F5-4D43-4524-BFC8-022186A0E5C8}" sibTransId="{A0D7286F-92AC-4E56-97E0-10E0B9090F7F}"/>
    <dgm:cxn modelId="{B7EBE46D-3D74-4522-B01B-F0BFAA4DBB63}" srcId="{B51FAF9E-835C-4EE9-A812-FF9428739538}" destId="{EFD95F75-85AB-49C2-A6D1-90A2E2E8F1D9}" srcOrd="2" destOrd="0" parTransId="{69D2ECE5-102F-47A9-82A1-EEC7297A0CD3}" sibTransId="{8973D851-B8E1-4FF4-932C-6F64CCE28C49}"/>
    <dgm:cxn modelId="{FA7D857C-CACD-4085-BBE3-460D460FEF47}" type="presOf" srcId="{263712DE-ABF0-42AE-B209-5917F88891AB}" destId="{C6651FAE-3F85-41F7-BEFF-8F27EE24DFF4}" srcOrd="0" destOrd="0" presId="urn:microsoft.com/office/officeart/2005/8/layout/target1"/>
    <dgm:cxn modelId="{B148F389-2FAD-41F2-9F3D-492E90CA4FF0}" type="presOf" srcId="{C0FFB259-5651-4E96-A578-54E013206616}" destId="{F2A9F2DB-4299-4F6B-83EC-F9CC4198B99E}" srcOrd="0" destOrd="0" presId="urn:microsoft.com/office/officeart/2005/8/layout/target1"/>
    <dgm:cxn modelId="{558E008B-C061-40F7-B51A-D511BDA75F98}" type="presOf" srcId="{138A58D8-91F6-4FB0-90A3-00B1F2AF337B}" destId="{F6BA3280-C9F4-487A-9577-E985B498A552}" srcOrd="0" destOrd="0" presId="urn:microsoft.com/office/officeart/2005/8/layout/target1"/>
    <dgm:cxn modelId="{56E4A490-D690-4783-815E-1B6B63474E17}" type="presOf" srcId="{007D9EF9-66F3-4ED7-AE90-5A4262956A0B}" destId="{C1C949DD-29C5-454F-83E8-E82948D0580C}" srcOrd="0" destOrd="0" presId="urn:microsoft.com/office/officeart/2005/8/layout/target1"/>
    <dgm:cxn modelId="{484F9999-77B6-45C9-8089-2CB2525CC6CC}" type="presOf" srcId="{B51FAF9E-835C-4EE9-A812-FF9428739538}" destId="{C84E7BF8-8646-4A0F-AECF-40795E77F5FB}" srcOrd="0" destOrd="0" presId="urn:microsoft.com/office/officeart/2005/8/layout/target1"/>
    <dgm:cxn modelId="{5E2C07B6-37B5-4E8A-9988-D42C987A455C}" srcId="{B51FAF9E-835C-4EE9-A812-FF9428739538}" destId="{263712DE-ABF0-42AE-B209-5917F88891AB}" srcOrd="1" destOrd="0" parTransId="{91924B3B-1035-465B-82FA-E9ADB038C942}" sibTransId="{0B703F3E-7938-48D7-81F0-8F6E9E45D95E}"/>
    <dgm:cxn modelId="{96D342C6-E4A9-4140-B69F-1CEDEDF9F009}" srcId="{B51FAF9E-835C-4EE9-A812-FF9428739538}" destId="{C0FFB259-5651-4E96-A578-54E013206616}" srcOrd="0" destOrd="0" parTransId="{FA04A1D1-5977-426E-BF05-1AD983CD9C1E}" sibTransId="{7DF7C0A0-1678-4E4A-96E3-26F4124255AE}"/>
    <dgm:cxn modelId="{10C773CB-63AF-42FD-84D6-A4C65DEAD956}" type="presOf" srcId="{EFD95F75-85AB-49C2-A6D1-90A2E2E8F1D9}" destId="{FDB19523-71C6-48C2-85B4-343EFC5ABC3D}" srcOrd="0" destOrd="0" presId="urn:microsoft.com/office/officeart/2005/8/layout/target1"/>
    <dgm:cxn modelId="{A655D79D-C8B3-4647-AED0-CB1F8C09EA5A}" type="presParOf" srcId="{C84E7BF8-8646-4A0F-AECF-40795E77F5FB}" destId="{D577FEEC-43F1-47F8-A838-67690050553A}" srcOrd="0" destOrd="0" presId="urn:microsoft.com/office/officeart/2005/8/layout/target1"/>
    <dgm:cxn modelId="{521E3EEB-1FEC-4B53-9040-91FA07B4075D}" type="presParOf" srcId="{C84E7BF8-8646-4A0F-AECF-40795E77F5FB}" destId="{F2A9F2DB-4299-4F6B-83EC-F9CC4198B99E}" srcOrd="1" destOrd="0" presId="urn:microsoft.com/office/officeart/2005/8/layout/target1"/>
    <dgm:cxn modelId="{A0588D24-7902-4B28-8907-4B12D7529D70}" type="presParOf" srcId="{C84E7BF8-8646-4A0F-AECF-40795E77F5FB}" destId="{4D255021-099F-4C08-9AED-4E7C4A009F8E}" srcOrd="2" destOrd="0" presId="urn:microsoft.com/office/officeart/2005/8/layout/target1"/>
    <dgm:cxn modelId="{DF17BE05-9095-45EB-80B4-7C3EAE90101E}" type="presParOf" srcId="{C84E7BF8-8646-4A0F-AECF-40795E77F5FB}" destId="{4921E385-2526-4AE0-B429-22EA235CAE55}" srcOrd="3" destOrd="0" presId="urn:microsoft.com/office/officeart/2005/8/layout/target1"/>
    <dgm:cxn modelId="{6049D393-750F-4FC4-A829-F45F9FD9AEDA}" type="presParOf" srcId="{C84E7BF8-8646-4A0F-AECF-40795E77F5FB}" destId="{32E00D60-1DF2-4AD4-B78B-16924A01F209}" srcOrd="4" destOrd="0" presId="urn:microsoft.com/office/officeart/2005/8/layout/target1"/>
    <dgm:cxn modelId="{70802267-BAFE-4501-83F8-F6E5EBE94BF6}" type="presParOf" srcId="{C84E7BF8-8646-4A0F-AECF-40795E77F5FB}" destId="{C6651FAE-3F85-41F7-BEFF-8F27EE24DFF4}" srcOrd="5" destOrd="0" presId="urn:microsoft.com/office/officeart/2005/8/layout/target1"/>
    <dgm:cxn modelId="{C7278B70-8238-4F6A-9CC9-D6B6E2A5E9FD}" type="presParOf" srcId="{C84E7BF8-8646-4A0F-AECF-40795E77F5FB}" destId="{5E855D08-939E-4D64-AD4B-AEB31A15A2F1}" srcOrd="6" destOrd="0" presId="urn:microsoft.com/office/officeart/2005/8/layout/target1"/>
    <dgm:cxn modelId="{9942B1D2-2C65-4951-98DA-7469C0968A57}" type="presParOf" srcId="{C84E7BF8-8646-4A0F-AECF-40795E77F5FB}" destId="{1DBBC6A3-6883-4397-9C2B-6CF8B0356526}" srcOrd="7" destOrd="0" presId="urn:microsoft.com/office/officeart/2005/8/layout/target1"/>
    <dgm:cxn modelId="{1B7D5C33-FF89-4D76-9E3E-EE55DED8618C}" type="presParOf" srcId="{C84E7BF8-8646-4A0F-AECF-40795E77F5FB}" destId="{F73C486A-11D6-47B1-8E44-24F3A3602A02}" srcOrd="8" destOrd="0" presId="urn:microsoft.com/office/officeart/2005/8/layout/target1"/>
    <dgm:cxn modelId="{F83D40AB-6E1E-4445-99D9-B8E0C0A1694A}" type="presParOf" srcId="{C84E7BF8-8646-4A0F-AECF-40795E77F5FB}" destId="{FDB19523-71C6-48C2-85B4-343EFC5ABC3D}" srcOrd="9" destOrd="0" presId="urn:microsoft.com/office/officeart/2005/8/layout/target1"/>
    <dgm:cxn modelId="{9C405EA4-F66B-4929-91E1-942AE4CC762E}" type="presParOf" srcId="{C84E7BF8-8646-4A0F-AECF-40795E77F5FB}" destId="{8512D32D-68C4-44BD-8A4D-8E6AC5327C55}" srcOrd="10" destOrd="0" presId="urn:microsoft.com/office/officeart/2005/8/layout/target1"/>
    <dgm:cxn modelId="{5441FB45-6B41-4DF3-8735-E156531A8679}" type="presParOf" srcId="{C84E7BF8-8646-4A0F-AECF-40795E77F5FB}" destId="{169DA7E5-AAD8-46BB-884B-6682DF391D71}" srcOrd="11" destOrd="0" presId="urn:microsoft.com/office/officeart/2005/8/layout/target1"/>
    <dgm:cxn modelId="{061359F8-64BA-410D-B54C-B9C6AD5C3C3B}" type="presParOf" srcId="{C84E7BF8-8646-4A0F-AECF-40795E77F5FB}" destId="{A2197912-B67C-445E-89EA-57615E855A91}" srcOrd="12" destOrd="0" presId="urn:microsoft.com/office/officeart/2005/8/layout/target1"/>
    <dgm:cxn modelId="{7F134DF5-594A-404C-B447-F7F72CF1F9BA}" type="presParOf" srcId="{C84E7BF8-8646-4A0F-AECF-40795E77F5FB}" destId="{F6BA3280-C9F4-487A-9577-E985B498A552}" srcOrd="13" destOrd="0" presId="urn:microsoft.com/office/officeart/2005/8/layout/target1"/>
    <dgm:cxn modelId="{DB881EA5-F7C1-4DB6-908D-8C60F6FBB31A}" type="presParOf" srcId="{C84E7BF8-8646-4A0F-AECF-40795E77F5FB}" destId="{255164CB-F531-46CA-ADE8-826A582B67C4}" srcOrd="14" destOrd="0" presId="urn:microsoft.com/office/officeart/2005/8/layout/target1"/>
    <dgm:cxn modelId="{A6B5E6D9-5C13-455D-82F5-706B8D76D619}" type="presParOf" srcId="{C84E7BF8-8646-4A0F-AECF-40795E77F5FB}" destId="{D3E5E0C0-260B-43CB-B412-D16C13A1B8F7}" srcOrd="15" destOrd="0" presId="urn:microsoft.com/office/officeart/2005/8/layout/target1"/>
    <dgm:cxn modelId="{E45846A4-BFCE-4986-9F83-A718B2CD20E1}" type="presParOf" srcId="{C84E7BF8-8646-4A0F-AECF-40795E77F5FB}" destId="{E0F2261A-3B71-4123-AD1B-209D9FB9BABD}" srcOrd="16" destOrd="0" presId="urn:microsoft.com/office/officeart/2005/8/layout/target1"/>
    <dgm:cxn modelId="{F05202FE-6ED0-4338-B480-D8EC35A94E5E}" type="presParOf" srcId="{C84E7BF8-8646-4A0F-AECF-40795E77F5FB}" destId="{C1C949DD-29C5-454F-83E8-E82948D0580C}" srcOrd="17" destOrd="0" presId="urn:microsoft.com/office/officeart/2005/8/layout/target1"/>
    <dgm:cxn modelId="{C9AB39DA-B338-449E-B3E8-1254A9E7A2BB}" type="presParOf" srcId="{C84E7BF8-8646-4A0F-AECF-40795E77F5FB}" destId="{2F391403-820B-43C5-8A91-F3774D9F7C64}" srcOrd="18" destOrd="0" presId="urn:microsoft.com/office/officeart/2005/8/layout/target1"/>
    <dgm:cxn modelId="{D7E54429-6663-472F-A1FC-9B905930CA2D}" type="presParOf" srcId="{C84E7BF8-8646-4A0F-AECF-40795E77F5FB}" destId="{4561F5FA-F03C-4E59-AD27-6E5CE8BD177F}" srcOrd="19"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2261A-3B71-4123-AD1B-209D9FB9BABD}">
      <dsp:nvSpPr>
        <dsp:cNvPr id="0" name=""/>
        <dsp:cNvSpPr/>
      </dsp:nvSpPr>
      <dsp:spPr>
        <a:xfrm>
          <a:off x="1543049" y="897437"/>
          <a:ext cx="3086100" cy="3086100"/>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97912-B67C-445E-89EA-57615E855A91}">
      <dsp:nvSpPr>
        <dsp:cNvPr id="0" name=""/>
        <dsp:cNvSpPr/>
      </dsp:nvSpPr>
      <dsp:spPr>
        <a:xfrm>
          <a:off x="1885864" y="1240252"/>
          <a:ext cx="2400471" cy="2400471"/>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C486A-11D6-47B1-8E44-24F3A3602A02}">
      <dsp:nvSpPr>
        <dsp:cNvPr id="0" name=""/>
        <dsp:cNvSpPr/>
      </dsp:nvSpPr>
      <dsp:spPr>
        <a:xfrm>
          <a:off x="2228678" y="1583066"/>
          <a:ext cx="1714842" cy="17148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00D60-1DF2-4AD4-B78B-16924A01F209}">
      <dsp:nvSpPr>
        <dsp:cNvPr id="0" name=""/>
        <dsp:cNvSpPr/>
      </dsp:nvSpPr>
      <dsp:spPr>
        <a:xfrm>
          <a:off x="2571750" y="1926137"/>
          <a:ext cx="1028700" cy="1028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77FEEC-43F1-47F8-A838-67690050553A}">
      <dsp:nvSpPr>
        <dsp:cNvPr id="0" name=""/>
        <dsp:cNvSpPr/>
      </dsp:nvSpPr>
      <dsp:spPr>
        <a:xfrm>
          <a:off x="2914564" y="2268952"/>
          <a:ext cx="343071" cy="343071"/>
        </a:xfrm>
        <a:prstGeom prst="ellipse">
          <a:avLst/>
        </a:prstGeom>
        <a:solidFill>
          <a:schemeClr val="accent1">
            <a:hueOff val="0"/>
            <a:satOff val="0"/>
            <a:lumOff val="0"/>
            <a:alphaOff val="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sp>
    <dsp:sp modelId="{F2A9F2DB-4299-4F6B-83EC-F9CC4198B99E}">
      <dsp:nvSpPr>
        <dsp:cNvPr id="0" name=""/>
        <dsp:cNvSpPr/>
      </dsp:nvSpPr>
      <dsp:spPr>
        <a:xfrm>
          <a:off x="5143500" y="13126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dirty="0">
              <a:ln>
                <a:noFill/>
              </a:ln>
              <a:solidFill>
                <a:schemeClr val="tx1"/>
              </a:solidFill>
              <a:effectLst/>
              <a:latin typeface="Arial" charset="0"/>
              <a:cs typeface="Arial" charset="0"/>
            </a:rPr>
            <a:t>Seguro Familiar + Seguro Vida</a:t>
          </a:r>
          <a:endParaRPr kumimoji="0" lang="es-ES" sz="1200" b="1" i="0" u="none" strike="noStrike" kern="1200" cap="none" normalizeH="0" baseline="0" dirty="0">
            <a:ln>
              <a:noFill/>
            </a:ln>
            <a:solidFill>
              <a:schemeClr val="tx1"/>
            </a:solidFill>
            <a:effectLst/>
            <a:latin typeface="Arial" charset="0"/>
            <a:cs typeface="Arial" charset="0"/>
          </a:endParaRPr>
        </a:p>
      </dsp:txBody>
      <dsp:txXfrm>
        <a:off x="5143500" y="131262"/>
        <a:ext cx="1543050" cy="544799"/>
      </dsp:txXfrm>
    </dsp:sp>
    <dsp:sp modelId="{4D255021-099F-4C08-9AED-4E7C4A009F8E}">
      <dsp:nvSpPr>
        <dsp:cNvPr id="0" name=""/>
        <dsp:cNvSpPr/>
      </dsp:nvSpPr>
      <dsp:spPr>
        <a:xfrm>
          <a:off x="4757737" y="40366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21E385-2526-4AE0-B429-22EA235CAE55}">
      <dsp:nvSpPr>
        <dsp:cNvPr id="0" name=""/>
        <dsp:cNvSpPr/>
      </dsp:nvSpPr>
      <dsp:spPr>
        <a:xfrm rot="5400000">
          <a:off x="2902219" y="587542"/>
          <a:ext cx="2036826" cy="166906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651FAE-3F85-41F7-BEFF-8F27EE24DFF4}">
      <dsp:nvSpPr>
        <dsp:cNvPr id="0" name=""/>
        <dsp:cNvSpPr/>
      </dsp:nvSpPr>
      <dsp:spPr>
        <a:xfrm>
          <a:off x="5143500" y="707334"/>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911 o Arma: Capacidad respuesta</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707334"/>
        <a:ext cx="1543050" cy="544799"/>
      </dsp:txXfrm>
    </dsp:sp>
    <dsp:sp modelId="{5E855D08-939E-4D64-AD4B-AEB31A15A2F1}">
      <dsp:nvSpPr>
        <dsp:cNvPr id="0" name=""/>
        <dsp:cNvSpPr/>
      </dsp:nvSpPr>
      <dsp:spPr>
        <a:xfrm>
          <a:off x="4757737" y="9797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BBC6A3-6883-4397-9C2B-6CF8B0356526}">
      <dsp:nvSpPr>
        <dsp:cNvPr id="0" name=""/>
        <dsp:cNvSpPr/>
      </dsp:nvSpPr>
      <dsp:spPr>
        <a:xfrm rot="5400000">
          <a:off x="3201520" y="1119842"/>
          <a:ext cx="1695914" cy="1414462"/>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B19523-71C6-48C2-85B4-343EFC5ABC3D}">
      <dsp:nvSpPr>
        <dsp:cNvPr id="0" name=""/>
        <dsp:cNvSpPr/>
      </dsp:nvSpPr>
      <dsp:spPr>
        <a:xfrm>
          <a:off x="5143500" y="1283406"/>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Alarma Clase A1: Tecnología Dual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1283406"/>
        <a:ext cx="1543050" cy="544799"/>
      </dsp:txXfrm>
    </dsp:sp>
    <dsp:sp modelId="{8512D32D-68C4-44BD-8A4D-8E6AC5327C55}">
      <dsp:nvSpPr>
        <dsp:cNvPr id="0" name=""/>
        <dsp:cNvSpPr/>
      </dsp:nvSpPr>
      <dsp:spPr>
        <a:xfrm>
          <a:off x="4757737" y="1555805"/>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DA7E5-AAD8-46BB-884B-6682DF391D71}">
      <dsp:nvSpPr>
        <dsp:cNvPr id="0" name=""/>
        <dsp:cNvSpPr/>
      </dsp:nvSpPr>
      <dsp:spPr>
        <a:xfrm rot="5400000">
          <a:off x="3495008" y="1630386"/>
          <a:ext cx="1337310" cy="1188148"/>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BA3280-C9F4-487A-9577-E985B498A552}">
      <dsp:nvSpPr>
        <dsp:cNvPr id="0" name=""/>
        <dsp:cNvSpPr/>
      </dsp:nvSpPr>
      <dsp:spPr>
        <a:xfrm>
          <a:off x="5143500" y="1847133"/>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Llaves: Acceso x sector + Investigar + Capacitar</a:t>
          </a:r>
          <a:r>
            <a:rPr kumimoji="0" lang="es-ES_tradnl" sz="1200" b="0" i="0" u="none" strike="noStrike" kern="1200" cap="none" normalizeH="0" baseline="0">
              <a:ln>
                <a:noFill/>
              </a:ln>
              <a:solidFill>
                <a:schemeClr val="tx1"/>
              </a:solidFill>
              <a:effectLst/>
              <a:latin typeface="Arial" charset="0"/>
              <a:cs typeface="Arial" charset="0"/>
            </a:rPr>
            <a:t> </a:t>
          </a:r>
          <a:endParaRPr kumimoji="0" lang="es-ES" sz="1200" b="0" i="0" u="none" strike="noStrike" kern="1200" cap="none" normalizeH="0" baseline="0">
            <a:ln>
              <a:noFill/>
            </a:ln>
            <a:solidFill>
              <a:schemeClr val="tx1"/>
            </a:solidFill>
            <a:effectLst/>
            <a:latin typeface="Arial" charset="0"/>
            <a:cs typeface="Arial" charset="0"/>
          </a:endParaRPr>
        </a:p>
      </dsp:txBody>
      <dsp:txXfrm>
        <a:off x="5143500" y="1847133"/>
        <a:ext cx="1543050" cy="544799"/>
      </dsp:txXfrm>
    </dsp:sp>
    <dsp:sp modelId="{255164CB-F531-46CA-ADE8-826A582B67C4}">
      <dsp:nvSpPr>
        <dsp:cNvPr id="0" name=""/>
        <dsp:cNvSpPr/>
      </dsp:nvSpPr>
      <dsp:spPr>
        <a:xfrm>
          <a:off x="4757737" y="2119533"/>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E5E0C0-260B-43CB-B412-D16C13A1B8F7}">
      <dsp:nvSpPr>
        <dsp:cNvPr id="0" name=""/>
        <dsp:cNvSpPr/>
      </dsp:nvSpPr>
      <dsp:spPr>
        <a:xfrm rot="5400000">
          <a:off x="3787159" y="2169425"/>
          <a:ext cx="1020470" cy="9206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C949DD-29C5-454F-83E8-E82948D0580C}">
      <dsp:nvSpPr>
        <dsp:cNvPr id="0" name=""/>
        <dsp:cNvSpPr/>
      </dsp:nvSpPr>
      <dsp:spPr>
        <a:xfrm>
          <a:off x="5143500" y="2394402"/>
          <a:ext cx="1543050" cy="544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15240" rIns="15240" bIns="15240" numCol="1" spcCol="127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1" i="0" u="none" strike="noStrike" kern="1200" cap="none" normalizeH="0" baseline="0">
              <a:ln>
                <a:noFill/>
              </a:ln>
              <a:solidFill>
                <a:schemeClr val="tx1"/>
              </a:solidFill>
              <a:effectLst/>
              <a:latin typeface="Arial" charset="0"/>
              <a:cs typeface="Arial" charset="0"/>
            </a:rPr>
            <a:t>Puerta blindada: barrera adicional</a:t>
          </a:r>
          <a:endParaRPr kumimoji="0" lang="es-ES" sz="1200" b="1" i="0" u="none" strike="noStrike" kern="1200" cap="none" normalizeH="0" baseline="0">
            <a:ln>
              <a:noFill/>
            </a:ln>
            <a:solidFill>
              <a:schemeClr val="tx1"/>
            </a:solidFill>
            <a:effectLst/>
            <a:latin typeface="Arial" charset="0"/>
            <a:cs typeface="Arial" charset="0"/>
          </a:endParaRPr>
        </a:p>
      </dsp:txBody>
      <dsp:txXfrm>
        <a:off x="5143500" y="2394402"/>
        <a:ext cx="1543050" cy="544799"/>
      </dsp:txXfrm>
    </dsp:sp>
    <dsp:sp modelId="{2F391403-820B-43C5-8A91-F3774D9F7C64}">
      <dsp:nvSpPr>
        <dsp:cNvPr id="0" name=""/>
        <dsp:cNvSpPr/>
      </dsp:nvSpPr>
      <dsp:spPr>
        <a:xfrm>
          <a:off x="4757737" y="2666801"/>
          <a:ext cx="38576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61F5FA-F03C-4E59-AD27-6E5CE8BD177F}">
      <dsp:nvSpPr>
        <dsp:cNvPr id="0" name=""/>
        <dsp:cNvSpPr/>
      </dsp:nvSpPr>
      <dsp:spPr>
        <a:xfrm rot="5400000">
          <a:off x="4063365" y="2692519"/>
          <a:ext cx="720090" cy="66865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22.jpe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2"/>
                </a:solidFill>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2"/>
                </a:solidFill>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2"/>
                </a:solidFill>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2"/>
                </a:solidFill>
              </a:defRPr>
            </a:lvl1pPr>
          </a:lstStyle>
          <a:p>
            <a:pPr>
              <a:defRPr/>
            </a:pPr>
            <a:fld id="{2192EED0-DCC2-4D03-9974-6C4626E10D51}" type="slidenum">
              <a:rPr lang="es-ES_tradnl"/>
              <a:pPr>
                <a:defRPr/>
              </a:pPr>
              <a:t>‹Nº›</a:t>
            </a:fld>
            <a:endParaRPr lang="es-ES_tradnl"/>
          </a:p>
        </p:txBody>
      </p:sp>
    </p:spTree>
    <p:extLst>
      <p:ext uri="{BB962C8B-B14F-4D97-AF65-F5344CB8AC3E}">
        <p14:creationId xmlns:p14="http://schemas.microsoft.com/office/powerpoint/2010/main" val="3544105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_tradnl"/>
          </a:p>
        </p:txBody>
      </p:sp>
      <p:sp>
        <p:nvSpPr>
          <p:cNvPr id="88068" name="Rectangle 4"/>
          <p:cNvSpPr>
            <a:spLocks noGrp="1" noRot="1" noChangeAspect="1" noChangeArrowheads="1" noTextEdit="1"/>
          </p:cNvSpPr>
          <p:nvPr>
            <p:ph type="sldImg" idx="2"/>
          </p:nvPr>
        </p:nvSpPr>
        <p:spPr bwMode="auto">
          <a:xfrm>
            <a:off x="1173163" y="677863"/>
            <a:ext cx="4513262"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0E9CD86-F2D9-4D78-9CE5-A4E3B3324A29}" type="slidenum">
              <a:rPr lang="es-ES_tradnl"/>
              <a:pPr>
                <a:defRPr/>
              </a:pPr>
              <a:t>‹Nº›</a:t>
            </a:fld>
            <a:endParaRPr lang="es-ES_tradnl"/>
          </a:p>
        </p:txBody>
      </p:sp>
    </p:spTree>
    <p:extLst>
      <p:ext uri="{BB962C8B-B14F-4D97-AF65-F5344CB8AC3E}">
        <p14:creationId xmlns:p14="http://schemas.microsoft.com/office/powerpoint/2010/main" val="2998233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s.wikipedia.org/wiki/Stars_(virus_inform%C3%A1tico)#cite_note-Military.com-1"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s.wikipedia.org/wiki/Stars_(virus_inform%C3%A1tico)#cite_note-Mehrnews.com-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openssl.or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s.wikipedia.org/wiki/RC4"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es.wikipedia.org/wiki/CRC"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es.wikipedia.org/wiki/Packet_sniffer" TargetMode="External"/><Relationship Id="rId3" Type="http://schemas.openxmlformats.org/officeDocument/2006/relationships/hyperlink" Target="http://es.wikipedia.org/wiki/Wireless" TargetMode="External"/><Relationship Id="rId7" Type="http://schemas.openxmlformats.org/officeDocument/2006/relationships/hyperlink" Target="http://es.wikipedia.org/wiki/CRC"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es.wikipedia.org/wiki/RC4" TargetMode="External"/><Relationship Id="rId5" Type="http://schemas.openxmlformats.org/officeDocument/2006/relationships/hyperlink" Target="http://es.wikipedia.org/wiki/Informaci%C3%B3n" TargetMode="External"/><Relationship Id="rId4" Type="http://schemas.openxmlformats.org/officeDocument/2006/relationships/hyperlink" Target="http://es.wikipedia.org/wiki/Criptolog%C3%ADa" TargetMode="External"/><Relationship Id="rId9" Type="http://schemas.openxmlformats.org/officeDocument/2006/relationships/hyperlink" Target="http://es.wikipedia.org/wiki/Re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4-1-4 Tecbared-Introcom-25-2022---1.pptx</a:t>
            </a:r>
          </a:p>
          <a:p>
            <a:pPr algn="ctr"/>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18</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marL="342900" lvl="0" indent="-342900" algn="just" fontAlgn="base">
              <a:buFont typeface="Symbol" panose="05050102010706020507" pitchFamily="18" charset="2"/>
              <a:buChar char=""/>
            </a:pPr>
            <a:r>
              <a:rPr lang="es-ES" sz="2800" b="1" i="0" dirty="0" err="1">
                <a:solidFill>
                  <a:srgbClr val="202122"/>
                </a:solidFill>
                <a:effectLst/>
                <a:latin typeface="Arial" panose="020B0604020202020204" pitchFamily="34" charset="0"/>
              </a:rPr>
              <a:t>Stars</a:t>
            </a:r>
            <a:r>
              <a:rPr lang="es-ES" sz="2800" b="0" i="0" dirty="0">
                <a:solidFill>
                  <a:srgbClr val="202122"/>
                </a:solidFill>
                <a:effectLst/>
                <a:latin typeface="Arial" panose="020B0604020202020204" pitchFamily="34" charset="0"/>
              </a:rPr>
              <a:t> es un virus descubierto en </a:t>
            </a:r>
            <a:r>
              <a:rPr lang="es-ES" sz="2800" b="0" i="0" dirty="0" err="1">
                <a:solidFill>
                  <a:srgbClr val="202122"/>
                </a:solidFill>
                <a:effectLst/>
                <a:latin typeface="Arial" panose="020B0604020202020204" pitchFamily="34" charset="0"/>
              </a:rPr>
              <a:t>Iran</a:t>
            </a:r>
            <a:r>
              <a:rPr lang="es-ES" sz="2800" b="0" i="0" dirty="0">
                <a:solidFill>
                  <a:srgbClr val="202122"/>
                </a:solidFill>
                <a:effectLst/>
                <a:latin typeface="Arial" panose="020B0604020202020204" pitchFamily="34" charset="0"/>
              </a:rPr>
              <a:t> en abril de 2011. </a:t>
            </a:r>
            <a:r>
              <a:rPr lang="es-ES" sz="2800" b="0" i="0" dirty="0" err="1">
                <a:solidFill>
                  <a:srgbClr val="202122"/>
                </a:solidFill>
                <a:effectLst/>
                <a:latin typeface="Arial" panose="020B0604020202020204" pitchFamily="34" charset="0"/>
              </a:rPr>
              <a:t>Teheran</a:t>
            </a:r>
            <a:r>
              <a:rPr lang="es-ES" sz="2800" b="0" i="0" dirty="0">
                <a:solidFill>
                  <a:srgbClr val="202122"/>
                </a:solidFill>
                <a:effectLst/>
                <a:latin typeface="Arial" panose="020B0604020202020204" pitchFamily="34" charset="0"/>
              </a:rPr>
              <a:t>  afirma que está siendo usado como herramienta para llevar a cabo espionaje.</a:t>
            </a:r>
            <a:r>
              <a:rPr lang="es-ES" sz="2800" b="0" i="0" u="none" strike="noStrike" baseline="30000" dirty="0">
                <a:solidFill>
                  <a:srgbClr val="0645AD"/>
                </a:solidFill>
                <a:effectLst/>
                <a:latin typeface="Arial" panose="020B0604020202020204" pitchFamily="34" charset="0"/>
                <a:hlinkClick r:id="rId3"/>
              </a:rPr>
              <a:t>1</a:t>
            </a:r>
            <a:r>
              <a:rPr lang="es-ES" sz="2800" b="0" i="0" dirty="0">
                <a:solidFill>
                  <a:srgbClr val="202122"/>
                </a:solidFill>
                <a:effectLst/>
                <a:latin typeface="Arial" panose="020B0604020202020204" pitchFamily="34" charset="0"/>
              </a:rPr>
              <a:t>​</a:t>
            </a:r>
            <a:r>
              <a:rPr lang="es-ES" sz="2800" b="0" i="0" u="none" strike="noStrike" baseline="30000" dirty="0">
                <a:solidFill>
                  <a:srgbClr val="0645AD"/>
                </a:solidFill>
                <a:effectLst/>
                <a:latin typeface="Arial" panose="020B0604020202020204" pitchFamily="34" charset="0"/>
                <a:hlinkClick r:id="rId4"/>
              </a:rPr>
              <a:t>2</a:t>
            </a:r>
            <a:r>
              <a:rPr lang="es-ES" sz="2800" b="0" i="0" dirty="0">
                <a:solidFill>
                  <a:srgbClr val="202122"/>
                </a:solidFill>
                <a:effectLst/>
                <a:latin typeface="Arial" panose="020B0604020202020204" pitchFamily="34" charset="0"/>
              </a:rPr>
              <a:t>​ El virus </a:t>
            </a:r>
            <a:r>
              <a:rPr lang="es-ES" sz="2800" b="0" i="0" dirty="0" err="1">
                <a:solidFill>
                  <a:srgbClr val="202122"/>
                </a:solidFill>
                <a:effectLst/>
                <a:latin typeface="Arial" panose="020B0604020202020204" pitchFamily="34" charset="0"/>
              </a:rPr>
              <a:t>Stars</a:t>
            </a:r>
            <a:r>
              <a:rPr lang="es-ES" sz="2800" b="0" i="0" dirty="0">
                <a:solidFill>
                  <a:srgbClr val="202122"/>
                </a:solidFill>
                <a:effectLst/>
                <a:latin typeface="Arial" panose="020B0604020202020204" pitchFamily="34" charset="0"/>
              </a:rPr>
              <a:t> actualmente está siendo estudiado en un laboratorio de Irán, de forma que las principales empresas </a:t>
            </a:r>
            <a:r>
              <a:rPr lang="es-ES" sz="2800" b="0" i="0" dirty="0" err="1">
                <a:solidFill>
                  <a:srgbClr val="202122"/>
                </a:solidFill>
                <a:effectLst/>
                <a:latin typeface="Arial" panose="020B0604020202020204" pitchFamily="34" charset="0"/>
              </a:rPr>
              <a:t>antivivus</a:t>
            </a:r>
            <a:r>
              <a:rPr lang="es-ES" sz="2800" b="0" i="0" dirty="0">
                <a:solidFill>
                  <a:srgbClr val="202122"/>
                </a:solidFill>
                <a:effectLst/>
                <a:latin typeface="Arial" panose="020B0604020202020204" pitchFamily="34" charset="0"/>
              </a:rPr>
              <a:t> no tienen acceso a muestras y por lo tanto no pueden establecer relaciones con </a:t>
            </a:r>
            <a:r>
              <a:rPr lang="es-ES" sz="2800" b="0" i="0">
                <a:solidFill>
                  <a:srgbClr val="202122"/>
                </a:solidFill>
                <a:effectLst/>
                <a:latin typeface="Arial" panose="020B0604020202020204" pitchFamily="34" charset="0"/>
              </a:rPr>
              <a:t>otros malvare</a:t>
            </a:r>
            <a:endParaRPr lang="es-AR" sz="1800" b="1"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err="1">
                <a:effectLst/>
                <a:latin typeface="Times New Roman" panose="02020603050405020304" pitchFamily="18" charset="0"/>
                <a:ea typeface="Times New Roman" panose="02020603050405020304" pitchFamily="18" charset="0"/>
              </a:rPr>
              <a:t>Duqu</a:t>
            </a:r>
            <a:r>
              <a:rPr lang="es-AR" sz="1800" dirty="0">
                <a:effectLst/>
                <a:latin typeface="Times New Roman" panose="02020603050405020304" pitchFamily="18" charset="0"/>
                <a:ea typeface="Times New Roman" panose="02020603050405020304" pitchFamily="18" charset="0"/>
              </a:rPr>
              <a:t>: </a:t>
            </a:r>
            <a:r>
              <a:rPr lang="es-AR" sz="1800" dirty="0">
                <a:solidFill>
                  <a:srgbClr val="000000"/>
                </a:solidFill>
                <a:effectLst/>
                <a:latin typeface="Times New Roman" panose="02020603050405020304" pitchFamily="18" charset="0"/>
                <a:ea typeface="Times New Roman" panose="02020603050405020304" pitchFamily="18" charset="0"/>
              </a:rPr>
              <a:t>es un malware (software malicioso) descubierto el 1 de septiembre de 2011. Se cree que está relacionado con el gusano Stuxnet. Symantec, una empresa de ciberseguridad, continuó el análisis de este malware declarándolo similar a Stuxnet, pero diferente en cuanto a su propósito.</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solidFill>
                  <a:srgbClr val="000000"/>
                </a:solidFill>
                <a:effectLst/>
                <a:latin typeface="Times New Roman" panose="02020603050405020304" pitchFamily="18" charset="0"/>
                <a:ea typeface="Times New Roman" panose="02020603050405020304" pitchFamily="18" charset="0"/>
              </a:rPr>
              <a:t>Su principal función es recopilar información que podría resultar útil para atacar sistemas de supervisión industrial sin un propósito destructivo.</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err="1">
                <a:solidFill>
                  <a:srgbClr val="000000"/>
                </a:solidFill>
                <a:effectLst/>
                <a:latin typeface="Times New Roman" panose="02020603050405020304" pitchFamily="18" charset="0"/>
                <a:ea typeface="Times New Roman" panose="02020603050405020304" pitchFamily="18" charset="0"/>
              </a:rPr>
              <a:t>Flame</a:t>
            </a:r>
            <a:r>
              <a:rPr lang="es-AR" sz="1800" b="1" dirty="0">
                <a:solidFill>
                  <a:srgbClr val="000000"/>
                </a:solidFill>
                <a:effectLst/>
                <a:latin typeface="Times New Roman" panose="02020603050405020304" pitchFamily="18" charset="0"/>
                <a:ea typeface="Times New Roman" panose="02020603050405020304" pitchFamily="18" charset="0"/>
              </a:rPr>
              <a:t>: </a:t>
            </a:r>
            <a:r>
              <a:rPr lang="es-AR" sz="1800" dirty="0">
                <a:solidFill>
                  <a:srgbClr val="000000"/>
                </a:solidFill>
                <a:effectLst/>
                <a:latin typeface="Times New Roman" panose="02020603050405020304" pitchFamily="18" charset="0"/>
                <a:ea typeface="Times New Roman" panose="02020603050405020304" pitchFamily="18" charset="0"/>
              </a:rPr>
              <a:t>el descubrimiento de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fue hecho público a finales de mayo de 2012 tras la investigación llevada a cabo entre la Unión Internacional de Comunicaciones (ITU) y Kaspersky </a:t>
            </a:r>
            <a:r>
              <a:rPr lang="es-AR" sz="1800" dirty="0" err="1">
                <a:solidFill>
                  <a:srgbClr val="000000"/>
                </a:solidFill>
                <a:effectLst/>
                <a:latin typeface="Times New Roman" panose="02020603050405020304" pitchFamily="18" charset="0"/>
                <a:ea typeface="Times New Roman" panose="02020603050405020304" pitchFamily="18" charset="0"/>
              </a:rPr>
              <a:t>Lab</a:t>
            </a:r>
            <a:r>
              <a:rPr lang="es-AR" sz="1800" dirty="0">
                <a:solidFill>
                  <a:srgbClr val="000000"/>
                </a:solidFill>
                <a:effectLst/>
                <a:latin typeface="Times New Roman" panose="02020603050405020304" pitchFamily="18" charset="0"/>
                <a:ea typeface="Times New Roman" panose="02020603050405020304" pitchFamily="18" charset="0"/>
              </a:rPr>
              <a:t>. Fue bautizado como el arma más compleja creada hasta la fecha. En ese momento, los ingenieros no pudieron establecer ninguna relación entre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y sus precedentes: Stuxnet y </a:t>
            </a:r>
            <a:r>
              <a:rPr lang="es-AR" sz="1800" dirty="0" err="1">
                <a:solidFill>
                  <a:srgbClr val="000000"/>
                </a:solidFill>
                <a:effectLst/>
                <a:latin typeface="Times New Roman" panose="02020603050405020304" pitchFamily="18" charset="0"/>
                <a:ea typeface="Times New Roman" panose="02020603050405020304" pitchFamily="18" charset="0"/>
              </a:rPr>
              <a:t>Duqu</a:t>
            </a:r>
            <a:r>
              <a:rPr lang="es-AR" sz="1800" dirty="0">
                <a:solidFill>
                  <a:srgbClr val="000000"/>
                </a:solidFill>
                <a:effectLst/>
                <a:latin typeface="Times New Roman" panose="02020603050405020304" pitchFamily="18" charset="0"/>
                <a:ea typeface="Times New Roman" panose="02020603050405020304" pitchFamily="18" charset="0"/>
              </a:rPr>
              <a:t>. Sin embargo, actualmente se sabe que cuando el gusano Stuxnet fue creado, en 2009, la plataforma de </a:t>
            </a:r>
            <a:r>
              <a:rPr lang="es-AR" sz="1800" dirty="0" err="1">
                <a:solidFill>
                  <a:srgbClr val="000000"/>
                </a:solidFill>
                <a:effectLst/>
                <a:latin typeface="Times New Roman" panose="02020603050405020304" pitchFamily="18" charset="0"/>
                <a:ea typeface="Times New Roman" panose="02020603050405020304" pitchFamily="18" charset="0"/>
              </a:rPr>
              <a:t>Flame</a:t>
            </a:r>
            <a:r>
              <a:rPr lang="es-AR" sz="1800" dirty="0">
                <a:solidFill>
                  <a:srgbClr val="000000"/>
                </a:solidFill>
                <a:effectLst/>
                <a:latin typeface="Times New Roman" panose="02020603050405020304" pitchFamily="18" charset="0"/>
                <a:ea typeface="Times New Roman" panose="02020603050405020304" pitchFamily="18" charset="0"/>
              </a:rPr>
              <a:t> ya existía y el código fuente de al menos un módulo de este fue utilizado en Stuxnet.</a:t>
            </a:r>
            <a:endParaRPr lang="es-ES" sz="1800" dirty="0">
              <a:effectLst/>
              <a:latin typeface="Times New Roman" panose="02020603050405020304" pitchFamily="18" charset="0"/>
              <a:ea typeface="Times New Roman" panose="02020603050405020304" pitchFamily="18" charset="0"/>
            </a:endParaRPr>
          </a:p>
          <a:p>
            <a:pPr marL="228600" algn="just" fontAlgn="base"/>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fontAlgn="base">
              <a:buFont typeface="Symbol" panose="05050102010706020507" pitchFamily="18" charset="2"/>
              <a:buChar char=""/>
            </a:pPr>
            <a:r>
              <a:rPr lang="es-AR" sz="1800" b="1" dirty="0">
                <a:solidFill>
                  <a:srgbClr val="000000"/>
                </a:solidFill>
                <a:effectLst/>
                <a:latin typeface="Times New Roman" panose="02020603050405020304" pitchFamily="18" charset="0"/>
                <a:ea typeface="Times New Roman" panose="02020603050405020304" pitchFamily="18" charset="0"/>
              </a:rPr>
              <a:t>Tritón:</a:t>
            </a:r>
            <a:r>
              <a:rPr lang="es-AR" sz="1800" dirty="0">
                <a:solidFill>
                  <a:srgbClr val="000000"/>
                </a:solidFill>
                <a:effectLst/>
                <a:latin typeface="Times New Roman" panose="02020603050405020304" pitchFamily="18" charset="0"/>
                <a:ea typeface="Times New Roman" panose="02020603050405020304" pitchFamily="18" charset="0"/>
              </a:rPr>
              <a:t> en el año 2017, un grupo de hackers desconocido usó </a:t>
            </a:r>
            <a:r>
              <a:rPr lang="es-AR" sz="1800" dirty="0" err="1">
                <a:solidFill>
                  <a:srgbClr val="000000"/>
                </a:solidFill>
                <a:effectLst/>
                <a:latin typeface="Times New Roman" panose="02020603050405020304" pitchFamily="18" charset="0"/>
                <a:ea typeface="Times New Roman" panose="02020603050405020304" pitchFamily="18" charset="0"/>
              </a:rPr>
              <a:t>Triton</a:t>
            </a:r>
            <a:r>
              <a:rPr lang="es-AR" sz="1800" dirty="0">
                <a:solidFill>
                  <a:srgbClr val="000000"/>
                </a:solidFill>
                <a:effectLst/>
                <a:latin typeface="Times New Roman" panose="02020603050405020304" pitchFamily="18" charset="0"/>
                <a:ea typeface="Times New Roman" panose="02020603050405020304" pitchFamily="18" charset="0"/>
              </a:rPr>
              <a:t> para </a:t>
            </a:r>
            <a:r>
              <a:rPr lang="es-AR" sz="1800" b="1" dirty="0">
                <a:solidFill>
                  <a:srgbClr val="000000"/>
                </a:solidFill>
                <a:effectLst/>
                <a:latin typeface="Times New Roman" panose="02020603050405020304" pitchFamily="18" charset="0"/>
                <a:ea typeface="Times New Roman" panose="02020603050405020304" pitchFamily="18" charset="0"/>
              </a:rPr>
              <a:t>atacar y tomar el control de una planta petroquímica situada en Arabia Saudita,</a:t>
            </a:r>
            <a:r>
              <a:rPr lang="es-AR" sz="1800" dirty="0">
                <a:solidFill>
                  <a:srgbClr val="000000"/>
                </a:solidFill>
                <a:effectLst/>
                <a:latin typeface="Times New Roman" panose="02020603050405020304" pitchFamily="18" charset="0"/>
                <a:ea typeface="Times New Roman" panose="02020603050405020304" pitchFamily="18" charset="0"/>
              </a:rPr>
              <a:t> en un ataque en principio destinado a destruirla</a:t>
            </a:r>
            <a:r>
              <a:rPr lang="es-AR" sz="1800" b="1" dirty="0">
                <a:solidFill>
                  <a:srgbClr val="000000"/>
                </a:solidFill>
                <a:effectLst/>
                <a:latin typeface="Times New Roman" panose="02020603050405020304" pitchFamily="18" charset="0"/>
                <a:ea typeface="Times New Roman" panose="02020603050405020304" pitchFamily="18" charset="0"/>
              </a:rPr>
              <a:t>.</a:t>
            </a:r>
            <a:r>
              <a:rPr lang="es-AR" sz="1800" dirty="0">
                <a:solidFill>
                  <a:srgbClr val="000000"/>
                </a:solidFill>
                <a:effectLst/>
                <a:latin typeface="Times New Roman" panose="02020603050405020304" pitchFamily="18" charset="0"/>
                <a:ea typeface="Times New Roman" panose="02020603050405020304" pitchFamily="18" charset="0"/>
              </a:rPr>
              <a:t> Su código ha sido diseñado para </a:t>
            </a:r>
            <a:r>
              <a:rPr lang="es-AR" sz="1800" b="1" dirty="0">
                <a:solidFill>
                  <a:srgbClr val="000000"/>
                </a:solidFill>
                <a:effectLst/>
                <a:latin typeface="Times New Roman" panose="02020603050405020304" pitchFamily="18" charset="0"/>
                <a:ea typeface="Times New Roman" panose="02020603050405020304" pitchFamily="18" charset="0"/>
              </a:rPr>
              <a:t>ingresar a las redes e infraestructuras</a:t>
            </a:r>
            <a:r>
              <a:rPr lang="es-AR" sz="1800" dirty="0">
                <a:solidFill>
                  <a:srgbClr val="000000"/>
                </a:solidFill>
                <a:effectLst/>
                <a:latin typeface="Times New Roman" panose="02020603050405020304" pitchFamily="18" charset="0"/>
                <a:ea typeface="Times New Roman" panose="02020603050405020304" pitchFamily="18" charset="0"/>
              </a:rPr>
              <a:t> y sabotear los sistemas industriales de control. </a:t>
            </a:r>
            <a:r>
              <a:rPr lang="es-AR" sz="1800" dirty="0" err="1">
                <a:solidFill>
                  <a:srgbClr val="000000"/>
                </a:solidFill>
                <a:effectLst/>
                <a:latin typeface="Times New Roman" panose="02020603050405020304" pitchFamily="18" charset="0"/>
                <a:ea typeface="Times New Roman" panose="02020603050405020304" pitchFamily="18" charset="0"/>
              </a:rPr>
              <a:t>Triton</a:t>
            </a:r>
            <a:r>
              <a:rPr lang="es-AR" sz="1800" dirty="0">
                <a:solidFill>
                  <a:srgbClr val="000000"/>
                </a:solidFill>
                <a:effectLst/>
                <a:latin typeface="Times New Roman" panose="02020603050405020304" pitchFamily="18" charset="0"/>
                <a:ea typeface="Times New Roman" panose="02020603050405020304" pitchFamily="18" charset="0"/>
              </a:rPr>
              <a:t> funciona muy bien en lugares como </a:t>
            </a:r>
            <a:r>
              <a:rPr lang="es-AR" sz="1800" b="1" dirty="0">
                <a:solidFill>
                  <a:srgbClr val="000000"/>
                </a:solidFill>
                <a:effectLst/>
                <a:latin typeface="Times New Roman" panose="02020603050405020304" pitchFamily="18" charset="0"/>
                <a:ea typeface="Times New Roman" panose="02020603050405020304" pitchFamily="18" charset="0"/>
              </a:rPr>
              <a:t>plantas energéticas y refinerías de petróleo</a:t>
            </a:r>
            <a:r>
              <a:rPr lang="es-AR" sz="1800" dirty="0">
                <a:solidFill>
                  <a:srgbClr val="000000"/>
                </a:solidFill>
                <a:effectLst/>
                <a:latin typeface="Times New Roman" panose="02020603050405020304" pitchFamily="18" charset="0"/>
                <a:ea typeface="Times New Roman" panose="02020603050405020304" pitchFamily="18" charset="0"/>
              </a:rPr>
              <a:t>, en las que es capaz de </a:t>
            </a:r>
            <a:r>
              <a:rPr lang="es-AR" sz="1800" b="1" dirty="0">
                <a:solidFill>
                  <a:srgbClr val="000000"/>
                </a:solidFill>
                <a:effectLst/>
                <a:latin typeface="Times New Roman" panose="02020603050405020304" pitchFamily="18" charset="0"/>
                <a:ea typeface="Times New Roman" panose="02020603050405020304" pitchFamily="18" charset="0"/>
              </a:rPr>
              <a:t>controlar las operaciones de estas instalaciones</a:t>
            </a:r>
            <a:r>
              <a:rPr lang="es-AR" sz="1800" dirty="0">
                <a:solidFill>
                  <a:srgbClr val="000000"/>
                </a:solidFill>
                <a:effectLst/>
                <a:latin typeface="Times New Roman" panose="02020603050405020304" pitchFamily="18" charset="0"/>
                <a:ea typeface="Times New Roman" panose="02020603050405020304" pitchFamily="18" charset="0"/>
              </a:rPr>
              <a:t>. Lo más simple que este malware podría provocar, es que la instalación frene o pare el ritmo de producción durante horas, días o semanas.</a:t>
            </a:r>
            <a:endParaRPr lang="es-ES" sz="1800" dirty="0">
              <a:effectLst/>
              <a:latin typeface="Times New Roman" panose="02020603050405020304" pitchFamily="18" charset="0"/>
              <a:ea typeface="Times New Roman" panose="02020603050405020304" pitchFamily="18" charset="0"/>
            </a:endParaRPr>
          </a:p>
          <a:p>
            <a:pPr algn="just"/>
            <a:r>
              <a:rPr lang="es-AR"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AR" dirty="0"/>
          </a:p>
        </p:txBody>
      </p:sp>
    </p:spTree>
    <p:extLst>
      <p:ext uri="{BB962C8B-B14F-4D97-AF65-F5344CB8AC3E}">
        <p14:creationId xmlns:p14="http://schemas.microsoft.com/office/powerpoint/2010/main" val="419550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23</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24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31002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C9D75381-1097-4898-BB85-07F23487EFE0}" type="slidenum">
              <a:rPr lang="es-ES_tradnl" smtClean="0"/>
              <a:pPr/>
              <a:t>25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06CCCEC-7B75-4C6D-851A-D95BA24059A1}" type="slidenum">
              <a:rPr lang="es-ES_tradnl" smtClean="0"/>
              <a:pPr/>
              <a:t>26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6446A4B-B753-447D-9F68-9BD4A2E358F3}" type="slidenum">
              <a:rPr lang="es-ES_tradnl" smtClean="0"/>
              <a:pPr/>
              <a:t>27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00A809B2-6A38-44A8-9E74-FA7DF82AB1BF}" type="slidenum">
              <a:rPr lang="es-ES" sz="1200">
                <a:latin typeface="Times New Roman" pitchFamily="18" charset="0"/>
              </a:rPr>
              <a:pPr algn="r"/>
              <a:t>28</a:t>
            </a:fld>
            <a:endParaRPr lang="es-ES" sz="1200">
              <a:latin typeface="Times New Roman"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61D301D-CE3A-4FE8-8CE7-07961C425643}" type="slidenum">
              <a:rPr lang="es-ES_tradnl" smtClean="0"/>
              <a:pPr/>
              <a:t>29</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184E088-FB98-4475-9B8D-A3AE591FA43D}" type="slidenum">
              <a:rPr lang="es-ES_tradnl" smtClean="0"/>
              <a:pPr/>
              <a:t>30</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4898202-B331-4986-88DF-0FE23C0EE269}" type="slidenum">
              <a:rPr lang="es-ES_tradnl" smtClean="0"/>
              <a:pPr/>
              <a:t>31</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lIns="91421" tIns="45710" rIns="91421" bIns="45710" anchor="b"/>
          <a:lstStyle/>
          <a:p>
            <a:pPr algn="r"/>
            <a:fld id="{753C0130-421C-4A9B-8121-F84FC903249E}" type="slidenum">
              <a:rPr lang="es-ES_tradnl" sz="1200"/>
              <a:pPr algn="r"/>
              <a:t>2</a:t>
            </a:fld>
            <a:endParaRPr lang="es-ES_tradnl" sz="1200" dirty="0"/>
          </a:p>
        </p:txBody>
      </p:sp>
      <p:sp>
        <p:nvSpPr>
          <p:cNvPr id="30723" name="Rectangle 2"/>
          <p:cNvSpPr>
            <a:spLocks noGrp="1" noRot="1" noChangeAspect="1" noChangeArrowheads="1" noTextEdit="1"/>
          </p:cNvSpPr>
          <p:nvPr>
            <p:ph type="sldImg"/>
          </p:nvPr>
        </p:nvSpPr>
        <p:spPr>
          <a:xfrm>
            <a:off x="1174750" y="677863"/>
            <a:ext cx="451167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r>
              <a:rPr lang="es-ES" i="1"/>
              <a:t>La seguridad de la información se caracteriza aquí como la preservación de: </a:t>
            </a:r>
            <a:endParaRPr lang="es-ES"/>
          </a:p>
          <a:p>
            <a:r>
              <a:rPr lang="es-ES"/>
              <a:t>a) </a:t>
            </a:r>
            <a:r>
              <a:rPr lang="es-ES" i="1"/>
              <a:t>confidencialidad</a:t>
            </a:r>
            <a:r>
              <a:rPr lang="es-ES"/>
              <a:t>: asegurándose de que la información sea accesible solamente a aquellas personas autorizadas para tener acceso. </a:t>
            </a:r>
          </a:p>
          <a:p>
            <a:endParaRPr lang="es-ES"/>
          </a:p>
          <a:p>
            <a:r>
              <a:rPr lang="es-ES"/>
              <a:t>b) </a:t>
            </a:r>
            <a:r>
              <a:rPr lang="es-ES" i="1"/>
              <a:t>integridad</a:t>
            </a:r>
            <a:r>
              <a:rPr lang="es-ES"/>
              <a:t>:	salvaguardar la exactitud de la totalidad de la información y de los métodos de proceso. </a:t>
            </a:r>
          </a:p>
          <a:p>
            <a:r>
              <a:rPr lang="es-ES"/>
              <a:t>c) </a:t>
            </a:r>
            <a:r>
              <a:rPr lang="es-ES" i="1"/>
              <a:t>disponibilidad</a:t>
            </a:r>
            <a:r>
              <a:rPr lang="es-ES"/>
              <a:t>: asegurando que los usuarios autorizados tengan acceso a la información cuando ésta sea requerida. </a:t>
            </a:r>
          </a:p>
          <a:p>
            <a:r>
              <a:rPr lang="es-ES"/>
              <a:t>d) </a:t>
            </a:r>
            <a:r>
              <a:rPr lang="es-ES" i="1"/>
              <a:t>oportunidad:</a:t>
            </a:r>
            <a:r>
              <a:rPr lang="es-ES"/>
              <a:t> asegurar que la información esté disponible en el </a:t>
            </a:r>
          </a:p>
          <a:p>
            <a:r>
              <a:rPr lang="es-ES"/>
              <a:t>momento en que esta sea solicitada. </a:t>
            </a:r>
          </a:p>
          <a:p>
            <a:r>
              <a:rPr lang="es-ES"/>
              <a:t>e) a</a:t>
            </a:r>
            <a:r>
              <a:rPr lang="es-ES" i="1"/>
              <a:t>utenticidad</a:t>
            </a:r>
            <a:r>
              <a:rPr lang="es-ES"/>
              <a:t>: asegurar que la información recibida sea de quien dice ser.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B935006A-5D3E-4D2A-9F07-43F3D11CC7A0}" type="slidenum">
              <a:rPr lang="es-ES" sz="1200">
                <a:latin typeface="Times New Roman" pitchFamily="18" charset="0"/>
              </a:rPr>
              <a:pPr algn="r"/>
              <a:t>35</a:t>
            </a:fld>
            <a:endParaRPr lang="es-ES" sz="1200">
              <a:latin typeface="Times New Roman"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47EADB41-F0D6-4B9A-951C-5059BEFAD1BA}" type="slidenum">
              <a:rPr lang="es-ES_tradnl" sz="1200">
                <a:latin typeface="Times New Roman" pitchFamily="18" charset="0"/>
              </a:rPr>
              <a:pPr algn="r"/>
              <a:t>36</a:t>
            </a:fld>
            <a:endParaRPr lang="es-ES_tradnl" sz="1200">
              <a:latin typeface="Times New Roman"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5CC1CB3A-9D79-459C-A812-C48A5D944553}" type="slidenum">
              <a:rPr lang="es-ES" sz="1200">
                <a:latin typeface="Times New Roman" pitchFamily="18" charset="0"/>
              </a:rPr>
              <a:pPr algn="r"/>
              <a:t>37</a:t>
            </a:fld>
            <a:endParaRPr lang="es-ES" sz="1200">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78C220C8-4107-4EF8-ADAD-148D4E622709}" type="slidenum">
              <a:rPr lang="es-ES" sz="1200">
                <a:latin typeface="Times New Roman" pitchFamily="18" charset="0"/>
              </a:rPr>
              <a:pPr algn="r"/>
              <a:t>38</a:t>
            </a:fld>
            <a:endParaRPr lang="es-ES" sz="1200">
              <a:latin typeface="Times New Roman"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84613" y="8575675"/>
            <a:ext cx="2971800" cy="450850"/>
          </a:xfrm>
          <a:prstGeom prst="rect">
            <a:avLst/>
          </a:prstGeom>
          <a:noFill/>
          <a:ln w="9525">
            <a:noFill/>
            <a:miter lim="800000"/>
            <a:headEnd/>
            <a:tailEnd/>
          </a:ln>
        </p:spPr>
        <p:txBody>
          <a:bodyPr anchor="b"/>
          <a:lstStyle/>
          <a:p>
            <a:pPr algn="r"/>
            <a:fld id="{AFF120C7-9AC4-426A-B1BF-3FBB236863EB}" type="slidenum">
              <a:rPr lang="es-ES" sz="1200">
                <a:latin typeface="Times New Roman" pitchFamily="18" charset="0"/>
              </a:rPr>
              <a:pPr algn="r"/>
              <a:t>39</a:t>
            </a:fld>
            <a:endParaRPr lang="es-ES" sz="1200">
              <a:latin typeface="Times New Roman"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685800" y="4289425"/>
            <a:ext cx="5486400" cy="4062413"/>
          </a:xfrm>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0C072190-EE35-4F11-BF67-61BE5F2C51CF}" type="slidenum">
              <a:rPr lang="es-ES_tradnl" smtClean="0"/>
              <a:pPr/>
              <a:t>40</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E28E1A1-B3AA-4EBF-97F1-F91FB40DFE03}" type="slidenum">
              <a:rPr lang="es-ES_tradnl" smtClean="0"/>
              <a:pPr/>
              <a:t>41</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E527600-AB52-404D-A866-0DEA6A38320A}" type="slidenum">
              <a:rPr lang="es-ES_tradnl" smtClean="0"/>
              <a:pPr/>
              <a:t>42</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5305439B-4290-4CDC-9DFC-7A6324EDCAC6}" type="slidenum">
              <a:rPr lang="es-ES_tradnl" sz="1200">
                <a:latin typeface="Times New Roman" pitchFamily="18" charset="0"/>
              </a:rPr>
              <a:pPr algn="r"/>
              <a:t>43</a:t>
            </a:fld>
            <a:endParaRPr lang="es-ES_tradnl" sz="1200">
              <a:latin typeface="Times New Roman"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9B5675AF-4CA2-4818-9EE9-167383A87EAE}" type="slidenum">
              <a:rPr lang="es-ES_tradnl" smtClean="0"/>
              <a:pPr/>
              <a:t>3</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AR"/>
          </a:p>
        </p:txBody>
      </p:sp>
    </p:spTree>
    <p:extLst>
      <p:ext uri="{BB962C8B-B14F-4D97-AF65-F5344CB8AC3E}">
        <p14:creationId xmlns:p14="http://schemas.microsoft.com/office/powerpoint/2010/main" val="2233061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6200" y="8577263"/>
            <a:ext cx="2971800" cy="450850"/>
          </a:xfrm>
          <a:prstGeom prst="rect">
            <a:avLst/>
          </a:prstGeom>
          <a:noFill/>
          <a:ln w="9525">
            <a:noFill/>
            <a:miter lim="800000"/>
            <a:headEnd/>
            <a:tailEnd/>
          </a:ln>
        </p:spPr>
        <p:txBody>
          <a:bodyPr anchor="b"/>
          <a:lstStyle/>
          <a:p>
            <a:pPr algn="r"/>
            <a:fld id="{060C97F3-B963-4483-85D4-2B234F780BE0}" type="slidenum">
              <a:rPr lang="es-ES_tradnl" sz="1200">
                <a:latin typeface="Times New Roman" pitchFamily="18" charset="0"/>
              </a:rPr>
              <a:pPr algn="r"/>
              <a:t>44</a:t>
            </a:fld>
            <a:endParaRPr lang="es-ES_tradnl" sz="1200">
              <a:latin typeface="Times New Roman"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s-AR"/>
              <a:t>Criptografía: es el arte de transformar mensajes de modo tal que sean ilegibles para todos aquellos a los que no se les confiere el modo de acceder a los mismos.</a:t>
            </a:r>
          </a:p>
          <a:p>
            <a:r>
              <a:rPr lang="es-AR"/>
              <a:t>Criptoanálisis: es el estudio de las técnicas para quebrar mensajes criptografiados.</a:t>
            </a:r>
          </a:p>
          <a:p>
            <a:r>
              <a:rPr lang="es-AR"/>
              <a:t>Criptología: es el estudio de la Criptografía y el Criptoanálisis</a:t>
            </a:r>
          </a:p>
          <a:p>
            <a:r>
              <a:rPr lang="es-AR"/>
              <a:t>Texto plano: es un mensaje original.</a:t>
            </a:r>
          </a:p>
          <a:p>
            <a:r>
              <a:rPr lang="es-AR"/>
              <a:t>Texto cifrado: es el resultado de criptografiar un texto plano.</a:t>
            </a:r>
          </a:p>
          <a:p>
            <a:r>
              <a:rPr lang="es-AR"/>
              <a:t>Encripción: es cualquier procedimiento para transformar un texto plano en un texto cifrado.</a:t>
            </a:r>
          </a:p>
          <a:p>
            <a:r>
              <a:rPr lang="es-AR"/>
              <a:t>Desencripción: es el procedimiento de transformar un texto cifrado en el correspondiente texto plano.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66AACE67-616A-4740-B115-41751C196BE8}" type="slidenum">
              <a:rPr lang="es-ES_tradnl" smtClean="0"/>
              <a:pPr/>
              <a:t>45</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18CD360-CC3F-4A8B-BF6A-9F37940C331B}" type="slidenum">
              <a:rPr lang="es-ES_tradnl" smtClean="0"/>
              <a:pPr/>
              <a:t>46</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AAEA8B9-8DC0-4615-B341-FCEB1D0D3E04}" type="slidenum">
              <a:rPr lang="es-ES_tradnl" smtClean="0"/>
              <a:pPr/>
              <a:t>47</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E8CE3C35-24E6-45A7-A2A3-ABA4273D4898}" type="slidenum">
              <a:rPr lang="es-ES_tradnl" smtClean="0"/>
              <a:pPr/>
              <a:t>48</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14691" name="Rectangle 3"/>
          <p:cNvSpPr>
            <a:spLocks noGrp="1" noChangeArrowheads="1"/>
          </p:cNvSpPr>
          <p:nvPr>
            <p:ph type="body" idx="1"/>
          </p:nvPr>
        </p:nvSpPr>
        <p:spPr>
          <a:xfrm>
            <a:off x="685800" y="4287838"/>
            <a:ext cx="5486400" cy="4062412"/>
          </a:xfrm>
          <a:noFill/>
          <a:ln/>
        </p:spPr>
        <p:txBody>
          <a:bodyPr lIns="92075" tIns="46038" rIns="92075" bIns="46038"/>
          <a:lstStyle/>
          <a:p>
            <a:endParaRPr lang="es-ES_tradnl"/>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ln/>
        </p:spPr>
        <p:txBody>
          <a:bodyPr/>
          <a:lstStyle/>
          <a:p>
            <a:pPr marL="228600" indent="-228600">
              <a:lnSpc>
                <a:spcPct val="80000"/>
              </a:lnSpc>
              <a:defRPr/>
            </a:pPr>
            <a:r>
              <a:rPr lang="es-ES" sz="800" b="1" dirty="0"/>
              <a:t>El protocolo TLS</a:t>
            </a:r>
          </a:p>
          <a:p>
            <a:pPr marL="228600" indent="-228600">
              <a:lnSpc>
                <a:spcPct val="80000"/>
              </a:lnSpc>
              <a:defRPr/>
            </a:pPr>
            <a:endParaRPr lang="es-ES" sz="800" dirty="0"/>
          </a:p>
          <a:p>
            <a:pPr marL="228600" indent="-228600">
              <a:lnSpc>
                <a:spcPct val="80000"/>
              </a:lnSpc>
              <a:defRPr/>
            </a:pPr>
            <a:r>
              <a:rPr lang="es-ES" sz="800" dirty="0"/>
              <a:t>El protocolo TLS (</a:t>
            </a:r>
            <a:r>
              <a:rPr lang="es-ES" sz="800" i="1" dirty="0"/>
              <a:t>Transport Layer Security</a:t>
            </a:r>
            <a:r>
              <a:rPr lang="es-ES" sz="800" dirty="0"/>
              <a:t>) es una evolución del protocolo SSL (</a:t>
            </a:r>
            <a:r>
              <a:rPr lang="es-ES" sz="800" i="1" dirty="0"/>
              <a:t>Secure Sockets Layer</a:t>
            </a:r>
            <a:r>
              <a:rPr lang="es-ES" sz="800" dirty="0"/>
              <a:t>). La última propuesta de estándar está documentada en la  RFC 2246  </a:t>
            </a:r>
          </a:p>
          <a:p>
            <a:pPr marL="228600" indent="-228600">
              <a:lnSpc>
                <a:spcPct val="80000"/>
              </a:lnSpc>
              <a:defRPr/>
            </a:pPr>
            <a:endParaRPr lang="es-ES" sz="800" dirty="0"/>
          </a:p>
          <a:p>
            <a:pPr marL="228600" indent="-228600">
              <a:lnSpc>
                <a:spcPct val="80000"/>
              </a:lnSpc>
              <a:defRPr/>
            </a:pPr>
            <a:r>
              <a:rPr lang="es-ES" sz="800" dirty="0"/>
              <a:t>Los objetivos del protocolo son varios: </a:t>
            </a:r>
          </a:p>
          <a:p>
            <a:pPr marL="228600" indent="-228600">
              <a:lnSpc>
                <a:spcPct val="80000"/>
              </a:lnSpc>
              <a:defRPr/>
            </a:pPr>
            <a:endParaRPr lang="es-ES" sz="800" b="1" dirty="0"/>
          </a:p>
          <a:p>
            <a:pPr marL="228600" indent="-228600">
              <a:lnSpc>
                <a:spcPct val="80000"/>
              </a:lnSpc>
              <a:defRPr/>
            </a:pPr>
            <a:r>
              <a:rPr lang="es-ES" sz="800" b="1" dirty="0"/>
              <a:t>Seguridad criptográfica</a:t>
            </a:r>
            <a:r>
              <a:rPr lang="es-ES" sz="800" dirty="0"/>
              <a:t>. El protocolo se debe emplear para establecer una conexión segura entre dos partes. </a:t>
            </a:r>
          </a:p>
          <a:p>
            <a:pPr marL="228600" indent="-228600">
              <a:lnSpc>
                <a:spcPct val="80000"/>
              </a:lnSpc>
              <a:defRPr/>
            </a:pPr>
            <a:r>
              <a:rPr lang="es-ES" sz="800" b="1" dirty="0"/>
              <a:t>Interoperabilidad</a:t>
            </a:r>
            <a:r>
              <a:rPr lang="es-ES" sz="800" dirty="0"/>
              <a:t>. </a:t>
            </a:r>
            <a:r>
              <a:rPr lang="es-ES" sz="700" dirty="0"/>
              <a:t>Aplicaciones distintas deben poder intercambiar parámetros criptográficos sin necesidad de que ninguna de las dos conozca el código de la otra. </a:t>
            </a:r>
            <a:endParaRPr lang="es-ES" sz="800" dirty="0"/>
          </a:p>
          <a:p>
            <a:pPr marL="228600" indent="-228600">
              <a:lnSpc>
                <a:spcPct val="80000"/>
              </a:lnSpc>
              <a:defRPr/>
            </a:pPr>
            <a:r>
              <a:rPr lang="es-ES" sz="800" b="1" dirty="0"/>
              <a:t>Extensibilidad</a:t>
            </a:r>
            <a:r>
              <a:rPr lang="es-ES" sz="800" dirty="0"/>
              <a:t>. El protocolo permite la incorporación de nuevos algoritmos criptográficos. </a:t>
            </a:r>
          </a:p>
          <a:p>
            <a:pPr marL="228600" indent="-228600">
              <a:lnSpc>
                <a:spcPct val="80000"/>
              </a:lnSpc>
              <a:defRPr/>
            </a:pPr>
            <a:r>
              <a:rPr lang="es-ES" sz="800" b="1" dirty="0"/>
              <a:t>Eficiencia</a:t>
            </a:r>
            <a:r>
              <a:rPr lang="es-ES" sz="800" dirty="0"/>
              <a:t>. Los algoritmos criptográficos son costosos computacionalmente, por lo que el protocolo incluye un esquema de </a:t>
            </a:r>
            <a:r>
              <a:rPr lang="es-ES" sz="800" i="1" dirty="0"/>
              <a:t>cache de sesiones</a:t>
            </a:r>
            <a:r>
              <a:rPr lang="es-ES" sz="800" dirty="0"/>
              <a:t> para reducir el número de sesiones que deben inicializarse desde cero (usando criptografía de clave pública). </a:t>
            </a:r>
          </a:p>
          <a:p>
            <a:pPr marL="228600" indent="-228600">
              <a:lnSpc>
                <a:spcPct val="80000"/>
              </a:lnSpc>
              <a:defRPr/>
            </a:pPr>
            <a:r>
              <a:rPr lang="es-ES" sz="800" dirty="0"/>
              <a:t>El protocolo está dividido en dos niveles: </a:t>
            </a:r>
          </a:p>
          <a:p>
            <a:pPr marL="228600" indent="-228600">
              <a:lnSpc>
                <a:spcPct val="80000"/>
              </a:lnSpc>
              <a:defRPr/>
            </a:pPr>
            <a:r>
              <a:rPr lang="es-ES" sz="800" b="1" dirty="0"/>
              <a:t>					Protocolo de registro TLS</a:t>
            </a:r>
            <a:r>
              <a:rPr lang="es-ES" sz="800" dirty="0"/>
              <a:t> (</a:t>
            </a:r>
            <a:r>
              <a:rPr lang="es-ES" sz="800" i="1" dirty="0"/>
              <a:t>TLS Record </a:t>
            </a:r>
            <a:r>
              <a:rPr lang="es-ES" sz="800" i="1" dirty="0" err="1"/>
              <a:t>Protocol</a:t>
            </a:r>
            <a:r>
              <a:rPr lang="es-ES" sz="800" dirty="0"/>
              <a:t>). </a:t>
            </a:r>
          </a:p>
          <a:p>
            <a:pPr marL="228600" indent="-228600">
              <a:lnSpc>
                <a:spcPct val="80000"/>
              </a:lnSpc>
              <a:defRPr/>
            </a:pPr>
            <a:r>
              <a:rPr lang="es-ES" sz="800" b="1" dirty="0"/>
              <a:t>					Protocolo de mutuo acuerdo TLS</a:t>
            </a:r>
            <a:r>
              <a:rPr lang="es-ES" sz="800" dirty="0"/>
              <a:t> (</a:t>
            </a:r>
            <a:r>
              <a:rPr lang="es-ES" sz="800" i="1" dirty="0"/>
              <a:t>TLS </a:t>
            </a:r>
            <a:r>
              <a:rPr lang="es-ES" sz="800" i="1" dirty="0" err="1"/>
              <a:t>Handshake</a:t>
            </a:r>
            <a:r>
              <a:rPr lang="es-ES" sz="800" i="1" dirty="0"/>
              <a:t> </a:t>
            </a:r>
            <a:r>
              <a:rPr lang="es-ES" sz="800" i="1" dirty="0" err="1"/>
              <a:t>Protocol</a:t>
            </a:r>
            <a:r>
              <a:rPr lang="es-ES" sz="800" dirty="0"/>
              <a:t>). </a:t>
            </a:r>
          </a:p>
          <a:p>
            <a:pPr marL="228600" indent="-228600">
              <a:lnSpc>
                <a:spcPct val="80000"/>
              </a:lnSpc>
              <a:defRPr/>
            </a:pPr>
            <a:endParaRPr lang="es-ES" sz="800" dirty="0"/>
          </a:p>
          <a:p>
            <a:pPr marL="228600" indent="-228600">
              <a:lnSpc>
                <a:spcPct val="80000"/>
              </a:lnSpc>
              <a:defRPr/>
            </a:pPr>
            <a:r>
              <a:rPr lang="es-ES" sz="800" dirty="0"/>
              <a:t>El de más bajo nivel es el </a:t>
            </a:r>
            <a:r>
              <a:rPr lang="es-ES" sz="800" b="1" i="1" dirty="0">
                <a:effectLst>
                  <a:outerShdw blurRad="38100" dist="38100" dir="2700000" algn="tl">
                    <a:srgbClr val="000000">
                      <a:alpha val="43137"/>
                    </a:srgbClr>
                  </a:outerShdw>
                </a:effectLst>
              </a:rPr>
              <a:t>Protocolo de Registro</a:t>
            </a:r>
            <a:r>
              <a:rPr lang="es-ES" sz="800" dirty="0"/>
              <a:t>, que se implementa sobre un protocolo de transporte fiable como el </a:t>
            </a:r>
            <a:r>
              <a:rPr lang="es-ES" sz="800" dirty="0" err="1"/>
              <a:t>TCP</a:t>
            </a:r>
            <a:r>
              <a:rPr lang="es-ES" sz="800" dirty="0"/>
              <a:t>. </a:t>
            </a:r>
          </a:p>
          <a:p>
            <a:pPr marL="228600" indent="-228600">
              <a:lnSpc>
                <a:spcPct val="80000"/>
              </a:lnSpc>
              <a:defRPr/>
            </a:pPr>
            <a:endParaRPr lang="es-ES" sz="800" dirty="0"/>
          </a:p>
          <a:p>
            <a:pPr marL="228600" indent="-228600">
              <a:lnSpc>
                <a:spcPct val="80000"/>
              </a:lnSpc>
              <a:defRPr/>
            </a:pPr>
            <a:r>
              <a:rPr lang="es-ES" sz="800" dirty="0"/>
              <a:t>El protocolo proporciona seguridad en la conexión con dos propiedades fundamentales: </a:t>
            </a:r>
          </a:p>
          <a:p>
            <a:pPr marL="228600" indent="-228600">
              <a:lnSpc>
                <a:spcPct val="80000"/>
              </a:lnSpc>
              <a:defRPr/>
            </a:pPr>
            <a:endParaRPr lang="es-ES" sz="800" b="1" dirty="0"/>
          </a:p>
          <a:p>
            <a:pPr marL="228600" indent="-228600">
              <a:lnSpc>
                <a:spcPct val="80000"/>
              </a:lnSpc>
              <a:defRPr/>
            </a:pPr>
            <a:r>
              <a:rPr lang="es-ES" sz="800" b="1" dirty="0"/>
              <a:t>La conexión es privada</a:t>
            </a:r>
            <a:r>
              <a:rPr lang="es-ES" sz="800" dirty="0"/>
              <a:t>. Para </a:t>
            </a:r>
            <a:r>
              <a:rPr lang="es-ES" sz="800" dirty="0" err="1"/>
              <a:t>encriptar</a:t>
            </a:r>
            <a:r>
              <a:rPr lang="es-ES" sz="800" dirty="0"/>
              <a:t> los datos se usan algoritmos de cifrado simétrico. Las claves se generan para cada conexión y se basan en un secreto negociado por otro protocolo (como el de mutuo acuerdo). El protocolo también se puede usar sin encriptación. </a:t>
            </a:r>
          </a:p>
          <a:p>
            <a:pPr marL="228600" indent="-228600">
              <a:lnSpc>
                <a:spcPct val="80000"/>
              </a:lnSpc>
              <a:defRPr/>
            </a:pPr>
            <a:endParaRPr lang="es-ES" sz="800" b="1" dirty="0"/>
          </a:p>
          <a:p>
            <a:pPr marL="228600" indent="-228600">
              <a:lnSpc>
                <a:spcPct val="80000"/>
              </a:lnSpc>
              <a:defRPr/>
            </a:pPr>
            <a:r>
              <a:rPr lang="es-ES" sz="800" b="1" dirty="0"/>
              <a:t>La conexión es fiable</a:t>
            </a:r>
            <a:r>
              <a:rPr lang="es-ES" sz="800" dirty="0"/>
              <a:t>. El transporte de mensajes incluye una verificación de integridad. </a:t>
            </a:r>
          </a:p>
          <a:p>
            <a:pPr marL="228600" indent="-228600">
              <a:lnSpc>
                <a:spcPct val="80000"/>
              </a:lnSpc>
              <a:defRPr/>
            </a:pPr>
            <a:endParaRPr lang="es-ES" sz="800" dirty="0"/>
          </a:p>
          <a:p>
            <a:pPr marL="228600" indent="-228600">
              <a:lnSpc>
                <a:spcPct val="80000"/>
              </a:lnSpc>
              <a:defRPr/>
            </a:pPr>
            <a:r>
              <a:rPr lang="es-ES" sz="800" dirty="0"/>
              <a:t>El </a:t>
            </a:r>
            <a:r>
              <a:rPr lang="es-ES" sz="800" i="1" dirty="0"/>
              <a:t>protocolo de registro </a:t>
            </a:r>
            <a:r>
              <a:rPr lang="es-ES" sz="800" dirty="0"/>
              <a:t>se emplea para encapsular varios protocolos de más alto nivel, uno de ellos, el </a:t>
            </a:r>
            <a:r>
              <a:rPr lang="es-ES" sz="800" i="1" dirty="0"/>
              <a:t>protocolo de mutuo acuerdo</a:t>
            </a:r>
            <a:r>
              <a:rPr lang="es-ES" sz="800" dirty="0"/>
              <a:t>, permite al servidor y al cliente autentificarse mutuamente y negociar un algoritmo de encriptación y sus claves antes de que el protocolo de aplicación transmita o reciba datos. </a:t>
            </a:r>
          </a:p>
          <a:p>
            <a:pPr marL="228600" indent="-228600">
              <a:lnSpc>
                <a:spcPct val="80000"/>
              </a:lnSpc>
              <a:defRPr/>
            </a:pPr>
            <a:endParaRPr lang="es-ES" sz="800" dirty="0"/>
          </a:p>
          <a:p>
            <a:pPr marL="228600" indent="-228600">
              <a:lnSpc>
                <a:spcPct val="80000"/>
              </a:lnSpc>
              <a:defRPr/>
            </a:pPr>
            <a:r>
              <a:rPr lang="es-ES" sz="800" dirty="0"/>
              <a:t>El </a:t>
            </a:r>
            <a:r>
              <a:rPr lang="es-ES" sz="800" b="1" i="1" dirty="0">
                <a:effectLst>
                  <a:outerShdw blurRad="38100" dist="38100" dir="2700000" algn="tl">
                    <a:srgbClr val="000000">
                      <a:alpha val="43137"/>
                    </a:srgbClr>
                  </a:outerShdw>
                </a:effectLst>
              </a:rPr>
              <a:t>protocolo de mutuo acuerdo</a:t>
            </a:r>
            <a:r>
              <a:rPr lang="es-ES" sz="800" b="1" dirty="0">
                <a:effectLst>
                  <a:outerShdw blurRad="38100" dist="38100" dir="2700000" algn="tl">
                    <a:srgbClr val="000000">
                      <a:alpha val="43137"/>
                    </a:srgbClr>
                  </a:outerShdw>
                </a:effectLst>
              </a:rPr>
              <a:t> </a:t>
            </a:r>
            <a:r>
              <a:rPr lang="es-ES" sz="800" dirty="0"/>
              <a:t>proporciona seguridad en la conexión con tres propiedades básicas:</a:t>
            </a:r>
          </a:p>
          <a:p>
            <a:pPr marL="228600" indent="-228600">
              <a:lnSpc>
                <a:spcPct val="80000"/>
              </a:lnSpc>
              <a:defRPr/>
            </a:pPr>
            <a:r>
              <a:rPr lang="es-ES" sz="800" dirty="0"/>
              <a:t> </a:t>
            </a:r>
          </a:p>
          <a:p>
            <a:pPr marL="228600" indent="-228600">
              <a:lnSpc>
                <a:spcPct val="80000"/>
              </a:lnSpc>
              <a:defRPr/>
            </a:pPr>
            <a:r>
              <a:rPr lang="es-ES" sz="800" dirty="0"/>
              <a:t>La identidad del interlocutor puede ser autentificada usando criptografía de clave pública. Esta autentificación puede ser opcional, pero generalmente es necesaria al menos para uno de los interlocutores. </a:t>
            </a:r>
          </a:p>
          <a:p>
            <a:pPr marL="228600" indent="-228600">
              <a:lnSpc>
                <a:spcPct val="80000"/>
              </a:lnSpc>
              <a:defRPr/>
            </a:pPr>
            <a:r>
              <a:rPr lang="es-ES" sz="800" dirty="0"/>
              <a:t>La negociación de un secreto compartido es segura. </a:t>
            </a:r>
          </a:p>
          <a:p>
            <a:pPr marL="228600" indent="-228600">
              <a:lnSpc>
                <a:spcPct val="80000"/>
              </a:lnSpc>
              <a:defRPr/>
            </a:pPr>
            <a:r>
              <a:rPr lang="es-ES" sz="800" dirty="0"/>
              <a:t>La negociación es fiable, nadie puede modificar la negociación sin ser detectado por los interlocutores. </a:t>
            </a:r>
          </a:p>
          <a:p>
            <a:pPr marL="228600" indent="-228600">
              <a:lnSpc>
                <a:spcPct val="80000"/>
              </a:lnSpc>
              <a:defRPr/>
            </a:pPr>
            <a:endParaRPr lang="es-ES" sz="800" b="1" dirty="0"/>
          </a:p>
          <a:p>
            <a:pPr marL="228600" indent="-228600">
              <a:lnSpc>
                <a:spcPct val="80000"/>
              </a:lnSpc>
              <a:defRPr/>
            </a:pPr>
            <a:r>
              <a:rPr lang="es-ES" sz="800" b="1" dirty="0"/>
              <a:t>El protocolo de mutuo acuerdo TLS</a:t>
            </a:r>
          </a:p>
          <a:p>
            <a:pPr marL="228600" indent="-228600">
              <a:lnSpc>
                <a:spcPct val="80000"/>
              </a:lnSpc>
              <a:defRPr/>
            </a:pPr>
            <a:endParaRPr lang="es-ES" sz="800" dirty="0"/>
          </a:p>
          <a:p>
            <a:pPr marL="228600" indent="-228600">
              <a:lnSpc>
                <a:spcPct val="80000"/>
              </a:lnSpc>
              <a:defRPr/>
            </a:pPr>
            <a:r>
              <a:rPr lang="es-ES" sz="800" dirty="0"/>
              <a:t>El protocolo consta de tres </a:t>
            </a:r>
            <a:r>
              <a:rPr lang="es-ES" sz="800" dirty="0" err="1"/>
              <a:t>subprotocolos</a:t>
            </a:r>
            <a:r>
              <a:rPr lang="es-ES" sz="800" dirty="0"/>
              <a:t> que se emplean para permitir que los interlocutores lleguen a un acuerdo respecto a los parámetros de seguridad para el nivel de registro, se autentifiquen, instancien parámetros de seguridad negociados y se comuniquen condiciones de error. </a:t>
            </a:r>
          </a:p>
          <a:p>
            <a:pPr marL="228600" indent="-228600">
              <a:lnSpc>
                <a:spcPct val="80000"/>
              </a:lnSpc>
              <a:defRPr/>
            </a:pPr>
            <a:r>
              <a:rPr lang="es-ES" sz="800" dirty="0"/>
              <a:t>El protocolo es responsable de negociar una sesión que consta de los siguientes </a:t>
            </a:r>
            <a:r>
              <a:rPr lang="es-ES" sz="800" dirty="0" err="1"/>
              <a:t>items</a:t>
            </a:r>
            <a:r>
              <a:rPr lang="es-ES" sz="800" dirty="0"/>
              <a:t>: </a:t>
            </a:r>
          </a:p>
          <a:p>
            <a:pPr marL="228600" indent="-228600">
              <a:lnSpc>
                <a:spcPct val="80000"/>
              </a:lnSpc>
              <a:defRPr/>
            </a:pPr>
            <a:endParaRPr lang="es-ES" sz="800" b="1" dirty="0"/>
          </a:p>
          <a:p>
            <a:pPr marL="228600" indent="-228600">
              <a:lnSpc>
                <a:spcPct val="80000"/>
              </a:lnSpc>
              <a:defRPr/>
            </a:pPr>
            <a:r>
              <a:rPr lang="es-ES" sz="800" b="1" dirty="0"/>
              <a:t>Identificador de sesión</a:t>
            </a:r>
            <a:r>
              <a:rPr lang="es-ES" sz="800" dirty="0"/>
              <a:t>. Secuencia de bytes aleatoria elegida por el servidor para identificar el estado de una sesión activa o </a:t>
            </a:r>
            <a:r>
              <a:rPr lang="es-ES" sz="800" dirty="0" err="1"/>
              <a:t>reanudable</a:t>
            </a:r>
            <a:r>
              <a:rPr lang="es-ES" sz="800" dirty="0"/>
              <a:t>. </a:t>
            </a:r>
          </a:p>
          <a:p>
            <a:pPr marL="228600" indent="-228600">
              <a:lnSpc>
                <a:spcPct val="80000"/>
              </a:lnSpc>
              <a:defRPr/>
            </a:pPr>
            <a:r>
              <a:rPr lang="es-ES" sz="800" b="1" dirty="0"/>
              <a:t>Certificado del interlocutor</a:t>
            </a:r>
            <a:r>
              <a:rPr lang="es-ES" sz="800" dirty="0"/>
              <a:t>. Certificado X.509 v3 del interlocutor. Este elemento puede ser nulo. </a:t>
            </a:r>
          </a:p>
          <a:p>
            <a:pPr marL="228600" indent="-228600">
              <a:lnSpc>
                <a:spcPct val="80000"/>
              </a:lnSpc>
              <a:defRPr/>
            </a:pPr>
            <a:r>
              <a:rPr lang="es-ES" sz="800" b="1" dirty="0"/>
              <a:t>Método de compresión</a:t>
            </a:r>
            <a:r>
              <a:rPr lang="es-ES" sz="800" dirty="0"/>
              <a:t>. Algoritmo empleado para comprimir los datos antes de </a:t>
            </a:r>
            <a:r>
              <a:rPr lang="es-ES" sz="800" dirty="0" err="1"/>
              <a:t>encriptarlos</a:t>
            </a:r>
            <a:r>
              <a:rPr lang="es-ES" sz="800" dirty="0"/>
              <a:t>. </a:t>
            </a:r>
          </a:p>
          <a:p>
            <a:pPr marL="228600" indent="-228600">
              <a:lnSpc>
                <a:spcPct val="80000"/>
              </a:lnSpc>
              <a:defRPr/>
            </a:pPr>
            <a:r>
              <a:rPr lang="es-ES" sz="800" b="1" dirty="0"/>
              <a:t>Especificaciones del algoritmo de encriptación</a:t>
            </a:r>
            <a:r>
              <a:rPr lang="es-ES" sz="800" dirty="0"/>
              <a:t>. Especifica el algoritmo de encriptación (nulo, DES, etc.) y el algoritmo de firmado (MD5 o </a:t>
            </a:r>
            <a:r>
              <a:rPr lang="es-ES" sz="800" dirty="0" err="1"/>
              <a:t>SHA</a:t>
            </a:r>
            <a:r>
              <a:rPr lang="es-ES" sz="800" dirty="0"/>
              <a:t>). También define atributos criptográficos como el tamaño de la clave de la función de dispersión. </a:t>
            </a:r>
          </a:p>
          <a:p>
            <a:pPr marL="228600" indent="-228600">
              <a:lnSpc>
                <a:spcPct val="80000"/>
              </a:lnSpc>
              <a:defRPr/>
            </a:pPr>
            <a:r>
              <a:rPr lang="es-ES" sz="800" b="1" dirty="0"/>
              <a:t>Secreto principal</a:t>
            </a:r>
            <a:r>
              <a:rPr lang="es-ES" sz="800" dirty="0"/>
              <a:t>. Clave secreta de 48 bytes compartida entre el cliente y el servidor. </a:t>
            </a:r>
          </a:p>
          <a:p>
            <a:pPr marL="228600" indent="-228600">
              <a:lnSpc>
                <a:spcPct val="80000"/>
              </a:lnSpc>
              <a:defRPr/>
            </a:pPr>
            <a:r>
              <a:rPr lang="es-ES" sz="800" b="1" dirty="0"/>
              <a:t>Reutilizable</a:t>
            </a:r>
            <a:r>
              <a:rPr lang="es-ES" sz="800" dirty="0"/>
              <a:t>. Valor que indica si la sesión puede ser empleada para iniciar nuevas conexiones. </a:t>
            </a:r>
          </a:p>
          <a:p>
            <a:pPr marL="228600" indent="-228600">
              <a:lnSpc>
                <a:spcPct val="80000"/>
              </a:lnSpc>
              <a:defRPr/>
            </a:pPr>
            <a:endParaRPr lang="es-ES" sz="800" b="1" dirty="0"/>
          </a:p>
          <a:p>
            <a:pPr marL="228600" indent="-228600">
              <a:lnSpc>
                <a:spcPct val="80000"/>
              </a:lnSpc>
              <a:defRPr/>
            </a:pPr>
            <a:r>
              <a:rPr lang="es-ES" sz="800" b="1" dirty="0"/>
              <a:t>Protocolo de cambio de especificaciones criptográficas</a:t>
            </a:r>
          </a:p>
          <a:p>
            <a:pPr marL="228600" indent="-228600">
              <a:lnSpc>
                <a:spcPct val="80000"/>
              </a:lnSpc>
              <a:defRPr/>
            </a:pPr>
            <a:endParaRPr lang="es-ES" sz="800" dirty="0"/>
          </a:p>
          <a:p>
            <a:pPr marL="228600" indent="-228600">
              <a:lnSpc>
                <a:spcPct val="80000"/>
              </a:lnSpc>
              <a:defRPr/>
            </a:pPr>
            <a:r>
              <a:rPr lang="es-ES" sz="800" dirty="0"/>
              <a:t>Este protocolo marca las transiciones entre distintas estrategias de cifrado. Consta de un mensaje que se </a:t>
            </a:r>
            <a:r>
              <a:rPr lang="es-ES" sz="800" dirty="0" err="1"/>
              <a:t>encripta</a:t>
            </a:r>
            <a:r>
              <a:rPr lang="es-ES" sz="800" dirty="0"/>
              <a:t> y comprime con las especificaciones actuales de la conexión (no las pendientes). </a:t>
            </a:r>
          </a:p>
          <a:p>
            <a:pPr marL="228600" indent="-228600">
              <a:lnSpc>
                <a:spcPct val="80000"/>
              </a:lnSpc>
              <a:defRPr/>
            </a:pPr>
            <a:r>
              <a:rPr lang="es-ES" sz="800" dirty="0"/>
              <a:t>Cuando el destinatario recibe este mensaje la capa de registro copia el estado de lectura pendiente al estado de lectura actual. De forma similar, el emisor cambia su estado de escritura al enviar este mensaje. </a:t>
            </a:r>
          </a:p>
          <a:p>
            <a:pPr marL="228600" indent="-228600">
              <a:lnSpc>
                <a:spcPct val="80000"/>
              </a:lnSpc>
              <a:defRPr/>
            </a:pPr>
            <a:r>
              <a:rPr lang="es-ES" sz="800" dirty="0"/>
              <a:t>Este mensaje se envía durante el acuerdo, después de haber acordado los parámetros de seguridad pero antes de que se envíe el mensaje de verificación finalizada. </a:t>
            </a:r>
            <a:endParaRPr lang="es-ES" sz="800" b="1" dirty="0"/>
          </a:p>
          <a:p>
            <a:pPr marL="228600" indent="-228600">
              <a:lnSpc>
                <a:spcPct val="80000"/>
              </a:lnSpc>
              <a:defRPr/>
            </a:pPr>
            <a:endParaRPr lang="es-ES" sz="800" b="1" dirty="0"/>
          </a:p>
          <a:p>
            <a:pPr marL="228600" indent="-228600">
              <a:lnSpc>
                <a:spcPct val="80000"/>
              </a:lnSpc>
              <a:defRPr/>
            </a:pPr>
            <a:r>
              <a:rPr lang="es-ES" sz="800" b="1" dirty="0"/>
              <a:t>Protocolo de alerta</a:t>
            </a:r>
          </a:p>
          <a:p>
            <a:pPr marL="228600" indent="-228600">
              <a:lnSpc>
                <a:spcPct val="80000"/>
              </a:lnSpc>
              <a:defRPr/>
            </a:pPr>
            <a:endParaRPr lang="es-ES" sz="800" dirty="0"/>
          </a:p>
          <a:p>
            <a:pPr marL="228600" indent="-228600">
              <a:lnSpc>
                <a:spcPct val="80000"/>
              </a:lnSpc>
              <a:defRPr/>
            </a:pPr>
            <a:r>
              <a:rPr lang="es-ES" sz="800" dirty="0"/>
              <a:t>Uno de los tipos de mensaje que soporta la capa de registro es el de alerta. Estos mensajes incluyen la severidad de la alerta y una descripción de la misma. Los mensajes de alerta con nivel de fatal provocan la inmediata terminación de la comunicación. </a:t>
            </a:r>
          </a:p>
          <a:p>
            <a:pPr marL="228600" indent="-228600">
              <a:lnSpc>
                <a:spcPct val="80000"/>
              </a:lnSpc>
              <a:defRPr/>
            </a:pPr>
            <a:r>
              <a:rPr lang="es-ES" sz="800" dirty="0"/>
              <a:t>Existen distintos tipos de alertas: </a:t>
            </a:r>
          </a:p>
          <a:p>
            <a:pPr marL="228600" indent="-228600">
              <a:lnSpc>
                <a:spcPct val="80000"/>
              </a:lnSpc>
              <a:defRPr/>
            </a:pPr>
            <a:endParaRPr lang="es-ES" sz="800" b="1" dirty="0"/>
          </a:p>
          <a:p>
            <a:pPr marL="228600" indent="-228600">
              <a:lnSpc>
                <a:spcPct val="80000"/>
              </a:lnSpc>
              <a:defRPr/>
            </a:pPr>
            <a:r>
              <a:rPr lang="es-ES" sz="800" b="1" dirty="0"/>
              <a:t>Alerta de cierre</a:t>
            </a:r>
            <a:r>
              <a:rPr lang="es-ES" sz="800" dirty="0"/>
              <a:t>. El cliente y el servidor deben saber que la conexión se está cerrando para evitar un ataque de truncado. Cualquiera de los dos puede iniciar el intercambio de mensajes de cierre. Cualquier información recibida después de la alerta de cierre es ignorada. </a:t>
            </a:r>
          </a:p>
          <a:p>
            <a:pPr marL="228600" indent="-228600">
              <a:lnSpc>
                <a:spcPct val="80000"/>
              </a:lnSpc>
              <a:defRPr/>
            </a:pPr>
            <a:endParaRPr lang="es-ES" sz="800" b="1" dirty="0"/>
          </a:p>
          <a:p>
            <a:pPr marL="228600" indent="-228600">
              <a:lnSpc>
                <a:spcPct val="80000"/>
              </a:lnSpc>
              <a:defRPr/>
            </a:pPr>
            <a:r>
              <a:rPr lang="es-ES" sz="800" b="1" dirty="0"/>
              <a:t>Alerta de error</a:t>
            </a:r>
            <a:r>
              <a:rPr lang="es-ES" sz="800" dirty="0"/>
              <a:t>. La gestión de errores el </a:t>
            </a:r>
            <a:r>
              <a:rPr lang="es-ES" sz="800" dirty="0" err="1"/>
              <a:t>el</a:t>
            </a:r>
            <a:r>
              <a:rPr lang="es-ES" sz="800" dirty="0"/>
              <a:t> protocolo de mutuo acuerdo es muy simple, cuando uno de los interlocutores detecta un error lo envía al otro y, si se trata de un error fatal, cierran la conexión. </a:t>
            </a:r>
          </a:p>
          <a:p>
            <a:pPr marL="228600" indent="-228600">
              <a:lnSpc>
                <a:spcPct val="80000"/>
              </a:lnSpc>
              <a:defRPr/>
            </a:pPr>
            <a:endParaRPr lang="es-ES" sz="800" b="1" dirty="0"/>
          </a:p>
          <a:p>
            <a:pPr marL="228600" indent="-228600">
              <a:lnSpc>
                <a:spcPct val="80000"/>
              </a:lnSpc>
              <a:defRPr/>
            </a:pPr>
            <a:r>
              <a:rPr lang="es-ES" sz="800" b="1" dirty="0"/>
              <a:t>Protocolo de mutuo acuerdo</a:t>
            </a:r>
          </a:p>
          <a:p>
            <a:pPr marL="228600" indent="-228600">
              <a:lnSpc>
                <a:spcPct val="80000"/>
              </a:lnSpc>
              <a:defRPr/>
            </a:pPr>
            <a:endParaRPr lang="es-ES" sz="800" dirty="0"/>
          </a:p>
          <a:p>
            <a:pPr marL="228600" indent="-228600">
              <a:lnSpc>
                <a:spcPct val="80000"/>
              </a:lnSpc>
              <a:defRPr/>
            </a:pPr>
            <a:r>
              <a:rPr lang="es-ES" sz="800" dirty="0"/>
              <a:t>Los parámetros del estado de la sesión son producidos por este protocolo, que opera sobre el protocolo de registro TLS. Cuando un cliente y un servidor empiezan a comunicarse, acuerdan la versión del protocolo, selección de algoritmos criptográficos, opcionalmente se autentifican mutuamente y emplean algoritmos de clave pública para generar secretos compartidos. </a:t>
            </a:r>
          </a:p>
          <a:p>
            <a:pPr marL="228600" indent="-228600">
              <a:lnSpc>
                <a:spcPct val="80000"/>
              </a:lnSpc>
              <a:defRPr/>
            </a:pPr>
            <a:r>
              <a:rPr lang="es-ES" sz="800" dirty="0"/>
              <a:t>El protocolo de mutuo acuerdo consta de los siguientes pasos: </a:t>
            </a:r>
          </a:p>
          <a:p>
            <a:pPr marL="228600" indent="-228600">
              <a:lnSpc>
                <a:spcPct val="80000"/>
              </a:lnSpc>
              <a:defRPr/>
            </a:pPr>
            <a:r>
              <a:rPr lang="es-ES" sz="800" dirty="0"/>
              <a:t>Intercambio de </a:t>
            </a:r>
            <a:r>
              <a:rPr lang="es-ES" sz="800" i="1" dirty="0"/>
              <a:t>mensajes de saludo</a:t>
            </a:r>
            <a:r>
              <a:rPr lang="es-ES" sz="800" dirty="0"/>
              <a:t> (</a:t>
            </a:r>
            <a:r>
              <a:rPr lang="es-ES" sz="800" i="1" dirty="0" err="1"/>
              <a:t>hello</a:t>
            </a:r>
            <a:r>
              <a:rPr lang="es-ES" sz="800" i="1" dirty="0"/>
              <a:t> </a:t>
            </a:r>
            <a:r>
              <a:rPr lang="es-ES" sz="800" i="1" dirty="0" err="1"/>
              <a:t>messages</a:t>
            </a:r>
            <a:r>
              <a:rPr lang="es-ES" sz="800" dirty="0"/>
              <a:t>) para acordar los algoritmos a emplear, intercambiar valores aleatorios y verificar si es una sesión reanudada. </a:t>
            </a:r>
          </a:p>
          <a:p>
            <a:pPr marL="228600" indent="-228600">
              <a:lnSpc>
                <a:spcPct val="80000"/>
              </a:lnSpc>
              <a:defRPr/>
            </a:pPr>
            <a:r>
              <a:rPr lang="es-ES" sz="800" dirty="0"/>
              <a:t>Intercambiar los parámetros criptográficos necesarios para permitir que el cliente y el servidor acuerden un pre-secreto. </a:t>
            </a:r>
          </a:p>
          <a:p>
            <a:pPr marL="228600" indent="-228600">
              <a:lnSpc>
                <a:spcPct val="80000"/>
              </a:lnSpc>
              <a:defRPr/>
            </a:pPr>
            <a:r>
              <a:rPr lang="es-ES" sz="800" dirty="0"/>
              <a:t>Intercambio de certificados e información criptográfica para permitir que cliente y servidor se autentifiquen. </a:t>
            </a:r>
          </a:p>
          <a:p>
            <a:pPr marL="228600" indent="-228600">
              <a:lnSpc>
                <a:spcPct val="80000"/>
              </a:lnSpc>
              <a:defRPr/>
            </a:pPr>
            <a:r>
              <a:rPr lang="es-ES" sz="800" dirty="0"/>
              <a:t>Generar un secreto principal a partir del pre-secreto e intercambiar valores aleatorios. </a:t>
            </a:r>
          </a:p>
          <a:p>
            <a:pPr marL="228600" indent="-228600">
              <a:lnSpc>
                <a:spcPct val="80000"/>
              </a:lnSpc>
              <a:defRPr/>
            </a:pPr>
            <a:r>
              <a:rPr lang="es-ES" sz="800" dirty="0"/>
              <a:t>Proporcionar los parámetros de seguridad a la capa de registro. </a:t>
            </a:r>
          </a:p>
          <a:p>
            <a:pPr marL="228600" indent="-228600">
              <a:lnSpc>
                <a:spcPct val="80000"/>
              </a:lnSpc>
              <a:defRPr/>
            </a:pPr>
            <a:r>
              <a:rPr lang="es-ES" sz="800" dirty="0"/>
              <a:t>Permitir al cliente y al servidor verificar que su interlocutor a calculado los mismos parámetros de seguridad y que el acuerdo se produjo sin alteraciones por parte de un tercero. </a:t>
            </a:r>
          </a:p>
          <a:p>
            <a:pPr marL="228600" indent="-228600">
              <a:lnSpc>
                <a:spcPct val="80000"/>
              </a:lnSpc>
              <a:defRPr/>
            </a:pPr>
            <a:endParaRPr lang="es-ES" sz="800" b="1" dirty="0"/>
          </a:p>
          <a:p>
            <a:pPr marL="228600" indent="-228600">
              <a:lnSpc>
                <a:spcPct val="80000"/>
              </a:lnSpc>
              <a:defRPr/>
            </a:pPr>
            <a:r>
              <a:rPr lang="es-ES" sz="800" b="1" dirty="0"/>
              <a:t>Protocolo de datos de aplicación</a:t>
            </a:r>
          </a:p>
          <a:p>
            <a:pPr marL="228600" indent="-228600">
              <a:lnSpc>
                <a:spcPct val="80000"/>
              </a:lnSpc>
              <a:defRPr/>
            </a:pPr>
            <a:r>
              <a:rPr lang="es-ES" sz="800" dirty="0"/>
              <a:t>Los mensajes de datos de la aplicación son transportados por la capa de registro y son fragmentados, comprimidos y encriptados basándose en el estado actual de la conexión. Los mensajes se tratan como datos transparentes para la capa de registro. </a:t>
            </a:r>
          </a:p>
          <a:p>
            <a:pPr marL="228600" indent="-228600">
              <a:lnSpc>
                <a:spcPct val="80000"/>
              </a:lnSpc>
              <a:defRPr/>
            </a:pPr>
            <a:endParaRPr lang="es-ES" sz="800" b="1" dirty="0"/>
          </a:p>
          <a:p>
            <a:pPr marL="228600" indent="-228600">
              <a:lnSpc>
                <a:spcPct val="80000"/>
              </a:lnSpc>
              <a:defRPr/>
            </a:pPr>
            <a:r>
              <a:rPr lang="es-ES" sz="800" b="1" dirty="0"/>
              <a:t>Aplicaciones e implementaciones</a:t>
            </a:r>
          </a:p>
          <a:p>
            <a:pPr marL="228600" indent="-228600">
              <a:lnSpc>
                <a:spcPct val="80000"/>
              </a:lnSpc>
              <a:defRPr/>
            </a:pPr>
            <a:endParaRPr lang="es-ES" sz="800" dirty="0"/>
          </a:p>
          <a:p>
            <a:pPr marL="228600" indent="-228600">
              <a:lnSpc>
                <a:spcPct val="80000"/>
              </a:lnSpc>
              <a:defRPr/>
            </a:pPr>
            <a:r>
              <a:rPr lang="es-ES" sz="800" dirty="0"/>
              <a:t>El protocolo SSL/</a:t>
            </a:r>
            <a:r>
              <a:rPr lang="es-ES" sz="800" dirty="0" err="1"/>
              <a:t>TLS</a:t>
            </a:r>
            <a:r>
              <a:rPr lang="es-ES" sz="800" dirty="0"/>
              <a:t> tiene multitud de aplicaciones en uso actualmente. La mayoría de ellas son versiones seguras de programas que emplean protocolos que no lo son. Hay versiones seguras de servidores y clientes de protocolos como el http, </a:t>
            </a:r>
            <a:r>
              <a:rPr lang="es-ES" sz="800" dirty="0" err="1"/>
              <a:t>nntp</a:t>
            </a:r>
            <a:r>
              <a:rPr lang="es-ES" sz="800" dirty="0"/>
              <a:t>, </a:t>
            </a:r>
            <a:r>
              <a:rPr lang="es-ES" sz="800" dirty="0" err="1"/>
              <a:t>ldap</a:t>
            </a:r>
            <a:r>
              <a:rPr lang="es-ES" sz="800" dirty="0"/>
              <a:t>, </a:t>
            </a:r>
            <a:r>
              <a:rPr lang="es-ES" sz="800" dirty="0" err="1"/>
              <a:t>imap</a:t>
            </a:r>
            <a:r>
              <a:rPr lang="es-ES" sz="800" dirty="0"/>
              <a:t>, pop3, etc. </a:t>
            </a:r>
          </a:p>
          <a:p>
            <a:pPr marL="228600" indent="-228600">
              <a:lnSpc>
                <a:spcPct val="80000"/>
              </a:lnSpc>
              <a:defRPr/>
            </a:pPr>
            <a:r>
              <a:rPr lang="es-ES" sz="800" dirty="0"/>
              <a:t>Existen multitud de implementaciones del protocolo, tanto comerciales como de libre distribución. Una de las más populares es la biblioteca open </a:t>
            </a:r>
            <a:r>
              <a:rPr lang="es-ES" sz="800" dirty="0" err="1"/>
              <a:t>ssl</a:t>
            </a:r>
            <a:r>
              <a:rPr lang="es-ES" sz="800" dirty="0"/>
              <a:t>, escrita en C y disponible bajo licencia </a:t>
            </a:r>
            <a:r>
              <a:rPr lang="es-ES" sz="800" dirty="0" err="1"/>
              <a:t>GNU</a:t>
            </a:r>
            <a:r>
              <a:rPr lang="es-ES" sz="800" dirty="0"/>
              <a:t>. Incluye todas las versiones del SSL y el TLS y un gran número de algoritmos criptográficos, algunos de los cuales ni tan sólo son empleados en el estándar TLS. La biblioteca está disponible en el </a:t>
            </a:r>
            <a:r>
              <a:rPr lang="es-ES" sz="800" dirty="0" err="1"/>
              <a:t>URL</a:t>
            </a:r>
            <a:r>
              <a:rPr lang="es-ES" sz="800" dirty="0"/>
              <a:t> </a:t>
            </a:r>
            <a:r>
              <a:rPr lang="es-ES" sz="800" dirty="0">
                <a:hlinkClick r:id="rId3"/>
              </a:rPr>
              <a:t>http://www.openssl.org</a:t>
            </a:r>
            <a:r>
              <a:rPr lang="es-ES" sz="800" dirty="0"/>
              <a:t>. En esa misma dirección se puede encontrar una lista de referencias a otras implementaciones gratuitas y comerciales de los protocolos SSL y TLS y aplicaciones que los emplean.</a:t>
            </a:r>
          </a:p>
          <a:p>
            <a:pPr marL="228600" indent="-228600">
              <a:lnSpc>
                <a:spcPct val="80000"/>
              </a:lnSpc>
              <a:defRPr/>
            </a:pPr>
            <a:r>
              <a:rPr lang="es-ES" sz="800" dirty="0"/>
              <a:t> </a:t>
            </a:r>
          </a:p>
          <a:p>
            <a:pPr marL="228600" indent="-228600">
              <a:lnSpc>
                <a:spcPct val="80000"/>
              </a:lnSpc>
              <a:defRPr/>
            </a:pPr>
            <a:r>
              <a:rPr lang="es-ES" sz="800" dirty="0"/>
              <a:t>Java incluye soporte para el protocolo con la </a:t>
            </a:r>
            <a:r>
              <a:rPr lang="es-ES" sz="800" i="1" dirty="0"/>
              <a:t>Extensión de Sockets Seguros de Java</a:t>
            </a:r>
            <a:r>
              <a:rPr lang="es-ES" sz="800" dirty="0"/>
              <a:t> (</a:t>
            </a:r>
            <a:r>
              <a:rPr lang="es-ES" sz="800" dirty="0" err="1"/>
              <a:t>JSSE</a:t>
            </a:r>
            <a:r>
              <a:rPr lang="es-ES" sz="800" dirty="0"/>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74750" y="679450"/>
            <a:ext cx="4508500" cy="3381375"/>
          </a:xfrm>
          <a:solidFill>
            <a:srgbClr val="FFFFFF"/>
          </a:solidFill>
          <a:ln w="12700" cap="flat"/>
        </p:spPr>
      </p:sp>
      <p:sp>
        <p:nvSpPr>
          <p:cNvPr id="138243" name="Rectangle 3"/>
          <p:cNvSpPr>
            <a:spLocks noGrp="1" noChangeArrowheads="1"/>
          </p:cNvSpPr>
          <p:nvPr>
            <p:ph type="body" idx="1"/>
          </p:nvPr>
        </p:nvSpPr>
        <p:spPr>
          <a:xfrm>
            <a:off x="685800" y="4287838"/>
            <a:ext cx="5486400" cy="4062412"/>
          </a:xfrm>
          <a:ln/>
        </p:spPr>
        <p:txBody>
          <a:bodyPr lIns="92075" tIns="46038" rIns="92075" bIns="46038"/>
          <a:lstStyle/>
          <a:p>
            <a:pPr>
              <a:lnSpc>
                <a:spcPct val="90000"/>
              </a:lnSpc>
              <a:defRPr/>
            </a:pPr>
            <a:r>
              <a:rPr lang="en-US" sz="1600" b="1" i="1" dirty="0">
                <a:solidFill>
                  <a:srgbClr val="000099"/>
                </a:solidFill>
                <a:effectLst>
                  <a:outerShdw blurRad="38100" dist="38100" dir="2700000" algn="tl">
                    <a:srgbClr val="C0C0C0"/>
                  </a:outerShdw>
                </a:effectLst>
                <a:latin typeface="Arial" charset="0"/>
              </a:rPr>
              <a:t>TLS/</a:t>
            </a:r>
            <a:r>
              <a:rPr lang="en-US" sz="1600" b="1" i="1" dirty="0" err="1">
                <a:solidFill>
                  <a:srgbClr val="000099"/>
                </a:solidFill>
                <a:effectLst>
                  <a:outerShdw blurRad="38100" dist="38100" dir="2700000" algn="tl">
                    <a:srgbClr val="C0C0C0"/>
                  </a:outerShdw>
                </a:effectLst>
                <a:latin typeface="Arial" charset="0"/>
              </a:rPr>
              <a:t>SSL</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poseen</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variedad</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medidas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seguridad</a:t>
            </a:r>
            <a:r>
              <a:rPr lang="en-US" sz="1600" b="1" i="1" dirty="0">
                <a:solidFill>
                  <a:srgbClr val="000099"/>
                </a:solidFill>
                <a:effectLst>
                  <a:outerShdw blurRad="38100" dist="38100" dir="2700000" algn="tl">
                    <a:srgbClr val="C0C0C0"/>
                  </a:outerShdw>
                </a:effectLst>
                <a:latin typeface="Arial" charset="0"/>
              </a:rPr>
              <a:t>:</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Numerando</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registros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el </a:t>
            </a:r>
            <a:r>
              <a:rPr lang="en-US" sz="1600" b="1" i="1" dirty="0" err="1">
                <a:solidFill>
                  <a:srgbClr val="000099"/>
                </a:solidFill>
                <a:effectLst>
                  <a:outerShdw blurRad="38100" dist="38100" dir="2700000" algn="tl">
                    <a:srgbClr val="C0C0C0"/>
                  </a:outerShdw>
                </a:effectLst>
                <a:latin typeface="Arial" charset="0"/>
              </a:rPr>
              <a:t>número</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secuencia</a:t>
            </a:r>
            <a:r>
              <a:rPr lang="en-US" sz="1600" b="1" i="1" dirty="0">
                <a:solidFill>
                  <a:srgbClr val="000099"/>
                </a:solidFill>
                <a:effectLst>
                  <a:outerShdw blurRad="38100" dist="38100" dir="2700000" algn="tl">
                    <a:srgbClr val="C0C0C0"/>
                  </a:outerShdw>
                </a:effectLst>
                <a:latin typeface="Arial" charset="0"/>
              </a:rPr>
              <a:t> en el MAC.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Usando</a:t>
            </a:r>
            <a:r>
              <a:rPr lang="en-US" sz="1600" b="1" i="1" dirty="0">
                <a:solidFill>
                  <a:srgbClr val="000099"/>
                </a:solidFill>
                <a:effectLst>
                  <a:outerShdw blurRad="38100" dist="38100" dir="2700000" algn="tl">
                    <a:srgbClr val="C0C0C0"/>
                  </a:outerShdw>
                </a:effectLst>
                <a:latin typeface="Arial" charset="0"/>
              </a:rPr>
              <a:t> un </a:t>
            </a:r>
            <a:r>
              <a:rPr lang="en-US" sz="1600" b="1" i="1" dirty="0" err="1">
                <a:solidFill>
                  <a:srgbClr val="000099"/>
                </a:solidFill>
                <a:effectLst>
                  <a:outerShdw blurRad="38100" dist="38100" dir="2700000" algn="tl">
                    <a:srgbClr val="C0C0C0"/>
                  </a:outerShdw>
                </a:effectLst>
                <a:latin typeface="Arial" charset="0"/>
              </a:rPr>
              <a:t>resumen</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mejorado</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una</a:t>
            </a:r>
            <a:r>
              <a:rPr lang="en-US" sz="1600" b="1" i="1" dirty="0">
                <a:solidFill>
                  <a:srgbClr val="000099"/>
                </a:solidFill>
                <a:effectLst>
                  <a:outerShdw blurRad="38100" dist="38100" dir="2700000" algn="tl">
                    <a:srgbClr val="C0C0C0"/>
                  </a:outerShdw>
                </a:effectLst>
                <a:latin typeface="Arial" charset="0"/>
              </a:rPr>
              <a:t> clave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Protección</a:t>
            </a:r>
            <a:r>
              <a:rPr lang="en-US" sz="1600" b="1" i="1" dirty="0">
                <a:solidFill>
                  <a:srgbClr val="000099"/>
                </a:solidFill>
                <a:effectLst>
                  <a:outerShdw blurRad="38100" dist="38100" dir="2700000" algn="tl">
                    <a:srgbClr val="C0C0C0"/>
                  </a:outerShdw>
                </a:effectLst>
                <a:latin typeface="Arial" charset="0"/>
              </a:rPr>
              <a:t> contra </a:t>
            </a:r>
            <a:r>
              <a:rPr lang="en-US" sz="1600" b="1" i="1" dirty="0" err="1">
                <a:solidFill>
                  <a:srgbClr val="000099"/>
                </a:solidFill>
                <a:effectLst>
                  <a:outerShdw blurRad="38100" dist="38100" dir="2700000" algn="tl">
                    <a:srgbClr val="C0C0C0"/>
                  </a:outerShdw>
                </a:effectLst>
                <a:latin typeface="Arial" charset="0"/>
              </a:rPr>
              <a:t>varios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ataques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conocidos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El </a:t>
            </a:r>
            <a:r>
              <a:rPr lang="en-US" sz="1600" b="1" i="1" dirty="0" err="1">
                <a:solidFill>
                  <a:srgbClr val="000099"/>
                </a:solidFill>
                <a:effectLst>
                  <a:outerShdw blurRad="38100" dist="38100" dir="2700000" algn="tl">
                    <a:srgbClr val="C0C0C0"/>
                  </a:outerShdw>
                </a:effectLst>
                <a:latin typeface="Arial" charset="0"/>
              </a:rPr>
              <a:t>mensaje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que</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finaliza</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envía</a:t>
            </a:r>
            <a:r>
              <a:rPr lang="en-US" sz="1600" b="1" i="1" dirty="0">
                <a:solidFill>
                  <a:srgbClr val="000099"/>
                </a:solidFill>
                <a:effectLst>
                  <a:outerShdw blurRad="38100" dist="38100" dir="2700000" algn="tl">
                    <a:srgbClr val="C0C0C0"/>
                  </a:outerShdw>
                </a:effectLst>
                <a:latin typeface="Arial" charset="0"/>
              </a:rPr>
              <a:t> un hash de </a:t>
            </a:r>
            <a:r>
              <a:rPr lang="en-US" sz="1600" b="1" i="1" dirty="0" err="1">
                <a:solidFill>
                  <a:srgbClr val="000099"/>
                </a:solidFill>
                <a:effectLst>
                  <a:outerShdw blurRad="38100" dist="38100" dir="2700000" algn="tl">
                    <a:srgbClr val="C0C0C0"/>
                  </a:outerShdw>
                </a:effectLst>
                <a:latin typeface="Arial" charset="0"/>
              </a:rPr>
              <a:t>todos</a:t>
            </a:r>
            <a:r>
              <a:rPr lang="en-US" sz="1600" b="1" i="1" dirty="0">
                <a:solidFill>
                  <a:srgbClr val="000099"/>
                </a:solidFill>
                <a:effectLst>
                  <a:outerShdw blurRad="38100" dist="38100" dir="2700000" algn="tl">
                    <a:srgbClr val="C0C0C0"/>
                  </a:outerShdw>
                </a:effectLst>
                <a:latin typeface="Arial" charset="0"/>
              </a:rPr>
              <a:t>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intercambiados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vistos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por</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ambas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partes</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a:solidFill>
                  <a:srgbClr val="000099"/>
                </a:solidFill>
                <a:effectLst>
                  <a:outerShdw blurRad="38100" dist="38100" dir="2700000" algn="tl">
                    <a:srgbClr val="C0C0C0"/>
                  </a:outerShdw>
                </a:effectLst>
                <a:latin typeface="Arial" charset="0"/>
              </a:rPr>
              <a:t>La </a:t>
            </a:r>
            <a:r>
              <a:rPr lang="en-US" sz="1600" b="1" i="1" dirty="0" err="1">
                <a:solidFill>
                  <a:srgbClr val="000099"/>
                </a:solidFill>
                <a:effectLst>
                  <a:outerShdw blurRad="38100" dist="38100" dir="2700000" algn="tl">
                    <a:srgbClr val="C0C0C0"/>
                  </a:outerShdw>
                </a:effectLst>
                <a:latin typeface="Arial" charset="0"/>
              </a:rPr>
              <a:t>función</a:t>
            </a:r>
            <a:r>
              <a:rPr lang="en-US" sz="1600" b="1" i="1" dirty="0">
                <a:solidFill>
                  <a:srgbClr val="000099"/>
                </a:solidFill>
                <a:effectLst>
                  <a:outerShdw blurRad="38100" dist="38100" dir="2700000" algn="tl">
                    <a:srgbClr val="C0C0C0"/>
                  </a:outerShdw>
                </a:effectLst>
                <a:latin typeface="Arial" charset="0"/>
              </a:rPr>
              <a:t> pseudo </a:t>
            </a:r>
            <a:r>
              <a:rPr lang="en-US" sz="1600" b="1" i="1" dirty="0" err="1">
                <a:solidFill>
                  <a:srgbClr val="000099"/>
                </a:solidFill>
                <a:effectLst>
                  <a:outerShdw blurRad="38100" dist="38100" dir="2700000" algn="tl">
                    <a:srgbClr val="C0C0C0"/>
                  </a:outerShdw>
                </a:effectLst>
                <a:latin typeface="Arial" charset="0"/>
              </a:rPr>
              <a:t>aleatoria</a:t>
            </a:r>
            <a:r>
              <a:rPr lang="en-US" sz="1600" b="1" i="1" dirty="0">
                <a:solidFill>
                  <a:srgbClr val="000099"/>
                </a:solidFill>
                <a:effectLst>
                  <a:outerShdw blurRad="38100" dist="38100" dir="2700000" algn="tl">
                    <a:srgbClr val="C0C0C0"/>
                  </a:outerShdw>
                </a:effectLst>
                <a:latin typeface="Arial" charset="0"/>
              </a:rPr>
              <a:t> divide los </a:t>
            </a:r>
            <a:r>
              <a:rPr lang="en-US" sz="1600" b="1" i="1" dirty="0" err="1">
                <a:solidFill>
                  <a:srgbClr val="000099"/>
                </a:solidFill>
                <a:effectLst>
                  <a:outerShdw blurRad="38100" dist="38100" dir="2700000" algn="tl">
                    <a:srgbClr val="C0C0C0"/>
                  </a:outerShdw>
                </a:effectLst>
                <a:latin typeface="Arial" charset="0"/>
              </a:rPr>
              <a:t>datos</a:t>
            </a:r>
            <a:r>
              <a:rPr lang="en-US" sz="1600" b="1" i="1" dirty="0">
                <a:solidFill>
                  <a:srgbClr val="000099"/>
                </a:solidFill>
                <a:effectLst>
                  <a:outerShdw blurRad="38100" dist="38100" dir="2700000" algn="tl">
                    <a:srgbClr val="C0C0C0"/>
                  </a:outerShdw>
                </a:effectLst>
                <a:latin typeface="Arial" charset="0"/>
              </a:rPr>
              <a:t> de </a:t>
            </a:r>
            <a:r>
              <a:rPr lang="en-US" sz="1600" b="1" i="1" dirty="0" err="1">
                <a:solidFill>
                  <a:srgbClr val="000099"/>
                </a:solidFill>
                <a:effectLst>
                  <a:outerShdw blurRad="38100" dist="38100" dir="2700000" algn="tl">
                    <a:srgbClr val="C0C0C0"/>
                  </a:outerShdw>
                </a:effectLst>
                <a:latin typeface="Arial" charset="0"/>
              </a:rPr>
              <a:t>entrada</a:t>
            </a:r>
            <a:r>
              <a:rPr lang="en-US" sz="1600" b="1" i="1" dirty="0">
                <a:solidFill>
                  <a:srgbClr val="000099"/>
                </a:solidFill>
                <a:effectLst>
                  <a:outerShdw blurRad="38100" dist="38100" dir="2700000" algn="tl">
                    <a:srgbClr val="C0C0C0"/>
                  </a:outerShdw>
                </a:effectLst>
                <a:latin typeface="Arial" charset="0"/>
              </a:rPr>
              <a:t> en 2 </a:t>
            </a:r>
            <a:r>
              <a:rPr lang="en-US" sz="1600" b="1" i="1" dirty="0" err="1">
                <a:solidFill>
                  <a:srgbClr val="000099"/>
                </a:solidFill>
                <a:effectLst>
                  <a:outerShdw blurRad="38100" dist="38100" dir="2700000" algn="tl">
                    <a:srgbClr val="C0C0C0"/>
                  </a:outerShdw>
                </a:effectLst>
                <a:latin typeface="Arial" charset="0"/>
              </a:rPr>
              <a:t>mitades</a:t>
            </a:r>
            <a:r>
              <a:rPr lang="en-US" sz="1600" b="1" i="1" dirty="0">
                <a:solidFill>
                  <a:srgbClr val="000099"/>
                </a:solidFill>
                <a:effectLst>
                  <a:outerShdw blurRad="38100" dist="38100" dir="2700000" algn="tl">
                    <a:srgbClr val="C0C0C0"/>
                  </a:outerShdw>
                </a:effectLst>
                <a:latin typeface="Arial" charset="0"/>
              </a:rPr>
              <a:t> y </a:t>
            </a:r>
            <a:r>
              <a:rPr lang="en-US" sz="1600" b="1" i="1" dirty="0" err="1">
                <a:solidFill>
                  <a:srgbClr val="000099"/>
                </a:solidFill>
                <a:effectLst>
                  <a:outerShdw blurRad="38100" dist="38100" dir="2700000" algn="tl">
                    <a:srgbClr val="C0C0C0"/>
                  </a:outerShdw>
                </a:effectLst>
                <a:latin typeface="Arial" charset="0"/>
              </a:rPr>
              <a:t>las</a:t>
            </a:r>
            <a:r>
              <a:rPr lang="en-US" sz="1600" b="1" i="1" dirty="0">
                <a:solidFill>
                  <a:srgbClr val="000099"/>
                </a:solidFill>
                <a:effectLst>
                  <a:outerShdw blurRad="38100" dist="38100" dir="2700000" algn="tl">
                    <a:srgbClr val="C0C0C0"/>
                  </a:outerShdw>
                </a:effectLst>
                <a:latin typeface="Arial" charset="0"/>
              </a:rPr>
              <a:t> </a:t>
            </a:r>
            <a:r>
              <a:rPr lang="en-US" sz="1600" b="1" i="1" dirty="0" err="1">
                <a:solidFill>
                  <a:srgbClr val="000099"/>
                </a:solidFill>
                <a:effectLst>
                  <a:outerShdw blurRad="38100" dist="38100" dir="2700000" algn="tl">
                    <a:srgbClr val="C0C0C0"/>
                  </a:outerShdw>
                </a:effectLst>
                <a:latin typeface="Arial" charset="0"/>
              </a:rPr>
              <a:t>procesa</a:t>
            </a:r>
            <a:r>
              <a:rPr lang="en-US" sz="1600" b="1" i="1" dirty="0">
                <a:solidFill>
                  <a:srgbClr val="000099"/>
                </a:solidFill>
                <a:effectLst>
                  <a:outerShdw blurRad="38100" dist="38100" dir="2700000" algn="tl">
                    <a:srgbClr val="C0C0C0"/>
                  </a:outerShdw>
                </a:effectLst>
                <a:latin typeface="Arial" charset="0"/>
              </a:rPr>
              <a:t> con </a:t>
            </a:r>
            <a:r>
              <a:rPr lang="en-US" sz="1600" b="1" i="1" dirty="0" err="1">
                <a:solidFill>
                  <a:srgbClr val="000099"/>
                </a:solidFill>
                <a:effectLst>
                  <a:outerShdw blurRad="38100" dist="38100" dir="2700000" algn="tl">
                    <a:srgbClr val="C0C0C0"/>
                  </a:outerShdw>
                </a:effectLst>
                <a:latin typeface="Arial" charset="0"/>
              </a:rPr>
              <a:t>algoritmos</a:t>
            </a:r>
            <a:r>
              <a:rPr lang="en-US" sz="1600" b="1" i="1" dirty="0">
                <a:solidFill>
                  <a:srgbClr val="000099"/>
                </a:solidFill>
                <a:effectLst>
                  <a:outerShdw blurRad="38100" dist="38100" dir="2700000" algn="tl">
                    <a:srgbClr val="C0C0C0"/>
                  </a:outerShdw>
                </a:effectLst>
                <a:latin typeface="Arial" charset="0"/>
              </a:rPr>
              <a:t> hash </a:t>
            </a:r>
            <a:r>
              <a:rPr lang="en-US" sz="1600" b="1" i="1" dirty="0" err="1">
                <a:solidFill>
                  <a:srgbClr val="000099"/>
                </a:solidFill>
                <a:effectLst>
                  <a:outerShdw blurRad="38100" dist="38100" dir="2700000" algn="tl">
                    <a:srgbClr val="C0C0C0"/>
                  </a:outerShdw>
                </a:effectLst>
                <a:latin typeface="Arial" charset="0"/>
              </a:rPr>
              <a:t>diferentes</a:t>
            </a:r>
            <a:r>
              <a:rPr lang="en-US" sz="1600" b="1" i="1" dirty="0">
                <a:solidFill>
                  <a:srgbClr val="000099"/>
                </a:solidFill>
                <a:effectLst>
                  <a:outerShdw blurRad="38100" dist="38100" dir="2700000" algn="tl">
                    <a:srgbClr val="C0C0C0"/>
                  </a:outerShdw>
                </a:effectLst>
                <a:latin typeface="Arial" charset="0"/>
              </a:rPr>
              <a:t> (MD5 y </a:t>
            </a:r>
            <a:r>
              <a:rPr lang="en-US" sz="1600" b="1" i="1" dirty="0" err="1">
                <a:solidFill>
                  <a:srgbClr val="000099"/>
                </a:solidFill>
                <a:effectLst>
                  <a:outerShdw blurRad="38100" dist="38100" dir="2700000" algn="tl">
                    <a:srgbClr val="C0C0C0"/>
                  </a:outerShdw>
                </a:effectLst>
                <a:latin typeface="Arial" charset="0"/>
              </a:rPr>
              <a:t>SHA</a:t>
            </a:r>
            <a:r>
              <a:rPr lang="en-US" sz="1600" b="1" i="1" dirty="0">
                <a:solidFill>
                  <a:srgbClr val="000099"/>
                </a:solidFill>
                <a:effectLst>
                  <a:outerShdw blurRad="38100" dist="38100" dir="2700000" algn="tl">
                    <a:srgbClr val="C0C0C0"/>
                  </a:outerShdw>
                </a:effectLst>
                <a:latin typeface="Arial" charset="0"/>
              </a:rPr>
              <a:t>), </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Amenazas</a:t>
            </a:r>
            <a:endParaRPr lang="en-US" sz="1600" b="1" i="1" dirty="0">
              <a:solidFill>
                <a:srgbClr val="000099"/>
              </a:solidFill>
              <a:effectLst>
                <a:outerShdw blurRad="38100" dist="38100" dir="2700000" algn="tl">
                  <a:srgbClr val="C0C0C0"/>
                </a:outerShdw>
              </a:effectLst>
              <a:latin typeface="Arial" charset="0"/>
            </a:endParaRP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Integridad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Modificación</a:t>
            </a:r>
            <a:r>
              <a:rPr lang="en-US" sz="2000" b="1" i="1" dirty="0">
                <a:solidFill>
                  <a:srgbClr val="000099"/>
                </a:solidFill>
                <a:effectLst>
                  <a:outerShdw blurRad="38100" dist="38100" dir="2700000" algn="tl">
                    <a:srgbClr val="C0C0C0"/>
                  </a:outerShdw>
                </a:effectLst>
                <a:latin typeface="Arial" charset="0"/>
              </a:rPr>
              <a:t> de </a:t>
            </a:r>
            <a:r>
              <a:rPr lang="en-US" sz="2000" b="1" i="1" dirty="0" err="1">
                <a:solidFill>
                  <a:srgbClr val="000099"/>
                </a:solidFill>
                <a:effectLst>
                  <a:outerShdw blurRad="38100" dist="38100" dir="2700000" algn="tl">
                    <a:srgbClr val="C0C0C0"/>
                  </a:outerShdw>
                </a:effectLst>
                <a:latin typeface="Arial" charset="0"/>
              </a:rPr>
              <a:t>datos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inseción</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Funciones</a:t>
            </a:r>
            <a:r>
              <a:rPr lang="en-US" sz="2000" b="1" i="1" dirty="0">
                <a:solidFill>
                  <a:srgbClr val="000099"/>
                </a:solidFill>
                <a:effectLst>
                  <a:outerShdw blurRad="38100" dist="38100" dir="2700000" algn="tl">
                    <a:srgbClr val="C0C0C0"/>
                  </a:outerShdw>
                </a:effectLst>
                <a:latin typeface="Arial" charset="0"/>
              </a:rPr>
              <a:t> hash (</a:t>
            </a:r>
            <a:r>
              <a:rPr lang="en-US" sz="2000" b="1" i="1" dirty="0" err="1">
                <a:solidFill>
                  <a:srgbClr val="000099"/>
                </a:solidFill>
                <a:effectLst>
                  <a:outerShdw blurRad="38100" dist="38100" dir="2700000" algn="tl">
                    <a:srgbClr val="C0C0C0"/>
                  </a:outerShdw>
                </a:effectLst>
                <a:latin typeface="Arial" charset="0"/>
              </a:rPr>
              <a:t>HMAC</a:t>
            </a:r>
            <a:r>
              <a:rPr lang="en-US" sz="2000" b="1" i="1" dirty="0">
                <a:solidFill>
                  <a:srgbClr val="000099"/>
                </a:solidFill>
                <a:effectLst>
                  <a:outerShdw blurRad="38100" dist="38100" dir="2700000" algn="tl">
                    <a:srgbClr val="C0C0C0"/>
                  </a:outerShdw>
                </a:effectLst>
                <a:latin typeface="Arial" charset="0"/>
              </a:rPr>
              <a:t>)</a:t>
            </a:r>
          </a:p>
          <a:p>
            <a:pPr lvl="1">
              <a:lnSpc>
                <a:spcPct val="90000"/>
              </a:lnSpc>
              <a:defRPr/>
            </a:pPr>
            <a:r>
              <a:rPr lang="en-US" sz="1800" b="1" i="1" dirty="0" err="1">
                <a:solidFill>
                  <a:srgbClr val="000099"/>
                </a:solidFill>
                <a:effectLst>
                  <a:outerShdw blurRad="38100" dist="38100" dir="2700000" algn="tl">
                    <a:srgbClr val="C0C0C0"/>
                  </a:outerShdw>
                </a:effectLst>
                <a:latin typeface="Arial" charset="0"/>
              </a:rPr>
              <a:t>Confidencialidad</a:t>
            </a:r>
            <a:endParaRPr lang="en-US" sz="18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Espionaje</a:t>
            </a:r>
            <a:r>
              <a:rPr lang="en-US" sz="2000" b="1" i="1" dirty="0">
                <a:solidFill>
                  <a:srgbClr val="000099"/>
                </a:solidFill>
                <a:effectLst>
                  <a:outerShdw blurRad="38100" dist="38100" dir="2700000" algn="tl">
                    <a:srgbClr val="C0C0C0"/>
                  </a:outerShdw>
                </a:effectLst>
                <a:latin typeface="Arial" charset="0"/>
              </a:rPr>
              <a:t> en la red</a:t>
            </a:r>
          </a:p>
          <a:p>
            <a:pPr lvl="3">
              <a:lnSpc>
                <a:spcPct val="90000"/>
              </a:lnSpc>
              <a:defRPr/>
            </a:pPr>
            <a:r>
              <a:rPr lang="en-US" sz="2400" b="1" i="1" dirty="0" err="1">
                <a:solidFill>
                  <a:srgbClr val="000099"/>
                </a:solidFill>
                <a:effectLst>
                  <a:outerShdw blurRad="38100" dist="38100" dir="2700000" algn="tl">
                    <a:srgbClr val="C0C0C0"/>
                  </a:outerShdw>
                </a:effectLst>
                <a:latin typeface="Arial" charset="0"/>
              </a:rPr>
              <a:t>Puede</a:t>
            </a:r>
            <a:r>
              <a:rPr lang="en-US" sz="2400" b="1" i="1" dirty="0">
                <a:solidFill>
                  <a:srgbClr val="000099"/>
                </a:solidFill>
                <a:effectLst>
                  <a:outerShdw blurRad="38100" dist="38100" dir="2700000" algn="tl">
                    <a:srgbClr val="C0C0C0"/>
                  </a:outerShdw>
                </a:effectLst>
                <a:latin typeface="Arial" charset="0"/>
              </a:rPr>
              <a:t> ser </a:t>
            </a:r>
            <a:r>
              <a:rPr lang="en-US" sz="2400" b="1" i="1" dirty="0" err="1">
                <a:solidFill>
                  <a:srgbClr val="000099"/>
                </a:solidFill>
                <a:effectLst>
                  <a:outerShdw blurRad="38100" dist="38100" dir="2700000" algn="tl">
                    <a:srgbClr val="C0C0C0"/>
                  </a:outerShdw>
                </a:effectLst>
                <a:latin typeface="Arial" charset="0"/>
              </a:rPr>
              <a:t>prevenido</a:t>
            </a:r>
            <a:r>
              <a:rPr lang="en-US" sz="2400" b="1" i="1" dirty="0">
                <a:solidFill>
                  <a:srgbClr val="000099"/>
                </a:solidFill>
                <a:effectLst>
                  <a:outerShdw blurRad="38100" dist="38100" dir="2700000" algn="tl">
                    <a:srgbClr val="C0C0C0"/>
                  </a:outerShdw>
                </a:effectLst>
                <a:latin typeface="Arial" charset="0"/>
              </a:rPr>
              <a:t> con </a:t>
            </a:r>
            <a:r>
              <a:rPr lang="en-US" sz="2400" b="1" i="1" dirty="0" err="1">
                <a:solidFill>
                  <a:srgbClr val="000099"/>
                </a:solidFill>
                <a:effectLst>
                  <a:outerShdw blurRad="38100" dist="38100" dir="2700000" algn="tl">
                    <a:srgbClr val="C0C0C0"/>
                  </a:outerShdw>
                </a:effectLst>
                <a:latin typeface="Arial" charset="0"/>
              </a:rPr>
              <a:t>cifrado</a:t>
            </a:r>
            <a:endParaRPr lang="en-US" sz="24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Compromiso</a:t>
            </a:r>
            <a:r>
              <a:rPr lang="en-US" sz="2000" b="1" i="1" dirty="0">
                <a:solidFill>
                  <a:srgbClr val="000099"/>
                </a:solidFill>
                <a:effectLst>
                  <a:outerShdw blurRad="38100" dist="38100" dir="2700000" algn="tl">
                    <a:srgbClr val="C0C0C0"/>
                  </a:outerShdw>
                </a:effectLst>
                <a:latin typeface="Arial" charset="0"/>
              </a:rPr>
              <a:t> de la </a:t>
            </a:r>
            <a:r>
              <a:rPr lang="en-US" sz="2000" b="1" i="1" dirty="0" err="1">
                <a:solidFill>
                  <a:srgbClr val="000099"/>
                </a:solidFill>
                <a:effectLst>
                  <a:outerShdw blurRad="38100" dist="38100" dir="2700000" algn="tl">
                    <a:srgbClr val="C0C0C0"/>
                  </a:outerShdw>
                </a:effectLst>
                <a:latin typeface="Arial" charset="0"/>
              </a:rPr>
              <a:t>seguridad</a:t>
            </a:r>
            <a:endParaRPr lang="en-US" sz="2000" b="1" i="1" dirty="0">
              <a:solidFill>
                <a:srgbClr val="000099"/>
              </a:solidFill>
              <a:effectLst>
                <a:outerShdw blurRad="38100" dist="38100" dir="2700000" algn="tl">
                  <a:srgbClr val="C0C0C0"/>
                </a:outerShdw>
              </a:effectLst>
              <a:latin typeface="Arial" charset="0"/>
            </a:endParaRPr>
          </a:p>
          <a:p>
            <a:pPr lvl="3">
              <a:lnSpc>
                <a:spcPct val="90000"/>
              </a:lnSpc>
              <a:defRPr/>
            </a:pPr>
            <a:r>
              <a:rPr lang="en-US" sz="2400" b="1" i="1" dirty="0">
                <a:solidFill>
                  <a:srgbClr val="000099"/>
                </a:solidFill>
                <a:effectLst>
                  <a:outerShdw blurRad="38100" dist="38100" dir="2700000" algn="tl">
                    <a:srgbClr val="C0C0C0"/>
                  </a:outerShdw>
                </a:effectLst>
                <a:latin typeface="Arial" charset="0"/>
              </a:rPr>
              <a:t>Las </a:t>
            </a:r>
            <a:r>
              <a:rPr lang="en-US" sz="2400" b="1" i="1" dirty="0" err="1">
                <a:solidFill>
                  <a:srgbClr val="000099"/>
                </a:solidFill>
                <a:effectLst>
                  <a:outerShdw blurRad="38100" dist="38100" dir="2700000" algn="tl">
                    <a:srgbClr val="C0C0C0"/>
                  </a:outerShdw>
                </a:effectLst>
                <a:latin typeface="Arial" charset="0"/>
              </a:rPr>
              <a:t>medidas</a:t>
            </a:r>
            <a:r>
              <a:rPr lang="en-US" sz="2400" b="1" i="1" dirty="0">
                <a:solidFill>
                  <a:srgbClr val="000099"/>
                </a:solidFill>
                <a:effectLst>
                  <a:outerShdw blurRad="38100" dist="38100" dir="2700000" algn="tl">
                    <a:srgbClr val="C0C0C0"/>
                  </a:outerShdw>
                </a:effectLst>
                <a:latin typeface="Arial" charset="0"/>
              </a:rPr>
              <a:t> de </a:t>
            </a:r>
            <a:r>
              <a:rPr lang="en-US" sz="2400" b="1" i="1" dirty="0" err="1">
                <a:solidFill>
                  <a:srgbClr val="000099"/>
                </a:solidFill>
                <a:effectLst>
                  <a:outerShdw blurRad="38100" dist="38100" dir="2700000" algn="tl">
                    <a:srgbClr val="C0C0C0"/>
                  </a:outerShdw>
                </a:effectLst>
                <a:latin typeface="Arial" charset="0"/>
              </a:rPr>
              <a:t>seguridad</a:t>
            </a:r>
            <a:r>
              <a:rPr lang="en-US" sz="2400" b="1" i="1" dirty="0">
                <a:solidFill>
                  <a:srgbClr val="000099"/>
                </a:solidFill>
                <a:effectLst>
                  <a:outerShdw blurRad="38100" dist="38100" dir="2700000" algn="tl">
                    <a:srgbClr val="C0C0C0"/>
                  </a:outerShdw>
                </a:effectLst>
                <a:latin typeface="Arial" charset="0"/>
              </a:rPr>
              <a:t> in-situ son indispensables</a:t>
            </a:r>
          </a:p>
          <a:p>
            <a:pPr>
              <a:lnSpc>
                <a:spcPct val="90000"/>
              </a:lnSpc>
              <a:defRPr/>
            </a:pPr>
            <a:r>
              <a:rPr lang="en-US" sz="1600" b="1" i="1" dirty="0" err="1">
                <a:solidFill>
                  <a:srgbClr val="000099"/>
                </a:solidFill>
                <a:effectLst>
                  <a:outerShdw blurRad="38100" dist="38100" dir="2700000" algn="tl">
                    <a:srgbClr val="C0C0C0"/>
                  </a:outerShdw>
                </a:effectLst>
                <a:latin typeface="Arial" charset="0"/>
              </a:rPr>
              <a:t>Autenticación</a:t>
            </a:r>
            <a:endParaRPr lang="en-US" sz="16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masacarada</a:t>
            </a:r>
            <a:endParaRPr lang="en-US" sz="2000" b="1" i="1" dirty="0">
              <a:solidFill>
                <a:srgbClr val="000099"/>
              </a:solidFill>
              <a:effectLst>
                <a:outerShdw blurRad="38100" dist="38100" dir="2700000" algn="tl">
                  <a:srgbClr val="C0C0C0"/>
                </a:outerShdw>
              </a:effectLst>
              <a:latin typeface="Arial" charset="0"/>
            </a:endParaRPr>
          </a:p>
          <a:p>
            <a:pPr lvl="2">
              <a:lnSpc>
                <a:spcPct val="90000"/>
              </a:lnSpc>
              <a:defRPr/>
            </a:pPr>
            <a:r>
              <a:rPr lang="en-US" sz="2000" b="1" i="1" dirty="0" err="1">
                <a:solidFill>
                  <a:srgbClr val="000099"/>
                </a:solidFill>
                <a:effectLst>
                  <a:outerShdw blurRad="38100" dist="38100" dir="2700000" algn="tl">
                    <a:srgbClr val="C0C0C0"/>
                  </a:outerShdw>
                </a:effectLst>
                <a:latin typeface="Arial" charset="0"/>
              </a:rPr>
              <a:t>Hemos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visto</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diversas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técnicas</a:t>
            </a:r>
            <a:r>
              <a:rPr lang="en-US" sz="2000" b="1" i="1" dirty="0">
                <a:solidFill>
                  <a:srgbClr val="000099"/>
                </a:solidFill>
                <a:effectLst>
                  <a:outerShdw blurRad="38100" dist="38100" dir="2700000" algn="tl">
                    <a:srgbClr val="C0C0C0"/>
                  </a:outerShdw>
                </a:effectLst>
                <a:latin typeface="Arial" charset="0"/>
              </a:rPr>
              <a:t> </a:t>
            </a:r>
            <a:r>
              <a:rPr lang="en-US" sz="2000" b="1" i="1" dirty="0" err="1">
                <a:solidFill>
                  <a:srgbClr val="000099"/>
                </a:solidFill>
                <a:effectLst>
                  <a:outerShdw blurRad="38100" dist="38100" dir="2700000" algn="tl">
                    <a:srgbClr val="C0C0C0"/>
                  </a:outerShdw>
                </a:effectLst>
                <a:latin typeface="Arial" charset="0"/>
              </a:rPr>
              <a:t>criptográficas</a:t>
            </a:r>
            <a:endParaRPr lang="en-US" sz="2000" b="1" i="1" dirty="0">
              <a:solidFill>
                <a:srgbClr val="000099"/>
              </a:solidFill>
              <a:effectLst>
                <a:outerShdw blurRad="38100" dist="38100" dir="2700000" algn="tl">
                  <a:srgbClr val="C0C0C0"/>
                </a:outerShdw>
              </a:effectLst>
              <a:latin typeface="Arial" charset="0"/>
            </a:endParaRPr>
          </a:p>
          <a:p>
            <a:pPr>
              <a:defRPr/>
            </a:pPr>
            <a:endParaRPr lang="es-ES_tradnl"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CF18E77E-6503-4313-BF42-C217D6EEB103}" type="slidenum">
              <a:rPr lang="es-ES_tradnl" smtClean="0"/>
              <a:pPr/>
              <a:t>52</a:t>
            </a:fld>
            <a:endParaRPr lang="es-ES_tradnl"/>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8956CDDF-D78F-41CE-B5FA-AE092E43BA53}" type="slidenum">
              <a:rPr lang="en-US" smtClean="0"/>
              <a:pPr/>
              <a:t>53</a:t>
            </a:fld>
            <a:endParaRPr lang="en-US"/>
          </a:p>
        </p:txBody>
      </p:sp>
      <p:sp>
        <p:nvSpPr>
          <p:cNvPr id="118787" name="Rectangle 2"/>
          <p:cNvSpPr>
            <a:spLocks noGrp="1" noRot="1" noChangeAspect="1" noChangeArrowheads="1" noTextEdit="1"/>
          </p:cNvSpPr>
          <p:nvPr>
            <p:ph type="sldImg"/>
          </p:nvPr>
        </p:nvSpPr>
        <p:spPr>
          <a:ln cap="flat"/>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4</a:t>
            </a:fld>
            <a:endParaRPr lang="es-ES_tradnl"/>
          </a:p>
        </p:txBody>
      </p:sp>
    </p:spTree>
    <p:extLst>
      <p:ext uri="{BB962C8B-B14F-4D97-AF65-F5344CB8AC3E}">
        <p14:creationId xmlns:p14="http://schemas.microsoft.com/office/powerpoint/2010/main" val="87927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A0E07073-6424-44BA-A46B-9151D95AE58A}" type="slidenum">
              <a:rPr lang="es-ES_tradnl" smtClean="0"/>
              <a:pPr/>
              <a:t>54</a:t>
            </a:fld>
            <a:endParaRPr lang="es-ES_tradnl"/>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r>
              <a:rPr lang="es-ES" b="1"/>
              <a:t>El protocolo S-HTTP fue desarrollado por Enterprise Integration Technologies (EIT).</a:t>
            </a:r>
            <a:br>
              <a:rPr lang="es-ES" b="1"/>
            </a:br>
            <a:br>
              <a:rPr lang="es-ES" b="1"/>
            </a:br>
            <a:r>
              <a:rPr lang="es-ES" b="1"/>
              <a:t>Al igual que SSL, permite tanto el cifrado como la autenticación digital. Sin embargo, a diferencia de SSL, S-HTTP es un protocolo de nivel de aplicación, es decir, que extiende el protocolo HTTP por debajo.</a:t>
            </a:r>
          </a:p>
          <a:p>
            <a:endParaRPr lang="es-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3A80269-FDDC-47B4-9860-3EBE57077465}" type="slidenum">
              <a:rPr lang="es-ES_tradnl" smtClean="0"/>
              <a:pPr/>
              <a:t>55</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271333D6-AD2F-43A5-8578-CF3C33980089}" type="slidenum">
              <a:rPr lang="es-ES_tradnl" smtClean="0"/>
              <a:pPr/>
              <a:t>56</a:t>
            </a:fld>
            <a:endParaRPr lang="es-ES_tradnl"/>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s-ES"/>
              <a:t>El estándar SET para transacciones electrónicas seguras en redes abiertas como Internet fue desarrollado por Visa y MasterCard con la asesoría de empresas como IBM, Netscape y RSA entre otras. Está basado en la criptografía más segura, la criptografía de llaves públicas y privadas RSA. SET agrupa a las siguientes entidades en un solo sistema de pago: </a:t>
            </a:r>
          </a:p>
          <a:p>
            <a:endParaRPr lang="es-ES"/>
          </a:p>
          <a:p>
            <a:r>
              <a:rPr lang="es-ES"/>
              <a:t>Tarjeta-habiente: aquella persona poseedora de una tarjeta de crédito. </a:t>
            </a:r>
            <a:br>
              <a:rPr lang="es-ES"/>
            </a:br>
            <a:r>
              <a:rPr lang="es-ES"/>
              <a:t>Emisor : entidad financiera que emite la tarjeta. </a:t>
            </a:r>
            <a:br>
              <a:rPr lang="es-ES"/>
            </a:br>
            <a:r>
              <a:rPr lang="es-ES"/>
              <a:t>Comerciante : conocido en la literatura SET como el mercader, es la empresa que vende bienes o intercambia servicios por dinero. </a:t>
            </a:r>
            <a:br>
              <a:rPr lang="es-ES"/>
            </a:br>
            <a:r>
              <a:rPr lang="es-ES"/>
              <a:t>Adquirente : institución financiera que establece una cuenta con el Comerciante y procesa autorizaciones y pagos. </a:t>
            </a:r>
            <a:br>
              <a:rPr lang="es-ES"/>
            </a:br>
            <a:r>
              <a:rPr lang="es-ES"/>
              <a:t>Intermediario para pago : dispositivo operado por un adquirente o designado a un tercero para que procese los mensajes de pago, incluyendo instrucciones de pago de un tarjetahabiente. </a:t>
            </a:r>
            <a:br>
              <a:rPr lang="es-ES"/>
            </a:br>
            <a:r>
              <a:rPr lang="es-ES"/>
              <a:t>Marcas : Las instituciones financieras emiten tarjetas con marcas en ellas, para hacer publicidad a la marca y establecen ciertas reglas de uso y aceptación de sus tarjetas y proveen redes que las interconectan a las instituciones financieras. </a:t>
            </a:r>
            <a:br>
              <a:rPr lang="es-ES"/>
            </a:br>
            <a:r>
              <a:rPr lang="es-ES"/>
              <a:t>Terceros: los emisores y los adquirentes pueden asignar a terceros para el procesamiento de las transacciones. </a:t>
            </a:r>
            <a:br>
              <a:rPr lang="es-ES"/>
            </a:br>
            <a:br>
              <a:rPr lang="es-ES"/>
            </a:br>
            <a:endParaRPr lang="es-ES"/>
          </a:p>
          <a:p>
            <a:r>
              <a:rPr lang="es-ES"/>
              <a:t>Para poder hacer una transacción SET cada uno de los participantes debe estar registrado por una entidad certificadora, que como su nombre lo indica emite un certificado electrónico en el que hace constar la identidad de una entidad. SET pretende masificar el uso de Internet como "el mayor centro comercial del mundo", pero para hacerlo SET fue diseñado para lograr: </a:t>
            </a:r>
          </a:p>
          <a:p>
            <a:endParaRPr lang="es-ES"/>
          </a:p>
          <a:p>
            <a:r>
              <a:rPr lang="es-ES"/>
              <a:t>Confidencialidad de la información. </a:t>
            </a:r>
            <a:br>
              <a:rPr lang="es-ES"/>
            </a:br>
            <a:r>
              <a:rPr lang="es-ES"/>
              <a:t>Integridad de los datos </a:t>
            </a:r>
            <a:br>
              <a:rPr lang="es-ES"/>
            </a:br>
            <a:r>
              <a:rPr lang="es-ES"/>
              <a:t>Autenticación de la cuenta del tarjetahabiente </a:t>
            </a:r>
            <a:br>
              <a:rPr lang="es-ES"/>
            </a:br>
            <a:r>
              <a:rPr lang="es-ES"/>
              <a:t>Autenticación del comerciante </a:t>
            </a:r>
            <a:br>
              <a:rPr lang="es-ES"/>
            </a:br>
            <a:r>
              <a:rPr lang="es-ES"/>
              <a:t>Interoperabilidad </a:t>
            </a:r>
            <a:br>
              <a:rPr lang="es-ES"/>
            </a:br>
            <a:br>
              <a:rPr lang="es-ES"/>
            </a:br>
            <a:endParaRPr lang="es-ES"/>
          </a:p>
          <a:p>
            <a:r>
              <a:rPr lang="es-ES"/>
              <a:t>A diferencia de una transacción o compra persona a persona, por teléfono o correo, donde la transacción la inicia el comerciante, en SET la transacción la inicia el tarjetahabiente.Una vez todos los participantes estén registrados ante una autoridad certificadora, pueden empezar a realizar transacciones seguras</a:t>
            </a:r>
          </a:p>
          <a:p>
            <a:endParaRPr lang="es-ES"/>
          </a:p>
          <a:p>
            <a:r>
              <a:rPr lang="es-ES"/>
              <a:t>La seguridad del protocolo se basa fundamentalmente en un sistema estricto de certificación (norma X509) y en que cada uno de los agentes conoce exclusivamente la información que le concierne y que le es estrictamente necesaria para poder realizar la compra, la venta o la transacción. Así el comerciante no llegará a saber cual es el número de tarjeta de crédito del comprador, ni la pasarela de pago cuales son los productos comprados por el consumidor. Quizás la manera más gráfica de comprender algunos de lo mecanismos de SET es ver algunos ejemplos de mejoras respecto a los modelos tradicionales. </a:t>
            </a:r>
            <a:endParaRPr lang="es-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D4AFA38-C834-41A0-8871-F6C27CF6B697}" type="slidenum">
              <a:rPr lang="es-ES_tradnl" smtClean="0"/>
              <a:pPr/>
              <a:t>57</a:t>
            </a:fld>
            <a:endParaRPr lang="es-ES_tradnl"/>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s-MX" sz="1200" b="1" kern="1200" dirty="0">
                <a:solidFill>
                  <a:schemeClr val="tx1"/>
                </a:solidFill>
                <a:latin typeface="Verdana" pitchFamily="34" charset="0"/>
                <a:ea typeface="+mn-ea"/>
                <a:cs typeface="+mn-cs"/>
              </a:rPr>
              <a:t>Presentación de PowerPoint Nro. 25</a:t>
            </a:r>
          </a:p>
          <a:p>
            <a:pPr algn="ctr"/>
            <a:r>
              <a:rPr lang="es-ES" dirty="0"/>
              <a:t>4-1-4 Tecbared-Introcom-25-2019-2.pptx</a:t>
            </a:r>
          </a:p>
          <a:p>
            <a:pPr algn="ctr"/>
            <a:r>
              <a:rPr lang="es-ES" dirty="0"/>
              <a:t>Diapositiva 63</a:t>
            </a:r>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65</a:t>
            </a:fld>
            <a:endParaRPr lang="es-ES_tradnl"/>
          </a:p>
        </p:txBody>
      </p:sp>
    </p:spTree>
    <p:extLst>
      <p:ext uri="{BB962C8B-B14F-4D97-AF65-F5344CB8AC3E}">
        <p14:creationId xmlns:p14="http://schemas.microsoft.com/office/powerpoint/2010/main" val="2191992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xfrm>
            <a:off x="685800" y="6503988"/>
            <a:ext cx="5486400" cy="1846262"/>
          </a:xfrm>
          <a:noFill/>
          <a:ln/>
        </p:spPr>
        <p:txBody>
          <a:bodyPr/>
          <a:lstStyle/>
          <a:p>
            <a:r>
              <a:rPr lang="es-AR"/>
              <a:t>Una de las inseguridades más conocidas y publicitadas en el ámbito de las redes inalámbricas es la que se provoca con la utilización del protocolo de autenticación WEP.  El uso de este esquema de autenticación implica que la red es un paso más lejos de ser completamente abierta, pero que ese paso es bastante estrecho.</a:t>
            </a:r>
          </a:p>
          <a:p>
            <a:r>
              <a:rPr lang="es-AR"/>
              <a:t> </a:t>
            </a:r>
            <a:endParaRPr lang="es-ES"/>
          </a:p>
          <a:p>
            <a:r>
              <a:rPr lang="es-AR"/>
              <a:t>La utilización de este protocolo implica que cada frame es encriptado utilizando el método de cifrado RC4 y es desencriptado en su arribo al Access point, por tanto WEP es bueno solo cuando es utilizado en transmisiones de datos entre redes compuestas por Access points. </a:t>
            </a:r>
          </a:p>
          <a:p>
            <a:endParaRPr lang="es-AR"/>
          </a:p>
          <a:p>
            <a:r>
              <a:rPr lang="es-AR"/>
              <a:t>Las redes cableadas no pueden utilizar este protocolo de encriptación. </a:t>
            </a:r>
          </a:p>
          <a:p>
            <a:endParaRPr lang="es-AR"/>
          </a:p>
          <a:p>
            <a:r>
              <a:rPr lang="es-AR"/>
              <a:t>Para la encriptación de datos, WEP se basa en una semilla o “Seed” que lleva una clave compartida secreta (La clave WEP) y lo combina dentro de un paquete de datos de 24 bits llamado “vector de inicialización” o VI. La utilización de VI en WEP incrementa la vida de la clave debido a que el vector puede ser cambiado con cada transmisión, en tanto la clave WEP es más difícil de cambiar. WEP utiliza una semilla de generación de números al azar que crea el “Key Stream” o empaquetado de clave. En el extremo receptor, el Access point  recalcula los bits utilizados para crear este empaquetado y lo compara con los datos recibidos para asegurar que se ha preservado la integridad de los datos.</a:t>
            </a:r>
            <a:endParaRPr lang="es-ES"/>
          </a:p>
          <a:p>
            <a:r>
              <a:rPr lang="es-AR"/>
              <a:t> </a:t>
            </a:r>
            <a:endParaRPr lang="es-ES"/>
          </a:p>
          <a:p>
            <a:r>
              <a:rPr lang="es-AR"/>
              <a:t>WEP también utiliza una clave secreta compartida de 40, 64 o 128 bits para encriptar y desencriptar los datos, y la mayoría de los fabricantes de Access points lo han adoptado como estándar. Se debe considerar que cuanto mayor sea el número de bits de encriptación, mayor tiempo de procesamiento por paquete de datos y menor será la performance.</a:t>
            </a:r>
            <a:endParaRPr lang="es-ES"/>
          </a:p>
          <a:p>
            <a:r>
              <a:rPr lang="es-AR"/>
              <a:t> </a:t>
            </a:r>
            <a:endParaRPr lang="es-ES"/>
          </a:p>
          <a:p>
            <a:r>
              <a:rPr lang="es-AR"/>
              <a:t>La utilización de WEP es problemática, pues ofrece una sensación de falsa seguridad debido a los VI demasiado pequeños utilizados y el hecho que las claves WEP son estáticas. </a:t>
            </a:r>
          </a:p>
          <a:p>
            <a:endParaRPr lang="es-AR"/>
          </a:p>
          <a:p>
            <a:r>
              <a:rPr lang="es-AR"/>
              <a:t>Debido a que WEP utiliza VI de 24 bits, eventualmente el mismo VI será utilizado por diferentes paquetes y si se dispone de una red amplia, donde se genera mucho trafico, esta duplicación puede ocurrir de forma nociva dentro de una hora.</a:t>
            </a:r>
          </a:p>
          <a:p>
            <a:endParaRPr lang="es-ES"/>
          </a:p>
          <a:p>
            <a:r>
              <a:rPr lang="es-AR"/>
              <a:t>Los paquetes de clave, entonces, son similares, y </a:t>
            </a:r>
            <a:r>
              <a:rPr lang="es-AR" b="1"/>
              <a:t>un atacante solo debe recolectar la cantidad suficiente de paquetes de datos para descifrar la clave en cuestión</a:t>
            </a:r>
            <a:r>
              <a:rPr lang="es-AR"/>
              <a:t>. La vulnerabilidad se potencia si se toma en consideración que la clave WEP no puede ser intercambiada entre Access points, lo que presenta un motivo mas para la utilización de estas claves por periodos mas prolongados de lo normal. </a:t>
            </a:r>
          </a:p>
          <a:p>
            <a:endParaRPr lang="es-AR"/>
          </a:p>
          <a:p>
            <a:r>
              <a:rPr lang="es-AR"/>
              <a:t>Un atacante no necesita mucho tiempo para averiguar la clave, y una vez que la tenga, puede suceder que no se pueda volver a usar el Access point.</a:t>
            </a:r>
            <a:endParaRPr lang="es-ES"/>
          </a:p>
          <a:p>
            <a:r>
              <a:rPr lang="es-AR"/>
              <a:t> </a:t>
            </a:r>
            <a:endParaRPr lang="es-ES"/>
          </a:p>
          <a:p>
            <a:r>
              <a:rPr lang="es-AR"/>
              <a:t> </a:t>
            </a:r>
            <a:endParaRPr lang="es-ES"/>
          </a:p>
          <a:p>
            <a:r>
              <a:rPr lang="es-AR"/>
              <a:t>Ataques a Redes inalámbricas y pruebas de penetración.</a:t>
            </a:r>
            <a:endParaRPr lang="es-ES"/>
          </a:p>
          <a:p>
            <a:endParaRPr lang="es-AR"/>
          </a:p>
          <a:p>
            <a:r>
              <a:rPr lang="es-AR"/>
              <a:t>Existen varias técnicas para la realización de pruebas de penetración contra redes inalámbricas. El objetivo de estas es mejorar la seguridad y la integridad de la red. Esto es, pues lo que a las redes inalámbricas les falta en cuanto a seguridad en el nivel físico, debe ser compensado en otros niveles de la pila. </a:t>
            </a:r>
            <a:endParaRPr lang="es-ES"/>
          </a:p>
          <a:p>
            <a:r>
              <a:rPr lang="es-AR"/>
              <a:t>Como se menciono anteriormente, existen varios tipos de ataques que un individuo con malas intenciones puede poner en práctica en contra de nuestra red.</a:t>
            </a:r>
            <a:endParaRPr lang="es-ES"/>
          </a:p>
          <a:p>
            <a:r>
              <a:rPr lang="es-AR"/>
              <a:t>A modo de ejemplificación, tomaremos a este individuo malintencionado y diremos que se trata de un “cracker” que intenta penetrar nuestra red y ganar acceso a uno de nuestros servidores dentro de esta. </a:t>
            </a:r>
            <a:endParaRPr lang="es-ES"/>
          </a:p>
          <a:p>
            <a:endParaRPr lang="es-AR"/>
          </a:p>
          <a:p>
            <a:r>
              <a:rPr lang="es-AR"/>
              <a:t>Las tres fases de nuestro hipotético ataque serian:</a:t>
            </a:r>
          </a:p>
          <a:p>
            <a:endParaRPr lang="es-ES"/>
          </a:p>
          <a:p>
            <a:r>
              <a:rPr lang="es-AR"/>
              <a:t>1-	Ganar acceso a la red inalámbrica a pasar de estar protegida con WEP encontrando servidores disponibles en la red.</a:t>
            </a:r>
            <a:endParaRPr lang="es-ES"/>
          </a:p>
          <a:p>
            <a:r>
              <a:rPr lang="es-AR"/>
              <a:t>2-	Determinar los servicios de esos servidores en espera de conexiones y explotar sus vulnerabilidades.</a:t>
            </a:r>
            <a:endParaRPr lang="es-ES"/>
          </a:p>
          <a:p>
            <a:r>
              <a:rPr lang="es-AR"/>
              <a:t>3-	Tomar ventaja de una vulnerabilidad conocida y ganar acceso no autorizado a esa maquina.</a:t>
            </a:r>
          </a:p>
          <a:p>
            <a:endParaRPr lang="es-AR"/>
          </a:p>
          <a:p>
            <a:r>
              <a:rPr lang="es-ES"/>
              <a:t>el algoritmo de cifrado </a:t>
            </a:r>
            <a:r>
              <a:rPr lang="es-ES">
                <a:hlinkClick r:id="rId3" tooltip="RC4"/>
              </a:rPr>
              <a:t>RC4</a:t>
            </a:r>
            <a:r>
              <a:rPr lang="es-ES"/>
              <a:t> y el algoritmo de chequeo de integridad </a:t>
            </a:r>
            <a:r>
              <a:rPr lang="es-ES">
                <a:hlinkClick r:id="rId4" tooltip="CRC"/>
              </a:rPr>
              <a:t>CRC</a:t>
            </a:r>
            <a:endParaRPr lang="es-AR"/>
          </a:p>
          <a:p>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xfrm>
            <a:off x="685800" y="6503988"/>
            <a:ext cx="5486400" cy="1846262"/>
          </a:xfrm>
          <a:noFill/>
          <a:ln/>
        </p:spPr>
        <p:txBody>
          <a:bodyPr/>
          <a:lstStyle/>
          <a:p>
            <a:pPr>
              <a:lnSpc>
                <a:spcPct val="90000"/>
              </a:lnSpc>
              <a:buFontTx/>
              <a:buChar char="•"/>
            </a:pPr>
            <a:r>
              <a:rPr lang="es-AR" sz="1000"/>
              <a:t>Como su nombre lo indica se quiso igualar la seguridad….nunca pasó. Rápidamente se descubrieron y aprovecharon las fallas.</a:t>
            </a:r>
          </a:p>
          <a:p>
            <a:pPr>
              <a:lnSpc>
                <a:spcPct val="90000"/>
              </a:lnSpc>
              <a:buFontTx/>
              <a:buChar char="•"/>
            </a:pPr>
            <a:r>
              <a:rPr lang="es-AR" sz="1000"/>
              <a:t>RC4, un algoritmo de cifrado de flujo, funciona expandiendo una semilla o "seed" para generar una secuencia de números pseudoaleatorios de mayor tamaño que se concatena con el mensaje mediante una operación XOR.</a:t>
            </a:r>
          </a:p>
          <a:p>
            <a:pPr>
              <a:lnSpc>
                <a:spcPct val="90000"/>
              </a:lnSpc>
              <a:buFontTx/>
              <a:buChar char="•"/>
            </a:pPr>
            <a:r>
              <a:rPr lang="es-AR" sz="1000"/>
              <a:t>Uno de los problemas de este tipo de algoritmos de cifrado es que no se debe usar el mismo seed para cifrar dos mensajes diferentes, ya que obtener la clave sería trivial a partir de los dos textos cifrados resultantes. Para evitar esto, WEP especifica un vector de inicialización (IV) de 24 bits que se modifica regularmente y se concatena a la contraseña (a través de esta concatenación se genera el seed que sirve de entrada al algoritmo RC4) para evitar secuencias iguales; de esta manera se crean seeds nuevos cada vez que varía.</a:t>
            </a:r>
          </a:p>
          <a:p>
            <a:pPr lvl="1">
              <a:lnSpc>
                <a:spcPct val="90000"/>
              </a:lnSpc>
              <a:buFontTx/>
              <a:buChar char="•"/>
            </a:pPr>
            <a:r>
              <a:rPr lang="es-AR" sz="1000"/>
              <a:t>Las claves pueden ser de 64, 128 o 256 bits.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WPA se desconecta durante 60 segundos al detectar dos intentos de ataque durante 1 minuto.</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xfrm>
            <a:off x="685800" y="4287838"/>
            <a:ext cx="5486400" cy="4062412"/>
          </a:xfrm>
          <a:noFill/>
          <a:ln/>
        </p:spPr>
        <p:txBody>
          <a:bodyPr/>
          <a:lstStyle/>
          <a:p>
            <a:r>
              <a:rPr lang="es-AR"/>
              <a:t>Es contundente la superioridad de este método de encriptacion de datos frente a su predecesor o par en la actualidad. Es real que la dificultad para crackear o romper una encriptación realizada con método WPA es extremadamente difícil, pero no imposible.</a:t>
            </a:r>
            <a:endParaRPr lang="es-ES"/>
          </a:p>
          <a:p>
            <a:r>
              <a:rPr lang="es-AR"/>
              <a:t> </a:t>
            </a:r>
            <a:endParaRPr lang="es-ES"/>
          </a:p>
          <a:p>
            <a:r>
              <a:rPr lang="es-AR"/>
              <a:t>Esto es posible en forma muy similar al método de crackeo del WEP, pero tiene una particularidad que es la que presenta mas dificultad, debido a que la </a:t>
            </a:r>
            <a:r>
              <a:rPr lang="es-AR" b="1"/>
              <a:t>clave WPA varia a lo largo del tiempo, a diferencia de WEP que es estática.</a:t>
            </a:r>
          </a:p>
          <a:p>
            <a:endParaRPr lang="es-ES" b="1"/>
          </a:p>
          <a:p>
            <a:r>
              <a:rPr lang="es-AR"/>
              <a:t>La forma en líneas generales de realizar esto es básicamente por fuerza bruta.</a:t>
            </a:r>
            <a:endParaRPr lang="es-ES"/>
          </a:p>
          <a:p>
            <a:endParaRPr lang="es-AR"/>
          </a:p>
          <a:p>
            <a:r>
              <a:rPr lang="es-AR"/>
              <a:t>Pero a diferencia de lo que podemos imaginar de fuerza bruta en el sentido convencional de la palabra existen herramientas como “coWPAtty” que permiten realizar el quiebre a partir de paquetes de datos capturados, pues estos pueden contener información que nos ayude a determinar la contraseña de acceso  a los datos.</a:t>
            </a:r>
            <a:endParaRPr lang="es-ES"/>
          </a:p>
          <a:p>
            <a:r>
              <a:rPr lang="es-AR"/>
              <a:t> </a:t>
            </a:r>
            <a:endParaRPr lang="es-ES"/>
          </a:p>
          <a:p>
            <a:r>
              <a:rPr lang="es-AR"/>
              <a:t>De todas maneras esto es absolutamente dependiente de la complejidad de la clave provista y su longitud.</a:t>
            </a:r>
            <a:endParaRPr lang="es-ES"/>
          </a:p>
          <a:p>
            <a:endParaRPr lang="es-AR"/>
          </a:p>
          <a:p>
            <a:r>
              <a:rPr lang="es-AR"/>
              <a:t>Lo ventajoso de este tipo de método de encriptación es que con los paquetes de datos adecuados el análisis se puede realizar offline. Esto significa que solo es necesario estar cerca del AP por unos segundos para captar todo lo que se necesita.</a:t>
            </a:r>
          </a:p>
          <a:p>
            <a:endParaRPr lang="es-ES"/>
          </a:p>
          <a:p>
            <a:r>
              <a:rPr lang="es-AR"/>
              <a:t>El verdadero problema con esto, es que uno, SOLO puede capturar los paquetes adecuados en el momento preciso, pues los datos que nos pueden interesar, solo serán traficados al AP al momento de autenticación por parte de los clientes.</a:t>
            </a:r>
            <a:endParaRPr lang="es-ES"/>
          </a:p>
          <a:p>
            <a:r>
              <a:rPr lang="es-AR"/>
              <a:t> </a:t>
            </a:r>
            <a:endParaRPr lang="es-ES"/>
          </a:p>
          <a:p>
            <a:r>
              <a:rPr lang="es-AR"/>
              <a:t>Esto, solamente sucede con la autenticación tipo PSK, pues con WPA-RADIUS, esto es prácticamente imposible.</a:t>
            </a:r>
          </a:p>
          <a:p>
            <a:endParaRPr lang="es-ES"/>
          </a:p>
          <a:p>
            <a:r>
              <a:rPr lang="es-AR"/>
              <a:t>El método: Un método muy fácil y rápido de capturar el paquete de datos que nos interesa es el de desautenticar un cliente conectado.</a:t>
            </a:r>
          </a:p>
          <a:p>
            <a:endParaRPr lang="es-ES"/>
          </a:p>
          <a:p>
            <a:r>
              <a:rPr lang="es-AR"/>
              <a:t>Mediante la escucha breve de paquetes, podemos determinar las direcciones MAC tanto del AP como de algún cliente existente y logueado a la red. </a:t>
            </a:r>
          </a:p>
          <a:p>
            <a:endParaRPr lang="es-AR"/>
          </a:p>
          <a:p>
            <a:r>
              <a:rPr lang="es-AR"/>
              <a:t>Ahora bien, esto lo podríamos hacer simplemente enviando un paquete de datos “simulando” la mac addres de ese cliente, hacia la mac address de ese AP. Esto provocaría que tanto el cliente como el Access point considerara que el cliente no es quien dice ser o por lo menos solicitara una reautenticacion. Ese es el momento en que nosotros podemos capturar los paquetes de datos para un posterior análisis de contenido. En ese paquete los datos de PSK estarán disponibles.</a:t>
            </a:r>
            <a:endParaRPr lang="es-ES"/>
          </a:p>
          <a:p>
            <a:r>
              <a:rPr lang="es-AR"/>
              <a:t> </a:t>
            </a:r>
            <a:endParaRPr lang="es-ES"/>
          </a:p>
          <a:p>
            <a:r>
              <a:rPr lang="es-AR"/>
              <a:t>Es necesario que aclaremos que crackear la </a:t>
            </a:r>
            <a:r>
              <a:rPr lang="es-AR" b="1"/>
              <a:t>clave TKIP</a:t>
            </a:r>
            <a:r>
              <a:rPr lang="es-AR"/>
              <a:t>, la cual varía a lo largo del tiempo resulta prácticamente imposible en la mayoría de los casos.</a:t>
            </a:r>
            <a:endParaRPr lang="es-ES"/>
          </a:p>
          <a:p>
            <a:pPr>
              <a:spcBef>
                <a:spcPct val="50000"/>
              </a:spcBef>
              <a:buFontTx/>
              <a:buChar char="•"/>
            </a:pPr>
            <a:endParaRPr lang="es-AR"/>
          </a:p>
          <a:p>
            <a:pPr>
              <a:spcBef>
                <a:spcPct val="50000"/>
              </a:spcBef>
              <a:buFontTx/>
              <a:buChar char="•"/>
            </a:pPr>
            <a:endParaRPr lang="es-AR"/>
          </a:p>
          <a:p>
            <a:pPr>
              <a:spcBef>
                <a:spcPct val="50000"/>
              </a:spcBef>
              <a:buFontTx/>
              <a:buChar char="•"/>
            </a:pPr>
            <a:r>
              <a:rPr lang="es-AR"/>
              <a:t>Esta combinación evita los ataques de recuperación de clave (ataques estadísticos) a los que es susceptible WEP.</a:t>
            </a:r>
          </a:p>
          <a:p>
            <a:pPr>
              <a:spcBef>
                <a:spcPct val="50000"/>
              </a:spcBef>
              <a:buFontTx/>
              <a:buChar char="•"/>
            </a:pPr>
            <a:endParaRPr lang="es-AR"/>
          </a:p>
          <a:p>
            <a:pPr>
              <a:spcBef>
                <a:spcPct val="50000"/>
              </a:spcBef>
              <a:buFontTx/>
              <a:buChar char="•"/>
            </a:pPr>
            <a:endParaRPr lang="es-AR"/>
          </a:p>
          <a:p>
            <a:pPr>
              <a:spcBef>
                <a:spcPct val="50000"/>
              </a:spcBef>
              <a:buFontTx/>
              <a:buChar char="•"/>
            </a:pPr>
            <a:r>
              <a:rPr lang="es-AR" b="1"/>
              <a:t>TKIP  </a:t>
            </a:r>
            <a:r>
              <a:rPr lang="es-AR"/>
              <a:t>cada paquete tiene su una llave de encriptación distinta, ademas hace un hash entre la key y el vector de ini. para hacer el valor RC4, no lo concatena como WEP.</a:t>
            </a:r>
          </a:p>
          <a:p>
            <a:pPr>
              <a:spcBef>
                <a:spcPct val="50000"/>
              </a:spcBef>
              <a:buFontTx/>
              <a:buChar char="•"/>
            </a:pPr>
            <a:endParaRPr lang="es-AR" b="1"/>
          </a:p>
          <a:p>
            <a:pPr>
              <a:spcBef>
                <a:spcPct val="50000"/>
              </a:spcBef>
              <a:buFontTx/>
              <a:buChar char="•"/>
            </a:pPr>
            <a:r>
              <a:rPr lang="es-AR"/>
              <a:t>Además, WPA incluye </a:t>
            </a:r>
            <a:r>
              <a:rPr lang="es-AR" b="1"/>
              <a:t>protección contra ataques de "repetición" (replay attacks), ya que incluye un contador de tramas.</a:t>
            </a:r>
          </a:p>
          <a:p>
            <a:pPr>
              <a:spcBef>
                <a:spcPct val="50000"/>
              </a:spcBef>
              <a:buFontTx/>
              <a:buChar char="•"/>
            </a:pPr>
            <a:r>
              <a:rPr lang="es-AR"/>
              <a:t>Es el algoritmo mas fuerte posible manteniendo “compatibilidad para atrás” . Para limitar el riesgo heredado de WEP, </a:t>
            </a:r>
            <a:r>
              <a:rPr lang="es-AR" b="1"/>
              <a:t>WPA se desconecta durante 60 segundos al detectar dos intentos de ataque durante 1 minuto</a:t>
            </a:r>
            <a:r>
              <a:rPr lang="es-AR"/>
              <a:t>.</a:t>
            </a:r>
          </a:p>
          <a:p>
            <a:pPr>
              <a:spcBef>
                <a:spcPct val="50000"/>
              </a:spcBef>
              <a:buFontTx/>
              <a:buChar char="•"/>
            </a:pPr>
            <a:endParaRPr lang="es-AR"/>
          </a:p>
          <a:p>
            <a:r>
              <a:rPr lang="es-AR"/>
              <a:t>WPA utiliza el protocolo de integridad de clave temporal (</a:t>
            </a:r>
            <a:r>
              <a:rPr lang="es-AR" b="1"/>
              <a:t>TKIP</a:t>
            </a:r>
            <a:r>
              <a:rPr lang="es-AR"/>
              <a:t> – Temporal Key Integrity Protocol), el cual cambia las claves dinámicamente a medida que el Sistema es utilizado. Además, TKIP utiliza un tamaño de clave de 128 bits.</a:t>
            </a:r>
            <a:endParaRPr lang="es-ES"/>
          </a:p>
          <a:p>
            <a:r>
              <a:rPr lang="es-AR"/>
              <a:t> </a:t>
            </a:r>
            <a:endParaRPr lang="es-ES"/>
          </a:p>
          <a:p>
            <a:pPr>
              <a:spcBef>
                <a:spcPct val="50000"/>
              </a:spcBef>
              <a:buFontTx/>
              <a:buChar char="•"/>
            </a:pPr>
            <a:endParaRPr lang="es-AR"/>
          </a:p>
          <a:p>
            <a:pPr>
              <a:spcBef>
                <a:spcPct val="50000"/>
              </a:spcBef>
              <a:buFontTx/>
              <a:buChar char="•"/>
            </a:pPr>
            <a:endParaRPr lang="es-AR"/>
          </a:p>
          <a:p>
            <a:r>
              <a:rPr lang="es-ES"/>
              <a:t>WEP, acrónimo de </a:t>
            </a:r>
            <a:r>
              <a:rPr lang="es-ES" i="1"/>
              <a:t>Wired Equivalent Privacy </a:t>
            </a:r>
            <a:r>
              <a:rPr lang="es-ES"/>
              <a:t>(Privacidad Equivalente al Cableado), es el sistema de cifrado incluido en el estándar IEEE 802.11 como protocolo para redes </a:t>
            </a:r>
            <a:r>
              <a:rPr lang="es-ES">
                <a:hlinkClick r:id="rId3" tooltip="Wireless"/>
              </a:rPr>
              <a:t>Wireless</a:t>
            </a:r>
            <a:r>
              <a:rPr lang="es-ES"/>
              <a:t> que permite </a:t>
            </a:r>
            <a:r>
              <a:rPr lang="es-ES">
                <a:hlinkClick r:id="rId4" tooltip="Criptología"/>
              </a:rPr>
              <a:t>cifrar</a:t>
            </a:r>
            <a:r>
              <a:rPr lang="es-ES"/>
              <a:t> la </a:t>
            </a:r>
            <a:r>
              <a:rPr lang="es-ES">
                <a:hlinkClick r:id="rId5" tooltip="Información"/>
              </a:rPr>
              <a:t>información</a:t>
            </a:r>
            <a:r>
              <a:rPr lang="es-ES"/>
              <a:t> que se transmite. Los objetivos de WEP, según el estándar, son proporcionar confidencialidad, autentificación y control de acceso en redes WLAN.  Está basado en el algoritmo de cifrado </a:t>
            </a:r>
            <a:r>
              <a:rPr lang="es-ES">
                <a:hlinkClick r:id="rId6" tooltip="RC4"/>
              </a:rPr>
              <a:t>RC4</a:t>
            </a:r>
            <a:r>
              <a:rPr lang="es-ES"/>
              <a:t>, y utiliza claves de 64 bits (40 bits más 24 bits del vector de inicialización IV), de 128 bits (104 bits más 24 bits del IV).</a:t>
            </a:r>
          </a:p>
          <a:p>
            <a:r>
              <a:rPr lang="es-ES"/>
              <a:t>El protocolo WEP se basa en dos componentes para cifrar las tramas que circulan por la red: el algoritmo de cifrado </a:t>
            </a:r>
            <a:r>
              <a:rPr lang="es-ES">
                <a:hlinkClick r:id="rId6" tooltip="RC4"/>
              </a:rPr>
              <a:t>RC4</a:t>
            </a:r>
            <a:r>
              <a:rPr lang="es-ES"/>
              <a:t> y el algoritmo de chequeo de integridad </a:t>
            </a:r>
            <a:r>
              <a:rPr lang="es-ES">
                <a:hlinkClick r:id="rId7" tooltip="CRC"/>
              </a:rPr>
              <a:t>CRC</a:t>
            </a:r>
            <a:r>
              <a:rPr lang="es-ES"/>
              <a:t>.</a:t>
            </a:r>
          </a:p>
          <a:p>
            <a:r>
              <a:rPr lang="es-ES"/>
              <a:t>El principal problema con la implementación del algoritmo anteriormente descrito es el tamaño de los vectores de inicialización. A pesar de que se pueden generar muchos vectores, la cantidad de tramas que pasan a través de un punto de acceso es muy grande, lo que hace que rápidamente se encuentren dos mensajes con el mismo vector de inicialización y como consecuencia sea fácil hacerse con la clave. Por lo tanto es inseguro debido a su implementación. Aumentar los tamaños de las claves de cifrado sólo aumenta el tiempo necesario para romperlo.</a:t>
            </a:r>
          </a:p>
          <a:p>
            <a:r>
              <a:rPr lang="es-ES"/>
              <a:t>Para crackear una red se suelen utilizar los llamados </a:t>
            </a:r>
            <a:r>
              <a:rPr lang="es-ES">
                <a:hlinkClick r:id="rId8" tooltip="Packet sniffer"/>
              </a:rPr>
              <a:t>Packet sniffers</a:t>
            </a:r>
            <a:r>
              <a:rPr lang="es-ES"/>
              <a:t> (programa de captura de las tramas de </a:t>
            </a:r>
            <a:r>
              <a:rPr lang="es-ES">
                <a:hlinkClick r:id="rId9" tooltip="Red"/>
              </a:rPr>
              <a:t>red</a:t>
            </a:r>
            <a:r>
              <a:rPr lang="es-ES"/>
              <a:t>) y los WEP Crackers</a:t>
            </a:r>
            <a:endParaRPr lang="es-AR"/>
          </a:p>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5</a:t>
            </a:fld>
            <a:endParaRPr lang="es-ES_tradnl"/>
          </a:p>
        </p:txBody>
      </p:sp>
    </p:spTree>
    <p:extLst>
      <p:ext uri="{BB962C8B-B14F-4D97-AF65-F5344CB8AC3E}">
        <p14:creationId xmlns:p14="http://schemas.microsoft.com/office/powerpoint/2010/main" val="3485517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FE5963D5-72E5-40C7-93BE-B867B8F7720C}" type="slidenum">
              <a:rPr lang="es-ES" smtClean="0"/>
              <a:pPr/>
              <a:t>71</a:t>
            </a:fld>
            <a:endParaRPr lang="es-E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D0B61BA0-80DE-47A9-B22D-F48EF4644BBA}" type="slidenum">
              <a:rPr lang="es-ES" smtClean="0"/>
              <a:pPr/>
              <a:t>72</a:t>
            </a:fld>
            <a:endParaRPr lang="es-E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3FE555B-A762-4486-B879-A83FEEE0F063}" type="slidenum">
              <a:rPr lang="es-ES" smtClean="0"/>
              <a:pPr/>
              <a:t>73</a:t>
            </a:fld>
            <a:endParaRPr lang="es-E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42AC2458-F378-41C9-9301-A7C9A2960A88}" type="slidenum">
              <a:rPr lang="es-ES" smtClean="0"/>
              <a:pPr/>
              <a:t>74</a:t>
            </a:fld>
            <a:endParaRPr lang="es-E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DC196D42-5255-4CBF-ADE3-2F88A4B7E09F}" type="slidenum">
              <a:rPr lang="es-ES" smtClean="0"/>
              <a:pPr/>
              <a:t>75</a:t>
            </a:fld>
            <a:endParaRPr lang="es-E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r>
              <a:rPr lang="es-AR"/>
              <a:t>Este protocolo de encriptación forma parte del estándar IEEE 802.11i y reemplaza formalmente a WEP y otras funcionalidades originalmente creadas en el estándar original 802.11. </a:t>
            </a:r>
            <a:endParaRPr lang="es-ES"/>
          </a:p>
          <a:p>
            <a:r>
              <a:rPr lang="es-AR"/>
              <a:t> </a:t>
            </a:r>
            <a:endParaRPr lang="es-ES"/>
          </a:p>
          <a:p>
            <a:r>
              <a:rPr lang="es-AR"/>
              <a:t>WPA2 básicamente implementa los requerimientos mandatorios de 802.11i. Además del protocolo TKIP y el algoritmo “</a:t>
            </a:r>
            <a:r>
              <a:rPr lang="es-AR" i="1"/>
              <a:t>Michael</a:t>
            </a:r>
            <a:r>
              <a:rPr lang="es-AR"/>
              <a:t>”, introduce un nuevo algoritmo basado en </a:t>
            </a:r>
            <a:r>
              <a:rPr lang="es-AR" b="1"/>
              <a:t>AES</a:t>
            </a:r>
            <a:r>
              <a:rPr lang="es-AR"/>
              <a:t> (</a:t>
            </a:r>
            <a:r>
              <a:rPr lang="es-AR" i="1"/>
              <a:t>Advanced Encryption Standard</a:t>
            </a:r>
            <a:r>
              <a:rPr lang="es-AR"/>
              <a:t>). AES es el sucesor de </a:t>
            </a:r>
            <a:r>
              <a:rPr lang="es-AR" b="1"/>
              <a:t>DES</a:t>
            </a:r>
            <a:r>
              <a:rPr lang="es-AR"/>
              <a:t> (</a:t>
            </a:r>
            <a:r>
              <a:rPr lang="es-AR" i="1"/>
              <a:t>Data Encryption Standard</a:t>
            </a:r>
            <a:r>
              <a:rPr lang="es-AR"/>
              <a:t>). También se lo conoce como “</a:t>
            </a:r>
            <a:r>
              <a:rPr lang="es-AR" i="1"/>
              <a:t>Rijndael</a:t>
            </a:r>
            <a:r>
              <a:rPr lang="es-AR"/>
              <a:t>”, y es un esquema de cifrado por bloques adoptado como un estándar de cifrado por el gobierno de los Estados Unidos y el Instituto Nacional de Estándares y Tecnología (</a:t>
            </a:r>
            <a:r>
              <a:rPr lang="es-AR" b="1"/>
              <a:t>NIST</a:t>
            </a:r>
            <a:r>
              <a:rPr lang="es-AR"/>
              <a:t>).</a:t>
            </a:r>
            <a:endParaRPr lang="es-ES"/>
          </a:p>
          <a:p>
            <a:r>
              <a:rPr lang="es-AR"/>
              <a:t> </a:t>
            </a:r>
            <a:endParaRPr lang="es-ES"/>
          </a:p>
          <a:p>
            <a:r>
              <a:rPr lang="es-AR"/>
              <a:t>Además de los requerimientos de inscripción más fuertes, WPA2 también agrega dos mejoras para soportar el roaming de los clientes wireless que se mueven entre los diferentes Access Points.</a:t>
            </a:r>
            <a:endParaRPr lang="es-ES"/>
          </a:p>
          <a:p>
            <a:r>
              <a:rPr lang="es-AR"/>
              <a:t> </a:t>
            </a:r>
            <a:endParaRPr lang="es-ES"/>
          </a:p>
          <a:p>
            <a:r>
              <a:rPr lang="es-AR"/>
              <a:t>El soporte caching de la clave </a:t>
            </a:r>
            <a:r>
              <a:rPr lang="es-AR" b="1"/>
              <a:t>PMK</a:t>
            </a:r>
            <a:r>
              <a:rPr lang="es-AR"/>
              <a:t> (</a:t>
            </a:r>
            <a:r>
              <a:rPr lang="es-AR" i="1"/>
              <a:t>Pair-wise Master key</a:t>
            </a:r>
            <a:r>
              <a:rPr lang="es-AR"/>
              <a:t>) utilizada en cada sesión entre el AP y el cliente wireless permiten reconectar al cliente a un Access Point que ya haya utilizado si la necesidad de re-autenticar.  </a:t>
            </a:r>
            <a:endParaRPr lang="es-ES"/>
          </a:p>
          <a:p>
            <a:r>
              <a:rPr lang="es-AR"/>
              <a:t> </a:t>
            </a:r>
            <a:endParaRPr lang="es-ES"/>
          </a:p>
          <a:p>
            <a:r>
              <a:rPr lang="es-AR"/>
              <a:t>El soporte de pre-autenticación en WPA2 permite a un cliente pre-autenticar con el Access Point al que se dirige mientras mantiene la conexión con el Access Point que abandona. Esta nueva funcionalidad permite que el roaming ocurra en menos de 1/10 segundos mientras que roaming tradicionales tardan 1 segundo, causando problemas en aplicaciones como citrix, video y VoIP.</a:t>
            </a:r>
            <a:endParaRPr lang="es-ES"/>
          </a:p>
          <a:p>
            <a:r>
              <a:rPr lang="es-AR"/>
              <a:t> </a:t>
            </a:r>
            <a:endParaRPr lang="es-ES"/>
          </a:p>
          <a:p>
            <a:endParaRPr lang="es-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C82107E-31D5-4669-9BB1-F1BF1E64706F}" type="slidenum">
              <a:rPr lang="es-ES_tradnl" smtClean="0"/>
              <a:pPr/>
              <a:t>77</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918ABB08-BED8-4D76-8D7C-068FEA8F30A8}" type="slidenum">
              <a:rPr lang="es-ES_tradnl" smtClean="0"/>
              <a:pPr/>
              <a:t>78</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A9B23B6-727D-49A9-AF76-6D1AE76FF947}" type="slidenum">
              <a:rPr lang="es-ES_tradnl" smtClean="0"/>
              <a:pPr/>
              <a:t>79</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32095540-C3A2-442D-AF6E-510AD5D1EF03}" type="slidenum">
              <a:rPr lang="es-ES_tradnl" smtClean="0"/>
              <a:pPr/>
              <a:t>80</a:t>
            </a:fld>
            <a:endParaRPr lang="es-ES_tradnl"/>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8CFF2-F650-4371-8547-B1483555AE97}" type="slidenum">
              <a:rPr lang="es-ES_tradnl" smtClean="0"/>
              <a:pPr/>
              <a:t>81</a:t>
            </a:fld>
            <a:endParaRPr lang="es-ES_tradnl"/>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70E9CD86-F2D9-4D78-9CE5-A4E3B3324A29}" type="slidenum">
              <a:rPr lang="es-ES_tradnl" smtClean="0"/>
              <a:pPr>
                <a:defRPr/>
              </a:pPr>
              <a:t>6</a:t>
            </a:fld>
            <a:endParaRPr lang="es-ES_tradnl"/>
          </a:p>
        </p:txBody>
      </p:sp>
    </p:spTree>
    <p:extLst>
      <p:ext uri="{BB962C8B-B14F-4D97-AF65-F5344CB8AC3E}">
        <p14:creationId xmlns:p14="http://schemas.microsoft.com/office/powerpoint/2010/main" val="1555621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D71308F1-085E-4920-99FC-20183B2EC07B}" type="slidenum">
              <a:rPr lang="es-ES_tradnl" smtClean="0"/>
              <a:pPr/>
              <a:t>82</a:t>
            </a:fld>
            <a:endParaRPr lang="es-ES_tradnl"/>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E9DD4A15-727A-431E-A2E6-73FFE3765DC0}" type="slidenum">
              <a:rPr lang="es-ES_tradnl" smtClean="0"/>
              <a:pPr/>
              <a:t>83</a:t>
            </a:fld>
            <a:endParaRPr lang="es-ES_tradnl"/>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87232731-4CB2-4ABC-B250-82858DC9BA1C}" type="slidenum">
              <a:rPr lang="es-ES_tradnl" smtClean="0"/>
              <a:pPr/>
              <a:t>84</a:t>
            </a:fld>
            <a:endParaRPr lang="es-ES_tradnl"/>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2345F8C2-ADE8-4307-828A-F6F7A91D3474}" type="slidenum">
              <a:rPr lang="es-ES_tradnl" smtClean="0"/>
              <a:pPr/>
              <a:t>85</a:t>
            </a:fld>
            <a:endParaRPr lang="es-ES_tradnl"/>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64705B5-D4D8-41EE-8EFE-391F1D6566C5}" type="slidenum">
              <a:rPr lang="es-ES_tradnl" smtClean="0"/>
              <a:pPr/>
              <a:t>86</a:t>
            </a:fld>
            <a:endParaRPr lang="es-ES_tradnl"/>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AEFF455-ADD3-4D00-920B-4CD0291BA96F}" type="slidenum">
              <a:rPr lang="es-ES_tradnl" smtClean="0"/>
              <a:pPr/>
              <a:t>87</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353337D1-B1CF-4E05-A6EB-CEEEA615D5E4}" type="slidenum">
              <a:rPr lang="es-ES_tradnl" smtClean="0"/>
              <a:pPr/>
              <a:t>88</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5BBA4E98-CC37-496A-B337-E3938627439D}" type="slidenum">
              <a:rPr lang="es-ES_tradnl" smtClean="0"/>
              <a:pPr/>
              <a:t>89</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5CA32532-BD20-44D8-AD24-63745114DD43}" type="slidenum">
              <a:rPr lang="es-ES_tradnl" smtClean="0"/>
              <a:pPr/>
              <a:t>90</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A38097C-7DAE-497B-BE98-C6F2DE99CD5B}" type="slidenum">
              <a:rPr lang="es-ES_tradnl" smtClean="0"/>
              <a:pPr/>
              <a:t>91</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75E9248-1A55-4723-95C0-F0151E5625C4}" type="slidenum">
              <a:rPr lang="es-ES_tradnl" smtClean="0"/>
              <a:pPr/>
              <a:t>92</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A269945A-7AE0-40E0-B3FF-FD228621ADDA}" type="slidenum">
              <a:rPr lang="es-ES_tradnl" smtClean="0"/>
              <a:pPr/>
              <a:t>93</a:t>
            </a:fld>
            <a:endParaRPr lang="es-ES_tradnl"/>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EC35EE44-31DE-4B2A-8DC9-2521A2F69EDE}" type="slidenum">
              <a:rPr lang="es-ES_tradnl" smtClean="0"/>
              <a:pPr/>
              <a:t>94</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99301933-D1B2-4A23-8327-E26D9CED471D}" type="slidenum">
              <a:rPr lang="es-ES_tradnl" smtClean="0"/>
              <a:pPr/>
              <a:t>95</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53FC65F-83B3-4E78-BE25-81B9A1306238}" type="slidenum">
              <a:rPr lang="es-ES_tradnl" smtClean="0"/>
              <a:pPr/>
              <a:t>96</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5071AF17-001D-498D-9BF2-D6115809FB3B}" type="slidenum">
              <a:rPr lang="es-ES_tradnl" smtClean="0"/>
              <a:pPr/>
              <a:t>97</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6DFF9224-238F-4FFD-BE95-2C291B40962B}" type="slidenum">
              <a:rPr lang="es-ES_tradnl" smtClean="0"/>
              <a:pPr/>
              <a:t>98</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86EA7657-2134-45E1-895B-A476190D301B}" type="slidenum">
              <a:rPr lang="es-ES_tradnl" smtClean="0"/>
              <a:pPr/>
              <a:t>99</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4495AF8A-B5F9-490E-AE12-6B6377393AB0}" type="slidenum">
              <a:rPr lang="es-ES_tradnl" smtClean="0"/>
              <a:pPr/>
              <a:t>100</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61A650D1-CD1E-43EA-BCA4-0136B99A6AC3}" type="slidenum">
              <a:rPr lang="es-ES_tradnl" smtClean="0"/>
              <a:pPr/>
              <a:t>101</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16</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s-ES" b="0" i="0" dirty="0">
                <a:solidFill>
                  <a:srgbClr val="202122"/>
                </a:solidFill>
                <a:effectLst/>
                <a:latin typeface="Arial" panose="020B0604020202020204" pitchFamily="34" charset="0"/>
              </a:rPr>
              <a:t>Prototipo funcional y aterrador de un arma </a:t>
            </a:r>
            <a:r>
              <a:rPr lang="es-ES" b="0" i="0" dirty="0" err="1">
                <a:solidFill>
                  <a:srgbClr val="202122"/>
                </a:solidFill>
                <a:effectLst/>
                <a:latin typeface="Arial" panose="020B0604020202020204" pitchFamily="34" charset="0"/>
              </a:rPr>
              <a:t>cibermetica</a:t>
            </a:r>
            <a:r>
              <a:rPr lang="es-ES" b="0" i="0" dirty="0">
                <a:solidFill>
                  <a:srgbClr val="202122"/>
                </a:solidFill>
                <a:effectLst/>
                <a:latin typeface="Arial" panose="020B0604020202020204" pitchFamily="34" charset="0"/>
              </a:rPr>
              <a:t> que conducirá a la creación de una nueva carrera armamentística mundial</a:t>
            </a:r>
            <a:endParaRPr lang="es-A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EB77E909-1FBB-438A-A444-7FEF4B9B0412}" type="slidenum">
              <a:rPr lang="es-ES_tradnl" smtClean="0"/>
              <a:pPr/>
              <a:t>102</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263FE77D-3E84-40CB-A55D-92AA3ECD581A}" type="slidenum">
              <a:rPr lang="es-ES_tradnl" smtClean="0"/>
              <a:pPr/>
              <a:t>103</a:t>
            </a:fld>
            <a:endParaRPr lang="es-ES_tradnl"/>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B6A64255-35E3-4B4A-89DB-72092DE82060}" type="slidenum">
              <a:rPr lang="es-ES_tradnl" smtClean="0"/>
              <a:pPr/>
              <a:t>104</a:t>
            </a:fld>
            <a:endParaRPr lang="es-ES_tradnl"/>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56BE2B10-1DE1-49D1-B48C-82080B0028E7}" type="slidenum">
              <a:rPr lang="es-ES_tradnl" smtClean="0"/>
              <a:pPr/>
              <a:t>105</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6894E18-8DF1-4B69-9F46-8179B31A2E3D}" type="slidenum">
              <a:rPr lang="es-ES_tradnl" smtClean="0"/>
              <a:pPr/>
              <a:t>17</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s-AR" sz="1800" dirty="0">
                <a:effectLst/>
                <a:latin typeface="Times New Roman" panose="02020603050405020304" pitchFamily="18" charset="0"/>
                <a:ea typeface="Times New Roman" panose="02020603050405020304" pitchFamily="18" charset="0"/>
              </a:rPr>
              <a:t>Rootkit : </a:t>
            </a:r>
            <a:r>
              <a:rPr lang="es-AR" sz="1800" dirty="0">
                <a:solidFill>
                  <a:srgbClr val="000000"/>
                </a:solidFill>
                <a:effectLst/>
                <a:latin typeface="Times New Roman" panose="02020603050405020304" pitchFamily="18" charset="0"/>
                <a:ea typeface="Times New Roman" panose="02020603050405020304" pitchFamily="18" charset="0"/>
              </a:rPr>
              <a:t>Conjunto de software que permite un acceso de privilegio continuo a un Computador, manteniendo su presencia activamente, ocultándose de los controles y corrompiendo el funcionamiento normal del sistema operativo o aplicaciones.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AR" sz="1800" kern="1200" dirty="0">
                <a:solidFill>
                  <a:srgbClr val="000000"/>
                </a:solidFill>
                <a:effectLst/>
                <a:latin typeface="Times New Roman" panose="02020603050405020304" pitchFamily="18" charset="0"/>
                <a:ea typeface="+mn-ea"/>
                <a:cs typeface="+mn-cs"/>
              </a:rPr>
              <a:t>Programa de acceso de privilegios </a:t>
            </a:r>
            <a:r>
              <a:rPr lang="es-AR" sz="1800" kern="1200" dirty="0" err="1">
                <a:solidFill>
                  <a:srgbClr val="000000"/>
                </a:solidFill>
                <a:effectLst/>
                <a:latin typeface="Times New Roman" panose="02020603050405020304" pitchFamily="18" charset="0"/>
                <a:ea typeface="+mn-ea"/>
                <a:cs typeface="+mn-cs"/>
              </a:rPr>
              <a:t>Root</a:t>
            </a:r>
            <a:r>
              <a:rPr lang="es-AR" sz="1800" kern="1200" dirty="0">
                <a:solidFill>
                  <a:srgbClr val="000000"/>
                </a:solidFill>
                <a:effectLst/>
                <a:latin typeface="Times New Roman" panose="02020603050405020304" pitchFamily="18" charset="0"/>
                <a:ea typeface="+mn-ea"/>
                <a:cs typeface="+mn-cs"/>
              </a:rPr>
              <a:t> y comanda accesos para extraer datos</a:t>
            </a:r>
            <a:r>
              <a:rPr lang="es-AR" sz="1200" b="1" i="1" dirty="0">
                <a:solidFill>
                  <a:srgbClr val="000099"/>
                </a:solidFill>
                <a:effectLst>
                  <a:outerShdw blurRad="38100" dist="38100" dir="2700000" algn="tl">
                    <a:srgbClr val="000000"/>
                  </a:outerShdw>
                </a:effectLst>
                <a:highlight>
                  <a:srgbClr val="66FFFF"/>
                </a:highlight>
                <a:latin typeface="Arial" charset="0"/>
                <a:ea typeface="+mn-ea"/>
                <a:cs typeface="+mn-cs"/>
              </a:rPr>
              <a:t>.</a:t>
            </a:r>
          </a:p>
          <a:p>
            <a:endParaRPr lang="es-A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fld id="{8B342110-0727-4EF0-9C5C-902A635BF8D1}"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F52E8D5-B843-44DD-909D-4CA85F0A9371}"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1CF113A4-8F9F-4177-98D7-F097DE79CFC0}"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13CB2A-4566-4536-8869-C3177BC5D4CD}"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9242570E-C5FA-45EC-A00F-A61F605B4B74}"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48FB04-0050-4A1B-80EA-996B29582E3F}"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ítulo y diagrama u organigram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SmartArt"/>
          <p:cNvSpPr>
            <a:spLocks noGrp="1"/>
          </p:cNvSpPr>
          <p:nvPr>
            <p:ph type="dgm" idx="1"/>
          </p:nvPr>
        </p:nvSpPr>
        <p:spPr>
          <a:xfrm>
            <a:off x="685800" y="1981200"/>
            <a:ext cx="7772400" cy="4114800"/>
          </a:xfrm>
        </p:spPr>
        <p:txBody>
          <a:bodyPr/>
          <a:lstStyle/>
          <a:p>
            <a:pPr lvl="0"/>
            <a:endParaRPr lang="es-ES" noProof="0"/>
          </a:p>
        </p:txBody>
      </p:sp>
      <p:sp>
        <p:nvSpPr>
          <p:cNvPr id="4" name="Rectangle 4"/>
          <p:cNvSpPr>
            <a:spLocks noGrp="1" noChangeArrowheads="1"/>
          </p:cNvSpPr>
          <p:nvPr>
            <p:ph type="dt" sz="half" idx="10"/>
          </p:nvPr>
        </p:nvSpPr>
        <p:spPr>
          <a:ln/>
        </p:spPr>
        <p:txBody>
          <a:bodyPr/>
          <a:lstStyle>
            <a:lvl1pPr>
              <a:defRPr/>
            </a:lvl1pPr>
          </a:lstStyle>
          <a:p>
            <a:pPr>
              <a:defRPr/>
            </a:pPr>
            <a:fld id="{2D365A9F-54DE-4825-8182-4F7C047901DF}"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38F3BA-15B9-4794-9335-9482CD1F3BF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Rectangle 4"/>
          <p:cNvSpPr>
            <a:spLocks noGrp="1" noChangeArrowheads="1"/>
          </p:cNvSpPr>
          <p:nvPr>
            <p:ph type="dt" sz="half" idx="10"/>
          </p:nvPr>
        </p:nvSpPr>
        <p:spPr>
          <a:ln/>
        </p:spPr>
        <p:txBody>
          <a:bodyPr/>
          <a:lstStyle>
            <a:lvl1pPr>
              <a:defRPr/>
            </a:lvl1pPr>
          </a:lstStyle>
          <a:p>
            <a:pPr>
              <a:defRPr/>
            </a:pPr>
            <a:fld id="{636E13E0-5EE6-41C3-9C17-1F32F9858C5C}" type="datetime1">
              <a:rPr lang="es-ES"/>
              <a:pPr>
                <a:defRPr/>
              </a:pPr>
              <a:t>18/05/2022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EA0939E-C998-422B-BCE2-652D479C22FA}"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75CE1B6F-00D5-4817-AC10-798EC5EE240F}"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8665FF-ADDF-4403-8A1B-829F526251D8}"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A57F48A7-FF08-40B6-A1CA-D22B890199D8}" type="datetime1">
              <a:rPr lang="es-ES"/>
              <a:pPr>
                <a:defRPr/>
              </a:pPr>
              <a:t>18/05/2022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306FF6-E9E4-43EF-BF2C-0EDB1F46BCDD}"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D62CDAE6-1107-42D2-A2C4-80AACAE8454A}" type="datetime1">
              <a:rPr lang="es-ES"/>
              <a:pPr>
                <a:defRPr/>
              </a:pPr>
              <a:t>18/05/2022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E86BC2-05F4-4CAD-8CB6-2DC651672621}"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E4FFA2FE-919E-4FA0-AB49-1B46A17DFFDF}" type="datetime1">
              <a:rPr lang="es-ES"/>
              <a:pPr>
                <a:defRPr/>
              </a:pPr>
              <a:t>18/05/2022</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157D3B-ABFC-4CFB-AF49-C63A774401FF}"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F9393D32-BF38-4DF8-8E05-BAC25EAF7E74}" type="datetime1">
              <a:rPr lang="es-ES"/>
              <a:pPr>
                <a:defRPr/>
              </a:pPr>
              <a:t>18/05/2022</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94F38F6-8D42-43F2-9ABC-69A74A4E7D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64075E6-D447-44B9-8B1A-16BD1EF0325B}" type="datetime1">
              <a:rPr lang="es-ES"/>
              <a:pPr>
                <a:defRPr/>
              </a:pPr>
              <a:t>18/05/2022</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0C41BF-6BFF-4C56-9D99-899AB8A670B2}"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9DB0A13D-B3BF-4225-A153-0828B33DAD4A}" type="datetime1">
              <a:rPr lang="es-ES"/>
              <a:pPr>
                <a:defRPr/>
              </a:pPr>
              <a:t>18/05/2022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B32566-1335-4861-A53A-7E1796FCFC19}"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ECB50B15-B377-42A6-AD6C-F9C55B90DFBA}" type="datetime1">
              <a:rPr lang="es-ES"/>
              <a:pPr>
                <a:defRPr/>
              </a:pPr>
              <a:t>18/05/2022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327884C-8FF0-425A-922A-DDB211A0C382}"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fld id="{6F9E34F4-954D-4655-8B56-A418C850BE1D}" type="datetime1">
              <a:rPr lang="es-ES"/>
              <a:pPr>
                <a:defRPr/>
              </a:pPr>
              <a:t>18/05/2022</a:t>
            </a:fld>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3460682-DCE4-4971-90C6-7E2F34CD5436}" type="slidenum">
              <a:rPr lang="en-US"/>
              <a:pPr>
                <a:defRPr/>
              </a:pPr>
              <a:t>‹Nº›</a:t>
            </a:fld>
            <a:endParaRPr lang="en-US"/>
          </a:p>
        </p:txBody>
      </p:sp>
      <p:pic>
        <p:nvPicPr>
          <p:cNvPr id="8" name="7 Imagen" descr="Logo Unlam.jpg"/>
          <p:cNvPicPr>
            <a:picLocks noChangeAspect="1"/>
          </p:cNvPicPr>
          <p:nvPr userDrawn="1"/>
        </p:nvPicPr>
        <p:blipFill>
          <a:blip r:embed="rId15" cstate="print"/>
          <a:stretch>
            <a:fillRect/>
          </a:stretch>
        </p:blipFill>
        <p:spPr>
          <a:xfrm>
            <a:off x="0" y="0"/>
            <a:ext cx="701040" cy="685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43.wmf"/></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2.jpe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22.jpe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2.jpeg"/></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8.jpeg"/><Relationship Id="rId5" Type="http://schemas.openxmlformats.org/officeDocument/2006/relationships/image" Target="../media/image37.emf"/><Relationship Id="rId4" Type="http://schemas.openxmlformats.org/officeDocument/2006/relationships/oleObject" Target="../embeddings/oleObject1.bin"/></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emf"/><Relationship Id="rId5" Type="http://schemas.openxmlformats.org/officeDocument/2006/relationships/oleObject" Target="../embeddings/oleObject2.bin"/><Relationship Id="rId4" Type="http://schemas.openxmlformats.org/officeDocument/2006/relationships/image" Target="../media/image8.jpeg"/></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emf"/><Relationship Id="rId5" Type="http://schemas.openxmlformats.org/officeDocument/2006/relationships/oleObject" Target="../embeddings/oleObject3.bin"/><Relationship Id="rId4" Type="http://schemas.openxmlformats.org/officeDocument/2006/relationships/image" Target="../media/image8.jpeg"/></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0.emf"/><Relationship Id="rId5" Type="http://schemas.openxmlformats.org/officeDocument/2006/relationships/oleObject" Target="../embeddings/oleObject4.bin"/><Relationship Id="rId4" Type="http://schemas.openxmlformats.org/officeDocument/2006/relationships/image" Target="../media/image8.jpeg"/></Relationships>
</file>

<file path=ppt/slides/_rels/slide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jpeg"/><Relationship Id="rId5" Type="http://schemas.openxmlformats.org/officeDocument/2006/relationships/image" Target="../media/image41.png"/><Relationship Id="rId4" Type="http://schemas.openxmlformats.org/officeDocument/2006/relationships/oleObject" Target="../embeddings/oleObject5.bin"/></Relationships>
</file>

<file path=ppt/slides/_rels/slide9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9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ctrTitle" idx="4294967295"/>
          </p:nvPr>
        </p:nvSpPr>
        <p:spPr>
          <a:xfrm>
            <a:off x="323527" y="331168"/>
            <a:ext cx="8496300" cy="2233736"/>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dirty="0">
                <a:solidFill>
                  <a:srgbClr val="333399"/>
                </a:solidFill>
                <a:latin typeface="Arial" panose="020B0604020202020204" pitchFamily="34" charset="0"/>
                <a:cs typeface="Arial" panose="020B0604020202020204" pitchFamily="34" charset="0"/>
              </a:rPr>
              <a:t>Tecnología de Redes 2634</a:t>
            </a:r>
            <a:br>
              <a:rPr lang="es-AR" sz="4800" b="1" i="1" dirty="0">
                <a:solidFill>
                  <a:srgbClr val="333399"/>
                </a:solidFill>
                <a:latin typeface="Arial" panose="020B0604020202020204" pitchFamily="34" charset="0"/>
                <a:cs typeface="Arial" panose="020B0604020202020204" pitchFamily="34" charset="0"/>
              </a:rPr>
            </a:br>
            <a:r>
              <a:rPr lang="es-AR" sz="4000" b="1" i="1" dirty="0">
                <a:solidFill>
                  <a:srgbClr val="333399"/>
                </a:solidFill>
                <a:latin typeface="Arial" panose="020B0604020202020204" pitchFamily="34" charset="0"/>
                <a:cs typeface="Arial" panose="020B0604020202020204" pitchFamily="34" charset="0"/>
              </a:rPr>
              <a:t>Introducción a las Comunicaciones 3007</a:t>
            </a:r>
            <a:endParaRPr lang="es-AR" sz="4000" b="1" i="1" dirty="0">
              <a:solidFill>
                <a:srgbClr val="333399"/>
              </a:solidFill>
              <a:latin typeface="Arial" charset="0"/>
            </a:endParaRPr>
          </a:p>
        </p:txBody>
      </p:sp>
      <p:pic>
        <p:nvPicPr>
          <p:cNvPr id="8" name="Picture 4" descr="9 - 9 - 4 ESCUDO UNLAM GRIS"/>
          <p:cNvPicPr>
            <a:picLocks noChangeAspect="1" noChangeArrowheads="1"/>
          </p:cNvPicPr>
          <p:nvPr/>
        </p:nvPicPr>
        <p:blipFill>
          <a:blip r:embed="rId3" cstate="print"/>
          <a:srcRect/>
          <a:stretch>
            <a:fillRect/>
          </a:stretch>
        </p:blipFill>
        <p:spPr bwMode="auto">
          <a:xfrm>
            <a:off x="1943572" y="5373216"/>
            <a:ext cx="5256212" cy="1457641"/>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
        <p:nvSpPr>
          <p:cNvPr id="5" name="Rectangle 2"/>
          <p:cNvSpPr txBox="1">
            <a:spLocks noChangeArrowheads="1"/>
          </p:cNvSpPr>
          <p:nvPr/>
        </p:nvSpPr>
        <p:spPr bwMode="auto">
          <a:xfrm>
            <a:off x="791046" y="2851529"/>
            <a:ext cx="7561263" cy="2305050"/>
          </a:xfrm>
          <a:prstGeom prst="rect">
            <a:avLst/>
          </a:prstGeom>
          <a:solidFill>
            <a:schemeClr val="accent2">
              <a:lumMod val="40000"/>
              <a:lumOff val="60000"/>
            </a:schemeClr>
          </a:solidFill>
          <a:ln w="76200">
            <a:solidFill>
              <a:schemeClr val="accent2"/>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Seguridad en Internet</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Protocolos y Estándares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Topologías y Zonas de Seguridad</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_tradnl" sz="2800" b="1" i="1" strike="noStrike" kern="0" cap="none" spc="0" normalizeH="0" baseline="0" noProof="0" dirty="0">
                <a:ln>
                  <a:noFill/>
                </a:ln>
                <a:solidFill>
                  <a:srgbClr val="333399"/>
                </a:solidFill>
                <a:effectLst/>
                <a:uLnTx/>
                <a:uFillTx/>
                <a:latin typeface="Arial" charset="0"/>
                <a:ea typeface="+mn-ea"/>
                <a:cs typeface="+mn-cs"/>
              </a:rPr>
              <a:t>Restricciones de Acceso</a:t>
            </a:r>
            <a:endParaRPr kumimoji="0" lang="es-MX" sz="2800" b="1" i="1" strike="noStrike" kern="0" cap="none" spc="0" normalizeH="0" baseline="0" noProof="0" dirty="0">
              <a:ln>
                <a:noFill/>
              </a:ln>
              <a:solidFill>
                <a:srgbClr val="333399"/>
              </a:solidFill>
              <a:effectLst/>
              <a:uLnTx/>
              <a:uFillTx/>
              <a:latin typeface="Arial" charset="0"/>
              <a:ea typeface="+mn-ea"/>
              <a:cs typeface="+mn-cs"/>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AR" sz="2400" b="1" i="1" strike="noStrike" kern="0" cap="none" spc="0" normalizeH="0" baseline="0" noProof="0" dirty="0">
                <a:ln>
                  <a:noFill/>
                </a:ln>
                <a:solidFill>
                  <a:srgbClr val="333399"/>
                </a:solidFill>
                <a:effectLst/>
                <a:uLnTx/>
                <a:uFillTx/>
                <a:latin typeface="Arial" charset="0"/>
                <a:ea typeface="+mn-ea"/>
                <a:cs typeface="+mn-cs"/>
              </a:rPr>
              <a:t>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subTitle" idx="1"/>
          </p:nvPr>
        </p:nvSpPr>
        <p:spPr>
          <a:xfrm>
            <a:off x="2268538" y="0"/>
            <a:ext cx="6400800" cy="1125538"/>
          </a:xfrm>
        </p:spPr>
        <p:txBody>
          <a:bodyPr/>
          <a:lstStyle/>
          <a:p>
            <a:r>
              <a:rPr lang="es-ES"/>
              <a:t>Ataque PFA</a:t>
            </a:r>
          </a:p>
        </p:txBody>
      </p:sp>
      <p:pic>
        <p:nvPicPr>
          <p:cNvPr id="180228"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194194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anim calcmode="lin" valueType="num">
                                      <p:cBhvr>
                                        <p:cTn id="7" dur="1000" fill="hold"/>
                                        <p:tgtEl>
                                          <p:spTgt spid="180228"/>
                                        </p:tgtEl>
                                        <p:attrNameLst>
                                          <p:attrName>ppt_w</p:attrName>
                                        </p:attrNameLst>
                                      </p:cBhvr>
                                      <p:tavLst>
                                        <p:tav tm="0">
                                          <p:val>
                                            <p:fltVal val="0"/>
                                          </p:val>
                                        </p:tav>
                                        <p:tav tm="100000">
                                          <p:val>
                                            <p:strVal val="#ppt_w"/>
                                          </p:val>
                                        </p:tav>
                                      </p:tavLst>
                                    </p:anim>
                                    <p:anim calcmode="lin" valueType="num">
                                      <p:cBhvr>
                                        <p:cTn id="8" dur="1000" fill="hold"/>
                                        <p:tgtEl>
                                          <p:spTgt spid="180228"/>
                                        </p:tgtEl>
                                        <p:attrNameLst>
                                          <p:attrName>ppt_h</p:attrName>
                                        </p:attrNameLst>
                                      </p:cBhvr>
                                      <p:tavLst>
                                        <p:tav tm="0">
                                          <p:val>
                                            <p:fltVal val="0"/>
                                          </p:val>
                                        </p:tav>
                                        <p:tav tm="100000">
                                          <p:val>
                                            <p:strVal val="#ppt_h"/>
                                          </p:val>
                                        </p:tav>
                                      </p:tavLst>
                                    </p:anim>
                                    <p:anim calcmode="lin" valueType="num">
                                      <p:cBhvr>
                                        <p:cTn id="9" dur="1000" fill="hold"/>
                                        <p:tgtEl>
                                          <p:spTgt spid="180228"/>
                                        </p:tgtEl>
                                        <p:attrNameLst>
                                          <p:attrName>style.rotation</p:attrName>
                                        </p:attrNameLst>
                                      </p:cBhvr>
                                      <p:tavLst>
                                        <p:tav tm="0">
                                          <p:val>
                                            <p:fltVal val="90"/>
                                          </p:val>
                                        </p:tav>
                                        <p:tav tm="100000">
                                          <p:val>
                                            <p:fltVal val="0"/>
                                          </p:val>
                                        </p:tav>
                                      </p:tavLst>
                                    </p:anim>
                                    <p:animEffect transition="in" filter="fade">
                                      <p:cBhvr>
                                        <p:cTn id="10" dur="1000"/>
                                        <p:tgtEl>
                                          <p:spTgt spid="180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11188" y="188913"/>
            <a:ext cx="8137525" cy="7921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9299" name="Rectangle 3"/>
          <p:cNvSpPr>
            <a:spLocks noGrp="1" noChangeArrowheads="1"/>
          </p:cNvSpPr>
          <p:nvPr>
            <p:ph idx="1"/>
          </p:nvPr>
        </p:nvSpPr>
        <p:spPr>
          <a:xfrm>
            <a:off x="395288" y="1371600"/>
            <a:ext cx="8424862" cy="52260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TraceRoute: puede utilizarse para relevar el número de redes intermedias y los ruteadores en torno al servidor especifico.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medio de dicho programa se puede verificar la ruta que realiza un conjunto de Paquetes o bloques de información a través de una Red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Los nodos de Internet prohíben el uso de dicho programa a través de sus servidores o su Intranet. </a:t>
            </a:r>
          </a:p>
        </p:txBody>
      </p:sp>
      <p:sp>
        <p:nvSpPr>
          <p:cNvPr id="5" name="5 Marcador de número de diapositiva"/>
          <p:cNvSpPr>
            <a:spLocks noGrp="1"/>
          </p:cNvSpPr>
          <p:nvPr>
            <p:ph type="sldNum" sz="quarter" idx="12"/>
          </p:nvPr>
        </p:nvSpPr>
        <p:spPr/>
        <p:txBody>
          <a:bodyPr/>
          <a:lstStyle/>
          <a:p>
            <a:pPr>
              <a:defRPr/>
            </a:pPr>
            <a:fld id="{DC5233F1-FCF6-483B-A6BA-2368DD7DC84B}" type="slidenum">
              <a:rPr lang="en-US"/>
              <a:pPr>
                <a:defRPr/>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684213" y="4048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0323" name="Rectangle 3"/>
          <p:cNvSpPr>
            <a:spLocks noGrp="1" noChangeArrowheads="1"/>
          </p:cNvSpPr>
          <p:nvPr>
            <p:ph idx="1"/>
          </p:nvPr>
        </p:nvSpPr>
        <p:spPr>
          <a:xfrm>
            <a:off x="323850" y="1981200"/>
            <a:ext cx="8569325"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Whois :  </a:t>
            </a:r>
          </a:p>
          <a:p>
            <a:pPr algn="just">
              <a:lnSpc>
                <a:spcPct val="90000"/>
              </a:lnSpc>
              <a:defRPr/>
            </a:pPr>
            <a:r>
              <a:rPr lang="es-AR" b="1" i="1">
                <a:solidFill>
                  <a:srgbClr val="000099"/>
                </a:solidFill>
                <a:effectLst>
                  <a:outerShdw blurRad="38100" dist="38100" dir="2700000" algn="tl">
                    <a:srgbClr val="C0C0C0"/>
                  </a:outerShdw>
                </a:effectLst>
                <a:latin typeface="Arial" charset="0"/>
              </a:rPr>
              <a:t>Es un servicio de información que provee datos acerca de todos los dominios DNS y el Administrador del sistema responsable para cada dominio. </a:t>
            </a:r>
          </a:p>
          <a:p>
            <a:pPr algn="just">
              <a:lnSpc>
                <a:spcPct val="90000"/>
              </a:lnSpc>
              <a:defRPr/>
            </a:pPr>
            <a:r>
              <a:rPr lang="es-AR" b="1" i="1">
                <a:solidFill>
                  <a:srgbClr val="000099"/>
                </a:solidFill>
                <a:effectLst>
                  <a:outerShdw blurRad="38100" dist="38100" dir="2700000" algn="tl">
                    <a:srgbClr val="C0C0C0"/>
                  </a:outerShdw>
                </a:effectLst>
                <a:latin typeface="Arial" charset="0"/>
              </a:rPr>
              <a:t>No obstante que esta información normalmente es anticuada.</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B5D71979-51E5-4059-86C1-5D3CD2A64D00}" type="slidenum">
              <a:rPr lang="en-US"/>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8382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1347" name="Rectangle 3"/>
          <p:cNvSpPr>
            <a:spLocks noGrp="1" noChangeArrowheads="1"/>
          </p:cNvSpPr>
          <p:nvPr>
            <p:ph idx="1"/>
          </p:nvPr>
        </p:nvSpPr>
        <p:spPr>
          <a:xfrm>
            <a:off x="395288" y="1676400"/>
            <a:ext cx="8424862" cy="4776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a:solidFill>
                  <a:srgbClr val="000099"/>
                </a:solidFill>
                <a:effectLst>
                  <a:outerShdw blurRad="38100" dist="38100" dir="2700000" algn="tl">
                    <a:srgbClr val="C0C0C0"/>
                  </a:outerShdw>
                </a:effectLst>
                <a:latin typeface="Arial" charset="0"/>
              </a:rPr>
              <a:t>DNS </a:t>
            </a:r>
          </a:p>
          <a:p>
            <a:pPr algn="just">
              <a:lnSpc>
                <a:spcPct val="90000"/>
              </a:lnSpc>
              <a:defRPr/>
            </a:pPr>
            <a:r>
              <a:rPr lang="es-AR" b="1" i="1">
                <a:solidFill>
                  <a:srgbClr val="000099"/>
                </a:solidFill>
                <a:effectLst>
                  <a:outerShdw blurRad="38100" dist="38100" dir="2700000" algn="tl">
                    <a:srgbClr val="C0C0C0"/>
                  </a:outerShdw>
                </a:effectLst>
                <a:latin typeface="Arial" charset="0"/>
              </a:rPr>
              <a:t>Es el Servicio que permite la concesión de los usuarios colocando un nombre y que el mismo le devuelve la dirección de Internet de la Red. </a:t>
            </a:r>
          </a:p>
          <a:p>
            <a:pPr algn="just">
              <a:lnSpc>
                <a:spcPct val="90000"/>
              </a:lnSpc>
              <a:defRPr/>
            </a:pPr>
            <a:r>
              <a:rPr lang="es-AR" b="1" i="1">
                <a:solidFill>
                  <a:srgbClr val="000099"/>
                </a:solidFill>
                <a:effectLst>
                  <a:outerShdw blurRad="38100" dist="38100" dir="2700000" algn="tl">
                    <a:srgbClr val="C0C0C0"/>
                  </a:outerShdw>
                </a:effectLst>
                <a:latin typeface="Arial" charset="0"/>
              </a:rPr>
              <a:t>Si el servicio no es protegido un usuario experto  puede acceder para obtener una lista de las direcciones IP y sus correspondientes nombres utilizando el Programa Nslookup.</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C41F118-3257-494B-9B4B-A9DB28AA00C4}" type="slidenum">
              <a:rPr lang="en-US"/>
              <a:pPr>
                <a:defRPr/>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Politicas</a:t>
            </a:r>
            <a:r>
              <a:rPr lang="es-AR" sz="3200" b="1" i="1" dirty="0">
                <a:solidFill>
                  <a:srgbClr val="800000"/>
                </a:solidFill>
                <a:effectLst>
                  <a:outerShdw blurRad="38100" dist="38100" dir="2700000" algn="tl">
                    <a:srgbClr val="C0C0C0"/>
                  </a:outerShdw>
                </a:effectLst>
                <a:latin typeface="Arial" charset="0"/>
              </a:rPr>
              <a:t> de Restricción de Servicios</a:t>
            </a:r>
          </a:p>
        </p:txBody>
      </p:sp>
      <p:sp>
        <p:nvSpPr>
          <p:cNvPr id="442371" name="Rectangle 3"/>
          <p:cNvSpPr>
            <a:spLocks noGrp="1" noChangeArrowheads="1"/>
          </p:cNvSpPr>
          <p:nvPr>
            <p:ph idx="1"/>
          </p:nvPr>
        </p:nvSpPr>
        <p:spPr>
          <a:xfrm>
            <a:off x="323850" y="1981200"/>
            <a:ext cx="8496300" cy="41148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3600" b="1" i="1">
                <a:solidFill>
                  <a:srgbClr val="000099"/>
                </a:solidFill>
                <a:effectLst>
                  <a:outerShdw blurRad="38100" dist="38100" dir="2700000" algn="tl">
                    <a:srgbClr val="C0C0C0"/>
                  </a:outerShdw>
                </a:effectLst>
                <a:latin typeface="Arial" charset="0"/>
              </a:rPr>
              <a:t>Finger : </a:t>
            </a:r>
          </a:p>
          <a:p>
            <a:pPr algn="just">
              <a:lnSpc>
                <a:spcPct val="90000"/>
              </a:lnSpc>
              <a:defRPr/>
            </a:pPr>
            <a:r>
              <a:rPr lang="es-AR" sz="3600" b="1" i="1">
                <a:solidFill>
                  <a:srgbClr val="000099"/>
                </a:solidFill>
                <a:effectLst>
                  <a:outerShdw blurRad="38100" dist="38100" dir="2700000" algn="tl">
                    <a:srgbClr val="C0C0C0"/>
                  </a:outerShdw>
                </a:effectLst>
                <a:latin typeface="Arial" charset="0"/>
              </a:rPr>
              <a:t>Es un protocolo que permite revelar información detallada acerca de los usuarios  respecto  a nombres de Login, números telefónicos, tiempo y ultima sesión, etc. de un servidor en especifico.</a:t>
            </a:r>
          </a:p>
          <a:p>
            <a:pPr algn="just">
              <a:lnSpc>
                <a:spcPct val="90000"/>
              </a:lnSpc>
              <a:defRPr/>
            </a:pPr>
            <a:endParaRPr lang="es-AR" sz="36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5D7B432-9F8E-4043-B4FD-DE92A8F1591C}" type="slidenum">
              <a:rPr lang="en-US"/>
              <a:pPr>
                <a:defRPr/>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3395" name="Rectangle 3"/>
          <p:cNvSpPr>
            <a:spLocks noGrp="1" noChangeArrowheads="1"/>
          </p:cNvSpPr>
          <p:nvPr>
            <p:ph idx="1"/>
          </p:nvPr>
        </p:nvSpPr>
        <p:spPr>
          <a:xfrm>
            <a:off x="250825" y="1557338"/>
            <a:ext cx="86423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b="1" i="1" dirty="0">
                <a:solidFill>
                  <a:srgbClr val="000099"/>
                </a:solidFill>
                <a:effectLst>
                  <a:outerShdw blurRad="38100" dist="38100" dir="2700000" algn="tl">
                    <a:srgbClr val="C0C0C0"/>
                  </a:outerShdw>
                </a:effectLst>
                <a:latin typeface="Arial" charset="0"/>
              </a:rPr>
              <a:t>Ping :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un Software que puede ser empleado para localizar un servidor particular y determinar si se puede alcanzar.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Esta simple herramienta puede ser usada como un programa de escaneo que por medio de solitudes a la dirección de un servidor haga posible construir una lista de los servidores que actualmente son residentes en la red.</a:t>
            </a:r>
          </a:p>
        </p:txBody>
      </p:sp>
      <p:sp>
        <p:nvSpPr>
          <p:cNvPr id="5" name="5 Marcador de número de diapositiva"/>
          <p:cNvSpPr>
            <a:spLocks noGrp="1"/>
          </p:cNvSpPr>
          <p:nvPr>
            <p:ph type="sldNum" sz="quarter" idx="12"/>
          </p:nvPr>
        </p:nvSpPr>
        <p:spPr/>
        <p:txBody>
          <a:bodyPr/>
          <a:lstStyle/>
          <a:p>
            <a:pPr>
              <a:defRPr/>
            </a:pPr>
            <a:fld id="{18FA4CDE-4073-4451-AB73-B16436EA589F}" type="slidenum">
              <a:rPr lang="en-US"/>
              <a:pPr>
                <a:defRPr/>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xfrm>
            <a:off x="8382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44419" name="Rectangle 3"/>
          <p:cNvSpPr>
            <a:spLocks noGrp="1" noChangeArrowheads="1"/>
          </p:cNvSpPr>
          <p:nvPr>
            <p:ph idx="1"/>
          </p:nvPr>
        </p:nvSpPr>
        <p:spPr>
          <a:xfrm>
            <a:off x="250825" y="1295400"/>
            <a:ext cx="8359775" cy="5157788"/>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buFontTx/>
              <a:buNone/>
              <a:defRPr/>
            </a:pPr>
            <a:r>
              <a:rPr lang="es-AR" sz="2800" b="1" i="1" dirty="0">
                <a:solidFill>
                  <a:srgbClr val="000099"/>
                </a:solidFill>
                <a:effectLst>
                  <a:outerShdw blurRad="38100" dist="38100" dir="2700000" algn="tl">
                    <a:srgbClr val="C0C0C0"/>
                  </a:outerShdw>
                </a:effectLst>
                <a:latin typeface="Arial" charset="0"/>
              </a:rPr>
              <a:t>Rutinas Anti-</a:t>
            </a:r>
            <a:r>
              <a:rPr lang="es-AR" sz="2800" b="1" i="1" dirty="0" err="1">
                <a:solidFill>
                  <a:srgbClr val="000099"/>
                </a:solidFill>
                <a:effectLst>
                  <a:outerShdw blurRad="38100" dist="38100" dir="2700000" algn="tl">
                    <a:srgbClr val="C0C0C0"/>
                  </a:outerShdw>
                </a:effectLst>
                <a:latin typeface="Arial" charset="0"/>
              </a:rPr>
              <a:t>Spoofing</a:t>
            </a:r>
            <a:r>
              <a:rPr lang="es-AR" sz="2800" b="1" i="1" dirty="0">
                <a:solidFill>
                  <a:srgbClr val="000099"/>
                </a:solidFill>
                <a:effectLst>
                  <a:outerShdw blurRad="38100" dist="38100" dir="2700000" algn="tl">
                    <a:srgbClr val="C0C0C0"/>
                  </a:outerShdw>
                </a:effectLst>
                <a:latin typeface="Arial" charset="0"/>
              </a:rPr>
              <a:t> :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Los Firewall están dotados de una regla que evita el procedimiento que cambia la fuente de origen de un conjunto de datos en una red, por ejemplo adoptando otra identidad de remitente para engañar al mismo. </a:t>
            </a:r>
          </a:p>
          <a:p>
            <a:pPr algn="just">
              <a:lnSpc>
                <a:spcPct val="90000"/>
              </a:lnSpc>
              <a:defRPr/>
            </a:pPr>
            <a:r>
              <a:rPr lang="es-AR" sz="2800" b="1" i="1" dirty="0">
                <a:solidFill>
                  <a:srgbClr val="000099"/>
                </a:solidFill>
                <a:effectLst>
                  <a:outerShdw blurRad="38100" dist="38100" dir="2700000" algn="tl">
                    <a:srgbClr val="C0C0C0"/>
                  </a:outerShdw>
                </a:effectLst>
                <a:latin typeface="Arial" charset="0"/>
              </a:rPr>
              <a:t>Esta regla se la denomina </a:t>
            </a:r>
            <a:r>
              <a:rPr lang="es-AR" sz="2800" b="1" i="1" u="sng" dirty="0">
                <a:solidFill>
                  <a:srgbClr val="000099"/>
                </a:solidFill>
                <a:effectLst>
                  <a:outerShdw blurRad="38100" dist="38100" dir="2700000" algn="tl">
                    <a:srgbClr val="C0C0C0"/>
                  </a:outerShdw>
                </a:effectLst>
                <a:latin typeface="Arial" charset="0"/>
              </a:rPr>
              <a:t>Zero </a:t>
            </a:r>
            <a:r>
              <a:rPr lang="es-AR" sz="2800" b="1" i="1" u="sng" dirty="0" err="1">
                <a:solidFill>
                  <a:srgbClr val="000099"/>
                </a:solidFill>
                <a:effectLst>
                  <a:outerShdw blurRad="38100" dist="38100" dir="2700000" algn="tl">
                    <a:srgbClr val="C0C0C0"/>
                  </a:outerShdw>
                </a:effectLst>
                <a:latin typeface="Arial" charset="0"/>
              </a:rPr>
              <a:t>Spoofing</a:t>
            </a:r>
            <a:r>
              <a:rPr lang="es-AR" sz="2800" b="1" i="1" u="sng" dirty="0">
                <a:solidFill>
                  <a:srgbClr val="000099"/>
                </a:solidFill>
                <a:effectLst>
                  <a:outerShdw blurRad="38100" dist="38100" dir="2700000" algn="tl">
                    <a:srgbClr val="C0C0C0"/>
                  </a:outerShdw>
                </a:effectLst>
                <a:latin typeface="Arial" charset="0"/>
              </a:rPr>
              <a:t> </a:t>
            </a:r>
            <a:r>
              <a:rPr lang="es-AR" sz="2800" b="1" i="1" dirty="0">
                <a:solidFill>
                  <a:srgbClr val="000099"/>
                </a:solidFill>
                <a:effectLst>
                  <a:outerShdw blurRad="38100" dist="38100" dir="2700000" algn="tl">
                    <a:srgbClr val="C0C0C0"/>
                  </a:outerShdw>
                </a:effectLst>
                <a:latin typeface="Arial" charset="0"/>
              </a:rPr>
              <a:t>y es activada para identificar correctamente a corresponsales y remitentes para que no oculten su identidad o procedencia dentro de la Red.</a:t>
            </a:r>
          </a:p>
        </p:txBody>
      </p:sp>
      <p:sp>
        <p:nvSpPr>
          <p:cNvPr id="5" name="5 Marcador de número de diapositiva"/>
          <p:cNvSpPr>
            <a:spLocks noGrp="1"/>
          </p:cNvSpPr>
          <p:nvPr>
            <p:ph type="sldNum" sz="quarter" idx="12"/>
          </p:nvPr>
        </p:nvSpPr>
        <p:spPr/>
        <p:txBody>
          <a:bodyPr/>
          <a:lstStyle/>
          <a:p>
            <a:pPr>
              <a:defRPr/>
            </a:pPr>
            <a:fld id="{83D48A56-313E-41A2-8BB8-BCED9F02092F}" type="slidenum">
              <a:rPr lang="en-US"/>
              <a:pPr>
                <a:defRPr/>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s-MX"/>
              <a:t>Gracias</a:t>
            </a:r>
            <a:endParaRPr lang="es-AR"/>
          </a:p>
        </p:txBody>
      </p:sp>
      <p:graphicFrame>
        <p:nvGraphicFramePr>
          <p:cNvPr id="53251"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6146" name="Diapositiva" r:id="rId3" imgW="4572000" imgH="3429000" progId="PowerPoint.Slide.8">
                  <p:embed/>
                </p:oleObj>
              </mc:Choice>
              <mc:Fallback>
                <p:oleObj name="Diapositiva" r:id="rId3" imgW="4572000" imgH="3429000" progId="PowerPoint.Slide.8">
                  <p:embed/>
                  <p:pic>
                    <p:nvPicPr>
                      <p:cNvPr id="532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0028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1253" name="Picture 5"/>
          <p:cNvPicPr>
            <a:picLocks noChangeAspect="1" noChangeArrowheads="1"/>
          </p:cNvPicPr>
          <p:nvPr/>
        </p:nvPicPr>
        <p:blipFill>
          <a:blip r:embed="rId2" cstate="print"/>
          <a:srcRect/>
          <a:stretch>
            <a:fillRect/>
          </a:stretch>
        </p:blipFill>
        <p:spPr bwMode="auto">
          <a:xfrm>
            <a:off x="0" y="0"/>
            <a:ext cx="9144000" cy="6884988"/>
          </a:xfrm>
          <a:prstGeom prst="rect">
            <a:avLst/>
          </a:prstGeom>
          <a:noFill/>
        </p:spPr>
      </p:pic>
    </p:spTree>
    <p:extLst>
      <p:ext uri="{BB962C8B-B14F-4D97-AF65-F5344CB8AC3E}">
        <p14:creationId xmlns:p14="http://schemas.microsoft.com/office/powerpoint/2010/main" val="428655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1253"/>
                                        </p:tgtEl>
                                        <p:attrNameLst>
                                          <p:attrName>style.visibility</p:attrName>
                                        </p:attrNameLst>
                                      </p:cBhvr>
                                      <p:to>
                                        <p:strVal val="visible"/>
                                      </p:to>
                                    </p:set>
                                    <p:anim calcmode="lin" valueType="num">
                                      <p:cBhvr>
                                        <p:cTn id="7" dur="1000" fill="hold"/>
                                        <p:tgtEl>
                                          <p:spTgt spid="181253"/>
                                        </p:tgtEl>
                                        <p:attrNameLst>
                                          <p:attrName>ppt_w</p:attrName>
                                        </p:attrNameLst>
                                      </p:cBhvr>
                                      <p:tavLst>
                                        <p:tav tm="0">
                                          <p:val>
                                            <p:fltVal val="0"/>
                                          </p:val>
                                        </p:tav>
                                        <p:tav tm="100000">
                                          <p:val>
                                            <p:strVal val="#ppt_w"/>
                                          </p:val>
                                        </p:tav>
                                      </p:tavLst>
                                    </p:anim>
                                    <p:anim calcmode="lin" valueType="num">
                                      <p:cBhvr>
                                        <p:cTn id="8" dur="1000" fill="hold"/>
                                        <p:tgtEl>
                                          <p:spTgt spid="181253"/>
                                        </p:tgtEl>
                                        <p:attrNameLst>
                                          <p:attrName>ppt_h</p:attrName>
                                        </p:attrNameLst>
                                      </p:cBhvr>
                                      <p:tavLst>
                                        <p:tav tm="0">
                                          <p:val>
                                            <p:fltVal val="0"/>
                                          </p:val>
                                        </p:tav>
                                        <p:tav tm="100000">
                                          <p:val>
                                            <p:strVal val="#ppt_h"/>
                                          </p:val>
                                        </p:tav>
                                      </p:tavLst>
                                    </p:anim>
                                    <p:anim calcmode="lin" valueType="num">
                                      <p:cBhvr>
                                        <p:cTn id="9" dur="1000" fill="hold"/>
                                        <p:tgtEl>
                                          <p:spTgt spid="181253"/>
                                        </p:tgtEl>
                                        <p:attrNameLst>
                                          <p:attrName>style.rotation</p:attrName>
                                        </p:attrNameLst>
                                      </p:cBhvr>
                                      <p:tavLst>
                                        <p:tav tm="0">
                                          <p:val>
                                            <p:fltVal val="90"/>
                                          </p:val>
                                        </p:tav>
                                        <p:tav tm="100000">
                                          <p:val>
                                            <p:fltVal val="0"/>
                                          </p:val>
                                        </p:tav>
                                      </p:tavLst>
                                    </p:anim>
                                    <p:animEffect transition="in" filter="fade">
                                      <p:cBhvr>
                                        <p:cTn id="10" dur="1000"/>
                                        <p:tgtEl>
                                          <p:spTgt spid="18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subTitle" idx="1"/>
          </p:nvPr>
        </p:nvSpPr>
        <p:spPr>
          <a:xfrm>
            <a:off x="2268538" y="0"/>
            <a:ext cx="6400800" cy="1125538"/>
          </a:xfrm>
        </p:spPr>
        <p:txBody>
          <a:bodyPr/>
          <a:lstStyle/>
          <a:p>
            <a:r>
              <a:rPr lang="es-ES"/>
              <a:t>Ivan Velazquez</a:t>
            </a:r>
          </a:p>
        </p:txBody>
      </p:sp>
      <p:pic>
        <p:nvPicPr>
          <p:cNvPr id="182275" name="Picture 3"/>
          <p:cNvPicPr>
            <a:picLocks noChangeAspect="1" noChangeArrowheads="1"/>
          </p:cNvPicPr>
          <p:nvPr/>
        </p:nvPicPr>
        <p:blipFill>
          <a:blip r:embed="rId2" cstate="print"/>
          <a:srcRect/>
          <a:stretch>
            <a:fillRect/>
          </a:stretch>
        </p:blipFill>
        <p:spPr bwMode="auto">
          <a:xfrm>
            <a:off x="0" y="-71495"/>
            <a:ext cx="9144000" cy="7072313"/>
          </a:xfrm>
          <a:prstGeom prst="rect">
            <a:avLst/>
          </a:prstGeom>
          <a:noFill/>
        </p:spPr>
      </p:pic>
    </p:spTree>
    <p:extLst>
      <p:ext uri="{BB962C8B-B14F-4D97-AF65-F5344CB8AC3E}">
        <p14:creationId xmlns:p14="http://schemas.microsoft.com/office/powerpoint/2010/main" val="23496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2275"/>
                                        </p:tgtEl>
                                        <p:attrNameLst>
                                          <p:attrName>style.visibility</p:attrName>
                                        </p:attrNameLst>
                                      </p:cBhvr>
                                      <p:to>
                                        <p:strVal val="visible"/>
                                      </p:to>
                                    </p:set>
                                    <p:anim calcmode="lin" valueType="num">
                                      <p:cBhvr>
                                        <p:cTn id="7" dur="1000" fill="hold"/>
                                        <p:tgtEl>
                                          <p:spTgt spid="182275"/>
                                        </p:tgtEl>
                                        <p:attrNameLst>
                                          <p:attrName>ppt_w</p:attrName>
                                        </p:attrNameLst>
                                      </p:cBhvr>
                                      <p:tavLst>
                                        <p:tav tm="0">
                                          <p:val>
                                            <p:fltVal val="0"/>
                                          </p:val>
                                        </p:tav>
                                        <p:tav tm="100000">
                                          <p:val>
                                            <p:strVal val="#ppt_w"/>
                                          </p:val>
                                        </p:tav>
                                      </p:tavLst>
                                    </p:anim>
                                    <p:anim calcmode="lin" valueType="num">
                                      <p:cBhvr>
                                        <p:cTn id="8" dur="1000" fill="hold"/>
                                        <p:tgtEl>
                                          <p:spTgt spid="182275"/>
                                        </p:tgtEl>
                                        <p:attrNameLst>
                                          <p:attrName>ppt_h</p:attrName>
                                        </p:attrNameLst>
                                      </p:cBhvr>
                                      <p:tavLst>
                                        <p:tav tm="0">
                                          <p:val>
                                            <p:fltVal val="0"/>
                                          </p:val>
                                        </p:tav>
                                        <p:tav tm="100000">
                                          <p:val>
                                            <p:strVal val="#ppt_h"/>
                                          </p:val>
                                        </p:tav>
                                      </p:tavLst>
                                    </p:anim>
                                    <p:anim calcmode="lin" valueType="num">
                                      <p:cBhvr>
                                        <p:cTn id="9" dur="1000" fill="hold"/>
                                        <p:tgtEl>
                                          <p:spTgt spid="182275"/>
                                        </p:tgtEl>
                                        <p:attrNameLst>
                                          <p:attrName>style.rotation</p:attrName>
                                        </p:attrNameLst>
                                      </p:cBhvr>
                                      <p:tavLst>
                                        <p:tav tm="0">
                                          <p:val>
                                            <p:fltVal val="90"/>
                                          </p:val>
                                        </p:tav>
                                        <p:tav tm="100000">
                                          <p:val>
                                            <p:fltVal val="0"/>
                                          </p:val>
                                        </p:tav>
                                      </p:tavLst>
                                    </p:anim>
                                    <p:animEffect transition="in" filter="fade">
                                      <p:cBhvr>
                                        <p:cTn id="10" dur="1000"/>
                                        <p:tgtEl>
                                          <p:spTgt spid="182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subTitle" idx="1"/>
          </p:nvPr>
        </p:nvSpPr>
        <p:spPr>
          <a:xfrm>
            <a:off x="2268538" y="0"/>
            <a:ext cx="6400800" cy="1125538"/>
          </a:xfrm>
        </p:spPr>
        <p:txBody>
          <a:bodyPr/>
          <a:lstStyle/>
          <a:p>
            <a:r>
              <a:rPr lang="es-ES"/>
              <a:t>Pedofilia</a:t>
            </a:r>
          </a:p>
        </p:txBody>
      </p:sp>
      <p:pic>
        <p:nvPicPr>
          <p:cNvPr id="183300" name="Picture 4"/>
          <p:cNvPicPr>
            <a:picLocks noChangeAspect="1" noChangeArrowheads="1"/>
          </p:cNvPicPr>
          <p:nvPr/>
        </p:nvPicPr>
        <p:blipFill>
          <a:blip r:embed="rId2" cstate="print"/>
          <a:srcRect/>
          <a:stretch>
            <a:fillRect/>
          </a:stretch>
        </p:blipFill>
        <p:spPr bwMode="auto">
          <a:xfrm>
            <a:off x="10050" y="0"/>
            <a:ext cx="9144000" cy="6858000"/>
          </a:xfrm>
          <a:prstGeom prst="rect">
            <a:avLst/>
          </a:prstGeom>
          <a:noFill/>
        </p:spPr>
      </p:pic>
    </p:spTree>
    <p:extLst>
      <p:ext uri="{BB962C8B-B14F-4D97-AF65-F5344CB8AC3E}">
        <p14:creationId xmlns:p14="http://schemas.microsoft.com/office/powerpoint/2010/main" val="195253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3300"/>
                                        </p:tgtEl>
                                        <p:attrNameLst>
                                          <p:attrName>style.visibility</p:attrName>
                                        </p:attrNameLst>
                                      </p:cBhvr>
                                      <p:to>
                                        <p:strVal val="visible"/>
                                      </p:to>
                                    </p:set>
                                    <p:animEffect transition="in" filter="barn(inVertical)">
                                      <p:cBhvr>
                                        <p:cTn id="7" dur="500"/>
                                        <p:tgtEl>
                                          <p:spTgt spid="183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subTitle" idx="1"/>
          </p:nvPr>
        </p:nvSpPr>
        <p:spPr>
          <a:xfrm>
            <a:off x="2339975" y="188913"/>
            <a:ext cx="5319713" cy="1125537"/>
          </a:xfrm>
          <a:solidFill>
            <a:schemeClr val="hlink"/>
          </a:solidFill>
          <a:ln w="76200" cap="flat" algn="ctr">
            <a:solidFill>
              <a:srgbClr val="000000"/>
            </a:solidFill>
          </a:ln>
        </p:spPr>
        <p:txBody>
          <a:bodyPr/>
          <a:lstStyle/>
          <a:p>
            <a:r>
              <a:rPr lang="es-AR" sz="2800" b="1" i="1" u="sng">
                <a:effectLst>
                  <a:outerShdw blurRad="38100" dist="38100" dir="2700000" algn="tl">
                    <a:srgbClr val="FFFFFF"/>
                  </a:outerShdw>
                </a:effectLst>
                <a:latin typeface="Arial Rounded MT Bold" pitchFamily="34" charset="0"/>
              </a:rPr>
              <a:t>Ataque CAPIF</a:t>
            </a:r>
            <a:endParaRPr lang="es-ES" sz="2800" b="1" i="1" u="sng">
              <a:effectLst>
                <a:outerShdw blurRad="38100" dist="38100" dir="2700000" algn="tl">
                  <a:srgbClr val="FFFFFF"/>
                </a:outerShdw>
              </a:effectLst>
              <a:latin typeface="Arial Rounded MT Bold" pitchFamily="34" charset="0"/>
            </a:endParaRPr>
          </a:p>
        </p:txBody>
      </p:sp>
      <p:pic>
        <p:nvPicPr>
          <p:cNvPr id="185348" name="Picture 4" descr="Hackeo Capif"/>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336593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5348"/>
                                        </p:tgtEl>
                                        <p:attrNameLst>
                                          <p:attrName>style.visibility</p:attrName>
                                        </p:attrNameLst>
                                      </p:cBhvr>
                                      <p:to>
                                        <p:strVal val="visible"/>
                                      </p:to>
                                    </p:set>
                                    <p:anim calcmode="lin" valueType="num">
                                      <p:cBhvr>
                                        <p:cTn id="7" dur="1000" fill="hold"/>
                                        <p:tgtEl>
                                          <p:spTgt spid="185348"/>
                                        </p:tgtEl>
                                        <p:attrNameLst>
                                          <p:attrName>ppt_w</p:attrName>
                                        </p:attrNameLst>
                                      </p:cBhvr>
                                      <p:tavLst>
                                        <p:tav tm="0">
                                          <p:val>
                                            <p:fltVal val="0"/>
                                          </p:val>
                                        </p:tav>
                                        <p:tav tm="100000">
                                          <p:val>
                                            <p:strVal val="#ppt_w"/>
                                          </p:val>
                                        </p:tav>
                                      </p:tavLst>
                                    </p:anim>
                                    <p:anim calcmode="lin" valueType="num">
                                      <p:cBhvr>
                                        <p:cTn id="8" dur="1000" fill="hold"/>
                                        <p:tgtEl>
                                          <p:spTgt spid="185348"/>
                                        </p:tgtEl>
                                        <p:attrNameLst>
                                          <p:attrName>ppt_h</p:attrName>
                                        </p:attrNameLst>
                                      </p:cBhvr>
                                      <p:tavLst>
                                        <p:tav tm="0">
                                          <p:val>
                                            <p:fltVal val="0"/>
                                          </p:val>
                                        </p:tav>
                                        <p:tav tm="100000">
                                          <p:val>
                                            <p:strVal val="#ppt_h"/>
                                          </p:val>
                                        </p:tav>
                                      </p:tavLst>
                                    </p:anim>
                                    <p:anim calcmode="lin" valueType="num">
                                      <p:cBhvr>
                                        <p:cTn id="9" dur="1000" fill="hold"/>
                                        <p:tgtEl>
                                          <p:spTgt spid="185348"/>
                                        </p:tgtEl>
                                        <p:attrNameLst>
                                          <p:attrName>style.rotation</p:attrName>
                                        </p:attrNameLst>
                                      </p:cBhvr>
                                      <p:tavLst>
                                        <p:tav tm="0">
                                          <p:val>
                                            <p:fltVal val="90"/>
                                          </p:val>
                                        </p:tav>
                                        <p:tav tm="100000">
                                          <p:val>
                                            <p:fltVal val="0"/>
                                          </p:val>
                                        </p:tav>
                                      </p:tavLst>
                                    </p:anim>
                                    <p:animEffect transition="in" filter="fade">
                                      <p:cBhvr>
                                        <p:cTn id="10" dur="1000"/>
                                        <p:tgtEl>
                                          <p:spTgt spid="18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11560" y="0"/>
            <a:ext cx="8072438" cy="1052736"/>
          </a:xfrm>
          <a:solidFill>
            <a:schemeClr val="accent2">
              <a:lumMod val="40000"/>
              <a:lumOff val="60000"/>
            </a:schemeClr>
          </a:solidFill>
          <a:ln w="76200" cap="flat">
            <a:solidFill>
              <a:schemeClr val="accent2">
                <a:lumMod val="50000"/>
              </a:schemeClr>
            </a:solidFill>
          </a:ln>
        </p:spPr>
        <p:txBody>
          <a:bodyPr/>
          <a:lstStyle/>
          <a:p>
            <a:pPr>
              <a:defRPr/>
            </a:pPr>
            <a:r>
              <a:rPr lang="es-AR" sz="4000" i="1" dirty="0" err="1">
                <a:solidFill>
                  <a:schemeClr val="accent2">
                    <a:lumMod val="75000"/>
                  </a:schemeClr>
                </a:solidFill>
                <a:effectLst>
                  <a:outerShdw blurRad="38100" dist="38100" dir="2700000" algn="tl">
                    <a:srgbClr val="000000"/>
                  </a:outerShdw>
                </a:effectLst>
                <a:latin typeface="Arial" charset="0"/>
              </a:rPr>
              <a:t>Conficker</a:t>
            </a:r>
            <a:br>
              <a:rPr lang="es-AR" sz="4000" i="1" dirty="0">
                <a:solidFill>
                  <a:schemeClr val="accent2">
                    <a:lumMod val="75000"/>
                  </a:schemeClr>
                </a:solidFill>
                <a:effectLst>
                  <a:outerShdw blurRad="38100" dist="38100" dir="2700000" algn="tl">
                    <a:srgbClr val="000000"/>
                  </a:outerShdw>
                </a:effectLst>
                <a:latin typeface="Arial" charset="0"/>
              </a:rPr>
            </a:br>
            <a:r>
              <a:rPr lang="es-AR" sz="4000" i="1" dirty="0">
                <a:solidFill>
                  <a:schemeClr val="accent2">
                    <a:lumMod val="75000"/>
                  </a:schemeClr>
                </a:solidFill>
                <a:effectLst>
                  <a:outerShdw blurRad="38100" dist="38100" dir="2700000" algn="tl">
                    <a:srgbClr val="000000"/>
                  </a:outerShdw>
                </a:effectLst>
                <a:latin typeface="Arial" charset="0"/>
              </a:rPr>
              <a:t>(2008)</a:t>
            </a:r>
          </a:p>
        </p:txBody>
      </p:sp>
      <p:sp>
        <p:nvSpPr>
          <p:cNvPr id="11268" name="Rectangle 3"/>
          <p:cNvSpPr>
            <a:spLocks noGrp="1" noChangeArrowheads="1"/>
          </p:cNvSpPr>
          <p:nvPr>
            <p:ph idx="1"/>
          </p:nvPr>
        </p:nvSpPr>
        <p:spPr>
          <a:xfrm>
            <a:off x="0" y="1196752"/>
            <a:ext cx="9144000" cy="5661248"/>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Aparición en Ucrania-Configure-</a:t>
            </a:r>
            <a:r>
              <a:rPr lang="es-AR" sz="3600" i="1" dirty="0" err="1">
                <a:solidFill>
                  <a:srgbClr val="000099"/>
                </a:solidFill>
                <a:effectLst>
                  <a:outerShdw blurRad="38100" dist="38100" dir="2700000" algn="tl">
                    <a:srgbClr val="000000"/>
                  </a:outerShdw>
                </a:effectLst>
                <a:latin typeface="Arial" charset="0"/>
                <a:ea typeface="+mn-ea"/>
                <a:cs typeface="+mn-cs"/>
              </a:rPr>
              <a:t>Ficker</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Ataca W2000, XP,V </a:t>
            </a:r>
            <a:r>
              <a:rPr lang="es-AR" sz="3600" i="1" dirty="0" err="1">
                <a:solidFill>
                  <a:srgbClr val="000099"/>
                </a:solidFill>
                <a:effectLst>
                  <a:outerShdw blurRad="38100" dist="38100" dir="2700000" algn="tl">
                    <a:srgbClr val="000000"/>
                  </a:outerShdw>
                </a:effectLst>
                <a:latin typeface="Arial" charset="0"/>
                <a:ea typeface="+mn-ea"/>
                <a:cs typeface="+mn-cs"/>
              </a:rPr>
              <a:t>ista</a:t>
            </a:r>
            <a:r>
              <a:rPr lang="es-AR" sz="3600" i="1" dirty="0">
                <a:solidFill>
                  <a:srgbClr val="000099"/>
                </a:solidFill>
                <a:effectLst>
                  <a:outerShdw blurRad="38100" dist="38100" dir="2700000" algn="tl">
                    <a:srgbClr val="000000"/>
                  </a:outerShdw>
                </a:effectLst>
                <a:latin typeface="Arial" charset="0"/>
                <a:ea typeface="+mn-ea"/>
                <a:cs typeface="+mn-cs"/>
              </a:rPr>
              <a:t>, Server 2003 y 2008.</a:t>
            </a:r>
          </a:p>
          <a:p>
            <a:pPr>
              <a:lnSpc>
                <a:spcPct val="90000"/>
              </a:lnSpc>
              <a:defRPr/>
            </a:pPr>
            <a:r>
              <a:rPr lang="es-AR" sz="3600" i="1" dirty="0">
                <a:solidFill>
                  <a:srgbClr val="000099"/>
                </a:solidFill>
                <a:effectLst>
                  <a:outerShdw blurRad="38100" dist="38100" dir="2700000" algn="tl">
                    <a:srgbClr val="000000"/>
                  </a:outerShdw>
                </a:effectLst>
                <a:latin typeface="Arial" charset="0"/>
              </a:rPr>
              <a:t>Desactiva Servicios de </a:t>
            </a:r>
            <a:r>
              <a:rPr lang="es-AR" sz="3600" i="1" dirty="0" err="1">
                <a:solidFill>
                  <a:srgbClr val="000099"/>
                </a:solidFill>
                <a:effectLst>
                  <a:outerShdw blurRad="38100" dist="38100" dir="2700000" algn="tl">
                    <a:srgbClr val="000000"/>
                  </a:outerShdw>
                </a:effectLst>
                <a:latin typeface="Arial" charset="0"/>
              </a:rPr>
              <a:t>Update</a:t>
            </a:r>
            <a:r>
              <a:rPr lang="es-AR" sz="3600" i="1" dirty="0">
                <a:solidFill>
                  <a:srgbClr val="000099"/>
                </a:solidFill>
                <a:effectLst>
                  <a:outerShdw blurRad="38100" dist="38100" dir="2700000" algn="tl">
                    <a:srgbClr val="000000"/>
                  </a:outerShdw>
                </a:effectLst>
                <a:latin typeface="Arial" charset="0"/>
              </a:rPr>
              <a:t>, Windows Security Center, Defender ,Etc.</a:t>
            </a:r>
          </a:p>
          <a:p>
            <a:pPr>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Bloquea Cuentas de Usuario, Inunda ARP (</a:t>
            </a:r>
            <a:r>
              <a:rPr lang="es-AR" sz="3600" i="1" dirty="0" err="1">
                <a:solidFill>
                  <a:srgbClr val="000099"/>
                </a:solidFill>
                <a:effectLst>
                  <a:outerShdw blurRad="38100" dist="38100" dir="2700000" algn="tl">
                    <a:srgbClr val="000000"/>
                  </a:outerShdw>
                </a:effectLst>
                <a:latin typeface="Arial" charset="0"/>
                <a:ea typeface="+mn-ea"/>
                <a:cs typeface="+mn-cs"/>
              </a:rPr>
              <a:t>Scaneo</a:t>
            </a:r>
            <a:r>
              <a:rPr lang="es-AR" sz="3600" i="1" dirty="0">
                <a:solidFill>
                  <a:srgbClr val="000099"/>
                </a:solidFill>
                <a:effectLst>
                  <a:outerShdw blurRad="38100" dist="38100" dir="2700000" algn="tl">
                    <a:srgbClr val="000000"/>
                  </a:outerShdw>
                </a:effectLst>
                <a:latin typeface="Arial" charset="0"/>
                <a:ea typeface="+mn-ea"/>
                <a:cs typeface="+mn-cs"/>
              </a:rPr>
              <a:t>), vuelve los controladores</a:t>
            </a:r>
            <a:r>
              <a:rPr lang="es-AR" sz="3600" i="1" dirty="0">
                <a:solidFill>
                  <a:srgbClr val="000099"/>
                </a:solidFill>
                <a:effectLst>
                  <a:outerShdw blurRad="38100" dist="38100" dir="2700000" algn="tl">
                    <a:srgbClr val="000000"/>
                  </a:outerShdw>
                </a:effectLst>
                <a:latin typeface="Arial" charset="0"/>
              </a:rPr>
              <a:t> de dominio lentos</a:t>
            </a:r>
            <a:r>
              <a:rPr lang="es-AR" sz="3600" i="1" dirty="0">
                <a:solidFill>
                  <a:srgbClr val="000099"/>
                </a:solidFill>
                <a:effectLst>
                  <a:outerShdw blurRad="38100" dist="38100" dir="2700000" algn="tl">
                    <a:srgbClr val="000000"/>
                  </a:outerShdw>
                </a:effectLst>
                <a:latin typeface="Arial" charset="0"/>
                <a:ea typeface="+mn-ea"/>
                <a:cs typeface="+mn-cs"/>
              </a:rPr>
              <a:t>.</a:t>
            </a:r>
          </a:p>
          <a:p>
            <a:pPr>
              <a:lnSpc>
                <a:spcPct val="90000"/>
              </a:lnSpc>
              <a:defRPr/>
            </a:pPr>
            <a:r>
              <a:rPr lang="es-AR" sz="3600" i="1" dirty="0">
                <a:solidFill>
                  <a:srgbClr val="000099"/>
                </a:solidFill>
                <a:effectLst>
                  <a:outerShdw blurRad="38100" dist="38100" dir="2700000" algn="tl">
                    <a:srgbClr val="000000"/>
                  </a:outerShdw>
                </a:effectLst>
                <a:latin typeface="Arial" charset="0"/>
              </a:rPr>
              <a:t>Hace inaccesibles actualizaciones de Antivirus  y  Parches de Windows.</a:t>
            </a:r>
            <a:endParaRPr lang="es-AR" sz="36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15</a:t>
            </a:fld>
            <a:endParaRPr lang="en-US"/>
          </a:p>
        </p:txBody>
      </p:sp>
    </p:spTree>
    <p:extLst>
      <p:ext uri="{BB962C8B-B14F-4D97-AF65-F5344CB8AC3E}">
        <p14:creationId xmlns:p14="http://schemas.microsoft.com/office/powerpoint/2010/main" val="265316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1268">
                                            <p:txEl>
                                              <p:pRg st="3" end="3"/>
                                            </p:txEl>
                                          </p:spTgt>
                                        </p:tgtEl>
                                        <p:attrNameLst>
                                          <p:attrName>style.visibility</p:attrName>
                                        </p:attrNameLst>
                                      </p:cBhvr>
                                      <p:to>
                                        <p:strVal val="visible"/>
                                      </p:to>
                                    </p:set>
                                    <p:animEffect transition="in" filter="box(in)">
                                      <p:cBhvr>
                                        <p:cTn id="30" dur="500"/>
                                        <p:tgtEl>
                                          <p:spTgt spid="1126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268">
                                            <p:txEl>
                                              <p:pRg st="4" end="4"/>
                                            </p:txEl>
                                          </p:spTgt>
                                        </p:tgtEl>
                                        <p:attrNameLst>
                                          <p:attrName>style.visibility</p:attrName>
                                        </p:attrNameLst>
                                      </p:cBhvr>
                                      <p:to>
                                        <p:strVal val="visible"/>
                                      </p:to>
                                    </p:set>
                                    <p:animEffect transition="in" filter="box(in)">
                                      <p:cBhvr>
                                        <p:cTn id="35" dur="500"/>
                                        <p:tgtEl>
                                          <p:spTgt spid="112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32656"/>
            <a:ext cx="8072438" cy="1167532"/>
          </a:xfrm>
          <a:solidFill>
            <a:schemeClr val="accent2">
              <a:lumMod val="20000"/>
              <a:lumOff val="80000"/>
            </a:schemeClr>
          </a:solidFill>
          <a:ln w="76200" cap="flat">
            <a:solidFill>
              <a:schemeClr val="accent2">
                <a:lumMod val="50000"/>
              </a:schemeClr>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(2010-2011)</a:t>
            </a:r>
          </a:p>
        </p:txBody>
      </p:sp>
      <p:sp>
        <p:nvSpPr>
          <p:cNvPr id="11268" name="Rectangle 3"/>
          <p:cNvSpPr>
            <a:spLocks noGrp="1" noChangeArrowheads="1"/>
          </p:cNvSpPr>
          <p:nvPr>
            <p:ph idx="1"/>
          </p:nvPr>
        </p:nvSpPr>
        <p:spPr>
          <a:xfrm>
            <a:off x="285750" y="1928813"/>
            <a:ext cx="8606730" cy="4596531"/>
          </a:xfrm>
          <a:solidFill>
            <a:schemeClr val="accent2">
              <a:lumMod val="20000"/>
              <a:lumOff val="80000"/>
            </a:schemeClr>
          </a:solidFill>
          <a:ln w="76200" cap="flat">
            <a:solidFill>
              <a:schemeClr val="accent2">
                <a:lumMod val="50000"/>
              </a:schemeClr>
            </a:solidFill>
          </a:ln>
        </p:spPr>
        <p:txBody>
          <a:bodyPr/>
          <a:lstStyle/>
          <a:p>
            <a:pPr marL="363538" lvl="2" indent="-363538" algn="just">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Gusano  informático descubierto  en Bielorrusia.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Dedicado a espiar y programar sistemas industriales (SCADA).</a:t>
            </a:r>
          </a:p>
          <a:p>
            <a:pPr>
              <a:lnSpc>
                <a:spcPct val="90000"/>
              </a:lnSpc>
              <a:defRPr/>
            </a:pPr>
            <a:r>
              <a:rPr lang="es-AR" sz="4000" i="1" dirty="0">
                <a:solidFill>
                  <a:schemeClr val="accent2">
                    <a:lumMod val="75000"/>
                  </a:schemeClr>
                </a:solidFill>
                <a:effectLst>
                  <a:outerShdw blurRad="38100" dist="38100" dir="2700000" algn="tl">
                    <a:srgbClr val="000000"/>
                  </a:outerShdw>
                </a:effectLst>
                <a:latin typeface="Arial" charset="0"/>
                <a:ea typeface="+mn-ea"/>
                <a:cs typeface="+mn-cs"/>
              </a:rPr>
              <a:t>Ataca los sistemas de control y monitoreo de infraestructura crítica (Centrales Nucleares).</a:t>
            </a: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16</a:t>
            </a:fld>
            <a:endParaRPr lang="en-US"/>
          </a:p>
        </p:txBody>
      </p:sp>
    </p:spTree>
    <p:extLst>
      <p:ext uri="{BB962C8B-B14F-4D97-AF65-F5344CB8AC3E}">
        <p14:creationId xmlns:p14="http://schemas.microsoft.com/office/powerpoint/2010/main" val="10685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Effect transition="in" filter="box(in)">
                                      <p:cBhvr>
                                        <p:cTn id="12" dur="500"/>
                                        <p:tgtEl>
                                          <p:spTgt spid="11268">
                                            <p:bg/>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268">
                                            <p:txEl>
                                              <p:pRg st="0" end="0"/>
                                            </p:txEl>
                                          </p:spTgt>
                                        </p:tgtEl>
                                        <p:attrNameLst>
                                          <p:attrName>style.visibility</p:attrName>
                                        </p:attrNameLst>
                                      </p:cBhvr>
                                      <p:to>
                                        <p:strVal val="visible"/>
                                      </p:to>
                                    </p:set>
                                    <p:animEffect transition="in" filter="box(in)">
                                      <p:cBhvr>
                                        <p:cTn id="15" dur="500"/>
                                        <p:tgtEl>
                                          <p:spTgt spid="1126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1268">
                                            <p:txEl>
                                              <p:pRg st="1" end="1"/>
                                            </p:txEl>
                                          </p:spTgt>
                                        </p:tgtEl>
                                        <p:attrNameLst>
                                          <p:attrName>style.visibility</p:attrName>
                                        </p:attrNameLst>
                                      </p:cBhvr>
                                      <p:to>
                                        <p:strVal val="visible"/>
                                      </p:to>
                                    </p:set>
                                    <p:animEffect transition="in" filter="box(in)">
                                      <p:cBhvr>
                                        <p:cTn id="20" dur="500"/>
                                        <p:tgtEl>
                                          <p:spTgt spid="1126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Effect transition="in" filter="box(in)">
                                      <p:cBhvr>
                                        <p:cTn id="25" dur="5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solidFill>
            <a:schemeClr val="accent2">
              <a:lumMod val="20000"/>
              <a:lumOff val="80000"/>
            </a:schemeClr>
          </a:solidFill>
          <a:ln w="76200" cap="flat">
            <a:solidFill>
              <a:srgbClr val="0000FF"/>
            </a:solidFill>
          </a:ln>
        </p:spPr>
        <p:txBody>
          <a:bodyPr/>
          <a:lstStyle/>
          <a:p>
            <a:pPr>
              <a:defRPr/>
            </a:pPr>
            <a:r>
              <a:rPr lang="es-AR" sz="3600" i="1" dirty="0" err="1">
                <a:solidFill>
                  <a:schemeClr val="accent2">
                    <a:lumMod val="75000"/>
                  </a:schemeClr>
                </a:solidFill>
                <a:effectLst>
                  <a:outerShdw blurRad="38100" dist="38100" dir="2700000" algn="tl">
                    <a:srgbClr val="000000"/>
                  </a:outerShdw>
                </a:effectLst>
                <a:latin typeface="Arial" charset="0"/>
              </a:rPr>
              <a:t>Stuxnet</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Ciberguerra</a:t>
            </a:r>
          </a:p>
        </p:txBody>
      </p:sp>
      <p:sp>
        <p:nvSpPr>
          <p:cNvPr id="11268" name="Rectangle 3"/>
          <p:cNvSpPr>
            <a:spLocks noGrp="1" noChangeArrowheads="1"/>
          </p:cNvSpPr>
          <p:nvPr>
            <p:ph idx="1"/>
          </p:nvPr>
        </p:nvSpPr>
        <p:spPr>
          <a:xfrm>
            <a:off x="323528" y="1268760"/>
            <a:ext cx="8820472" cy="5328592"/>
          </a:xfrm>
          <a:solidFill>
            <a:schemeClr val="accent2">
              <a:lumMod val="20000"/>
              <a:lumOff val="80000"/>
            </a:schemeClr>
          </a:solidFill>
          <a:ln w="76200" cap="flat">
            <a:solidFill>
              <a:srgbClr val="000080"/>
            </a:solidFill>
          </a:ln>
        </p:spPr>
        <p:txBody>
          <a:bodyPr/>
          <a:lstStyle/>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Capaz de Reprogramar </a:t>
            </a:r>
            <a:r>
              <a:rPr lang="es-AR" sz="3600" i="1" dirty="0" err="1">
                <a:solidFill>
                  <a:srgbClr val="000099"/>
                </a:solidFill>
                <a:effectLst>
                  <a:outerShdw blurRad="38100" dist="38100" dir="2700000" algn="tl">
                    <a:srgbClr val="000000"/>
                  </a:outerShdw>
                </a:effectLst>
                <a:latin typeface="Arial" charset="0"/>
                <a:ea typeface="+mn-ea"/>
                <a:cs typeface="+mn-cs"/>
              </a:rPr>
              <a:t>PLCs</a:t>
            </a:r>
            <a:r>
              <a:rPr lang="es-AR" sz="3600" i="1" dirty="0">
                <a:solidFill>
                  <a:srgbClr val="000099"/>
                </a:solidFill>
                <a:effectLst>
                  <a:outerShdw blurRad="38100" dist="38100" dir="2700000" algn="tl">
                    <a:srgbClr val="000000"/>
                  </a:outerShdw>
                </a:effectLst>
                <a:latin typeface="Arial" charset="0"/>
                <a:ea typeface="+mn-ea"/>
                <a:cs typeface="+mn-cs"/>
              </a:rPr>
              <a:t> (Circuitos Lógicos Programables).</a:t>
            </a:r>
          </a:p>
          <a:p>
            <a:pPr marL="363538" lvl="2" indent="-363538" algn="just">
              <a:lnSpc>
                <a:spcPct val="90000"/>
              </a:lnSpc>
              <a:defRPr/>
            </a:pPr>
            <a:r>
              <a:rPr lang="es-AR" sz="3600" b="1" i="1" dirty="0">
                <a:solidFill>
                  <a:srgbClr val="000099"/>
                </a:solidFill>
                <a:effectLst>
                  <a:outerShdw blurRad="38100" dist="38100" dir="2700000" algn="tl">
                    <a:srgbClr val="000000"/>
                  </a:outerShdw>
                </a:effectLst>
                <a:highlight>
                  <a:srgbClr val="66FFFF"/>
                </a:highlight>
                <a:latin typeface="Arial" charset="0"/>
                <a:ea typeface="+mn-ea"/>
                <a:cs typeface="+mn-cs"/>
              </a:rPr>
              <a:t>ROOTKIT – Programa de acceso de privilegios </a:t>
            </a:r>
            <a:r>
              <a:rPr lang="es-AR" sz="3600" b="1" i="1" dirty="0" err="1">
                <a:solidFill>
                  <a:srgbClr val="000099"/>
                </a:solidFill>
                <a:effectLst>
                  <a:outerShdw blurRad="38100" dist="38100" dir="2700000" algn="tl">
                    <a:srgbClr val="000000"/>
                  </a:outerShdw>
                </a:effectLst>
                <a:highlight>
                  <a:srgbClr val="66FFFF"/>
                </a:highlight>
                <a:latin typeface="Arial" charset="0"/>
                <a:ea typeface="+mn-ea"/>
                <a:cs typeface="+mn-cs"/>
              </a:rPr>
              <a:t>Root</a:t>
            </a:r>
            <a:r>
              <a:rPr lang="es-AR" sz="3600" b="1" i="1" dirty="0">
                <a:solidFill>
                  <a:srgbClr val="000099"/>
                </a:solidFill>
                <a:effectLst>
                  <a:outerShdw blurRad="38100" dist="38100" dir="2700000" algn="tl">
                    <a:srgbClr val="000000"/>
                  </a:outerShdw>
                </a:effectLst>
                <a:highlight>
                  <a:srgbClr val="66FFFF"/>
                </a:highlight>
                <a:latin typeface="Arial" charset="0"/>
                <a:ea typeface="+mn-ea"/>
                <a:cs typeface="+mn-cs"/>
              </a:rPr>
              <a:t> y comanda accesos para extraer datos.</a:t>
            </a:r>
          </a:p>
          <a:p>
            <a:pPr marL="363538" lvl="2" indent="-363538" algn="just">
              <a:lnSpc>
                <a:spcPct val="90000"/>
              </a:lnSpc>
              <a:defRPr/>
            </a:pPr>
            <a:r>
              <a:rPr lang="es-AR" sz="3600" i="1" dirty="0" err="1">
                <a:solidFill>
                  <a:srgbClr val="000099"/>
                </a:solidFill>
                <a:effectLst>
                  <a:outerShdw blurRad="38100" dist="38100" dir="2700000" algn="tl">
                    <a:srgbClr val="000000"/>
                  </a:outerShdw>
                </a:effectLst>
                <a:latin typeface="Arial" charset="0"/>
                <a:ea typeface="+mn-ea"/>
                <a:cs typeface="+mn-cs"/>
              </a:rPr>
              <a:t>Kapersky</a:t>
            </a:r>
            <a:r>
              <a:rPr lang="es-AR" sz="3600" i="1" dirty="0">
                <a:solidFill>
                  <a:srgbClr val="000099"/>
                </a:solidFill>
                <a:effectLst>
                  <a:outerShdw blurRad="38100" dist="38100" dir="2700000" algn="tl">
                    <a:srgbClr val="000000"/>
                  </a:outerShdw>
                </a:effectLst>
                <a:latin typeface="Arial" charset="0"/>
                <a:ea typeface="+mn-ea"/>
                <a:cs typeface="+mn-cs"/>
              </a:rPr>
              <a:t>: Prototipo del Arma </a:t>
            </a:r>
            <a:r>
              <a:rPr lang="es-AR" sz="3600" i="1" dirty="0" err="1">
                <a:solidFill>
                  <a:srgbClr val="000099"/>
                </a:solidFill>
                <a:effectLst>
                  <a:outerShdw blurRad="38100" dist="38100" dir="2700000" algn="tl">
                    <a:srgbClr val="000000"/>
                  </a:outerShdw>
                </a:effectLst>
                <a:latin typeface="Arial" charset="0"/>
                <a:ea typeface="+mn-ea"/>
                <a:cs typeface="+mn-cs"/>
              </a:rPr>
              <a:t>Cibermetica</a:t>
            </a:r>
            <a:r>
              <a:rPr lang="es-AR" sz="3600" i="1" dirty="0">
                <a:solidFill>
                  <a:srgbClr val="000099"/>
                </a:solidFill>
                <a:effectLst>
                  <a:outerShdw blurRad="38100" dist="38100" dir="2700000" algn="tl">
                    <a:srgbClr val="000000"/>
                  </a:outerShdw>
                </a:effectLst>
                <a:latin typeface="Arial" charset="0"/>
                <a:ea typeface="+mn-ea"/>
                <a:cs typeface="+mn-cs"/>
              </a:rPr>
              <a:t> – producido para la Central nucleares Iraní NATANTZ (BUSHEHR).</a:t>
            </a:r>
          </a:p>
          <a:p>
            <a:pPr marL="363538" lvl="2" indent="-363538" algn="just">
              <a:lnSpc>
                <a:spcPct val="90000"/>
              </a:lnSpc>
              <a:defRPr/>
            </a:pPr>
            <a:r>
              <a:rPr lang="es-AR" sz="3600" i="1" dirty="0">
                <a:solidFill>
                  <a:srgbClr val="000099"/>
                </a:solidFill>
                <a:effectLst>
                  <a:outerShdw blurRad="38100" dist="38100" dir="2700000" algn="tl">
                    <a:srgbClr val="000000"/>
                  </a:outerShdw>
                </a:effectLst>
                <a:latin typeface="Arial" charset="0"/>
                <a:ea typeface="+mn-ea"/>
                <a:cs typeface="+mn-cs"/>
              </a:rPr>
              <a:t>En 2012 infectó a la Petrolera CHEVRON. </a:t>
            </a: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endParaRPr lang="es-AR" sz="40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17</a:t>
            </a:fld>
            <a:endParaRPr lang="en-US" dirty="0"/>
          </a:p>
        </p:txBody>
      </p:sp>
      <p:pic>
        <p:nvPicPr>
          <p:cNvPr id="6" name="Imagen 5">
            <a:extLst>
              <a:ext uri="{FF2B5EF4-FFF2-40B4-BE49-F238E27FC236}">
                <a16:creationId xmlns:a16="http://schemas.microsoft.com/office/drawing/2014/main" id="{D9A623A3-BB61-4158-AE51-0FEA940DFC3C}"/>
              </a:ext>
            </a:extLst>
          </p:cNvPr>
          <p:cNvPicPr/>
          <p:nvPr/>
        </p:nvPicPr>
        <p:blipFill>
          <a:blip r:embed="rId3"/>
          <a:stretch>
            <a:fillRect/>
          </a:stretch>
        </p:blipFill>
        <p:spPr>
          <a:xfrm>
            <a:off x="344164" y="1268760"/>
            <a:ext cx="8820471" cy="5328592"/>
          </a:xfrm>
          <a:prstGeom prst="rect">
            <a:avLst/>
          </a:prstGeom>
        </p:spPr>
      </p:pic>
    </p:spTree>
    <p:extLst>
      <p:ext uri="{BB962C8B-B14F-4D97-AF65-F5344CB8AC3E}">
        <p14:creationId xmlns:p14="http://schemas.microsoft.com/office/powerpoint/2010/main" val="378830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iterate type="wd">
                                    <p:tmPct val="10000"/>
                                  </p:iterate>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500" fill="hold"/>
                                        <p:tgtEl>
                                          <p:spTgt spid="11268">
                                            <p:txEl>
                                              <p:pRg st="0" end="0"/>
                                            </p:txEl>
                                          </p:spTgt>
                                        </p:tgtEl>
                                        <p:attrNameLst>
                                          <p:attrName>ppt_w</p:attrName>
                                        </p:attrNameLst>
                                      </p:cBhvr>
                                      <p:tavLst>
                                        <p:tav tm="0">
                                          <p:val>
                                            <p:strVal val="#ppt_w*0.05"/>
                                          </p:val>
                                        </p:tav>
                                        <p:tav tm="100000">
                                          <p:val>
                                            <p:strVal val="#ppt_w"/>
                                          </p:val>
                                        </p:tav>
                                      </p:tavLst>
                                    </p:anim>
                                    <p:anim calcmode="lin" valueType="num">
                                      <p:cBhvr>
                                        <p:cTn id="22" dur="500" fill="hold"/>
                                        <p:tgtEl>
                                          <p:spTgt spid="11268">
                                            <p:txEl>
                                              <p:pRg st="0" end="0"/>
                                            </p:txEl>
                                          </p:spTgt>
                                        </p:tgtEl>
                                        <p:attrNameLst>
                                          <p:attrName>ppt_h</p:attrName>
                                        </p:attrNameLst>
                                      </p:cBhvr>
                                      <p:tavLst>
                                        <p:tav tm="0">
                                          <p:val>
                                            <p:strVal val="#ppt_h"/>
                                          </p:val>
                                        </p:tav>
                                        <p:tav tm="100000">
                                          <p:val>
                                            <p:strVal val="#ppt_h"/>
                                          </p:val>
                                        </p:tav>
                                      </p:tavLst>
                                    </p:anim>
                                    <p:anim calcmode="lin" valueType="num">
                                      <p:cBhvr>
                                        <p:cTn id="23" dur="500" fill="hold"/>
                                        <p:tgtEl>
                                          <p:spTgt spid="11268">
                                            <p:txEl>
                                              <p:pRg st="0" end="0"/>
                                            </p:txEl>
                                          </p:spTgt>
                                        </p:tgtEl>
                                        <p:attrNameLst>
                                          <p:attrName>ppt_x</p:attrName>
                                        </p:attrNameLst>
                                      </p:cBhvr>
                                      <p:tavLst>
                                        <p:tav tm="0">
                                          <p:val>
                                            <p:strVal val="#ppt_x-.2"/>
                                          </p:val>
                                        </p:tav>
                                        <p:tav tm="100000">
                                          <p:val>
                                            <p:strVal val="#ppt_x"/>
                                          </p:val>
                                        </p:tav>
                                      </p:tavLst>
                                    </p:anim>
                                    <p:anim calcmode="lin" valueType="num">
                                      <p:cBhvr>
                                        <p:cTn id="24" dur="500" fill="hold"/>
                                        <p:tgtEl>
                                          <p:spTgt spid="11268">
                                            <p:txEl>
                                              <p:pRg st="0" end="0"/>
                                            </p:txEl>
                                          </p:spTgt>
                                        </p:tgtEl>
                                        <p:attrNameLst>
                                          <p:attrName>ppt_y</p:attrName>
                                        </p:attrNameLst>
                                      </p:cBhvr>
                                      <p:tavLst>
                                        <p:tav tm="0">
                                          <p:val>
                                            <p:strVal val="#ppt_y"/>
                                          </p:val>
                                        </p:tav>
                                        <p:tav tm="100000">
                                          <p:val>
                                            <p:strVal val="#ppt_y"/>
                                          </p:val>
                                        </p:tav>
                                      </p:tavLst>
                                    </p:anim>
                                    <p:animEffect transition="in" filter="fade">
                                      <p:cBhvr>
                                        <p:cTn id="25" dur="500"/>
                                        <p:tgtEl>
                                          <p:spTgt spid="1126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grpId="0" nodeType="clickEffect">
                                  <p:stCondLst>
                                    <p:cond delay="0"/>
                                  </p:stCondLst>
                                  <p:iterate type="wd">
                                    <p:tmPct val="10000"/>
                                  </p:iterate>
                                  <p:childTnLst>
                                    <p:set>
                                      <p:cBhvr>
                                        <p:cTn id="29" dur="1" fill="hold">
                                          <p:stCondLst>
                                            <p:cond delay="0"/>
                                          </p:stCondLst>
                                        </p:cTn>
                                        <p:tgtEl>
                                          <p:spTgt spid="11268">
                                            <p:txEl>
                                              <p:pRg st="1" end="1"/>
                                            </p:txEl>
                                          </p:spTgt>
                                        </p:tgtEl>
                                        <p:attrNameLst>
                                          <p:attrName>style.visibility</p:attrName>
                                        </p:attrNameLst>
                                      </p:cBhvr>
                                      <p:to>
                                        <p:strVal val="visible"/>
                                      </p:to>
                                    </p:set>
                                    <p:anim calcmode="lin" valueType="num">
                                      <p:cBhvr>
                                        <p:cTn id="30" dur="500" fill="hold"/>
                                        <p:tgtEl>
                                          <p:spTgt spid="11268">
                                            <p:txEl>
                                              <p:pRg st="1" end="1"/>
                                            </p:txEl>
                                          </p:spTgt>
                                        </p:tgtEl>
                                        <p:attrNameLst>
                                          <p:attrName>ppt_w</p:attrName>
                                        </p:attrNameLst>
                                      </p:cBhvr>
                                      <p:tavLst>
                                        <p:tav tm="0">
                                          <p:val>
                                            <p:strVal val="#ppt_w*0.05"/>
                                          </p:val>
                                        </p:tav>
                                        <p:tav tm="100000">
                                          <p:val>
                                            <p:strVal val="#ppt_w"/>
                                          </p:val>
                                        </p:tav>
                                      </p:tavLst>
                                    </p:anim>
                                    <p:anim calcmode="lin" valueType="num">
                                      <p:cBhvr>
                                        <p:cTn id="31" dur="500" fill="hold"/>
                                        <p:tgtEl>
                                          <p:spTgt spid="11268">
                                            <p:txEl>
                                              <p:pRg st="1" end="1"/>
                                            </p:txEl>
                                          </p:spTgt>
                                        </p:tgtEl>
                                        <p:attrNameLst>
                                          <p:attrName>ppt_h</p:attrName>
                                        </p:attrNameLst>
                                      </p:cBhvr>
                                      <p:tavLst>
                                        <p:tav tm="0">
                                          <p:val>
                                            <p:strVal val="#ppt_h"/>
                                          </p:val>
                                        </p:tav>
                                        <p:tav tm="100000">
                                          <p:val>
                                            <p:strVal val="#ppt_h"/>
                                          </p:val>
                                        </p:tav>
                                      </p:tavLst>
                                    </p:anim>
                                    <p:anim calcmode="lin" valueType="num">
                                      <p:cBhvr>
                                        <p:cTn id="32" dur="500" fill="hold"/>
                                        <p:tgtEl>
                                          <p:spTgt spid="11268">
                                            <p:txEl>
                                              <p:pRg st="1" end="1"/>
                                            </p:txEl>
                                          </p:spTgt>
                                        </p:tgtEl>
                                        <p:attrNameLst>
                                          <p:attrName>ppt_x</p:attrName>
                                        </p:attrNameLst>
                                      </p:cBhvr>
                                      <p:tavLst>
                                        <p:tav tm="0">
                                          <p:val>
                                            <p:strVal val="#ppt_x-.2"/>
                                          </p:val>
                                        </p:tav>
                                        <p:tav tm="100000">
                                          <p:val>
                                            <p:strVal val="#ppt_x"/>
                                          </p:val>
                                        </p:tav>
                                      </p:tavLst>
                                    </p:anim>
                                    <p:anim calcmode="lin" valueType="num">
                                      <p:cBhvr>
                                        <p:cTn id="33" dur="500" fill="hold"/>
                                        <p:tgtEl>
                                          <p:spTgt spid="11268">
                                            <p:txEl>
                                              <p:pRg st="1" end="1"/>
                                            </p:txEl>
                                          </p:spTgt>
                                        </p:tgtEl>
                                        <p:attrNameLst>
                                          <p:attrName>ppt_y</p:attrName>
                                        </p:attrNameLst>
                                      </p:cBhvr>
                                      <p:tavLst>
                                        <p:tav tm="0">
                                          <p:val>
                                            <p:strVal val="#ppt_y"/>
                                          </p:val>
                                        </p:tav>
                                        <p:tav tm="100000">
                                          <p:val>
                                            <p:strVal val="#ppt_y"/>
                                          </p:val>
                                        </p:tav>
                                      </p:tavLst>
                                    </p:anim>
                                    <p:animEffect transition="in" filter="fade">
                                      <p:cBhvr>
                                        <p:cTn id="34" dur="500"/>
                                        <p:tgtEl>
                                          <p:spTgt spid="1126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4" presetClass="entr" presetSubtype="0" accel="100000" fill="hold" grpId="0" nodeType="clickEffect">
                                  <p:stCondLst>
                                    <p:cond delay="0"/>
                                  </p:stCondLst>
                                  <p:iterate type="wd">
                                    <p:tmPct val="10000"/>
                                  </p:iterate>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500" fill="hold"/>
                                        <p:tgtEl>
                                          <p:spTgt spid="11268">
                                            <p:txEl>
                                              <p:pRg st="2" end="2"/>
                                            </p:txEl>
                                          </p:spTgt>
                                        </p:tgtEl>
                                        <p:attrNameLst>
                                          <p:attrName>ppt_w</p:attrName>
                                        </p:attrNameLst>
                                      </p:cBhvr>
                                      <p:tavLst>
                                        <p:tav tm="0">
                                          <p:val>
                                            <p:strVal val="#ppt_w*0.05"/>
                                          </p:val>
                                        </p:tav>
                                        <p:tav tm="100000">
                                          <p:val>
                                            <p:strVal val="#ppt_w"/>
                                          </p:val>
                                        </p:tav>
                                      </p:tavLst>
                                    </p:anim>
                                    <p:anim calcmode="lin" valueType="num">
                                      <p:cBhvr>
                                        <p:cTn id="40" dur="500" fill="hold"/>
                                        <p:tgtEl>
                                          <p:spTgt spid="11268">
                                            <p:txEl>
                                              <p:pRg st="2" end="2"/>
                                            </p:txEl>
                                          </p:spTgt>
                                        </p:tgtEl>
                                        <p:attrNameLst>
                                          <p:attrName>ppt_h</p:attrName>
                                        </p:attrNameLst>
                                      </p:cBhvr>
                                      <p:tavLst>
                                        <p:tav tm="0">
                                          <p:val>
                                            <p:strVal val="#ppt_h"/>
                                          </p:val>
                                        </p:tav>
                                        <p:tav tm="100000">
                                          <p:val>
                                            <p:strVal val="#ppt_h"/>
                                          </p:val>
                                        </p:tav>
                                      </p:tavLst>
                                    </p:anim>
                                    <p:anim calcmode="lin" valueType="num">
                                      <p:cBhvr>
                                        <p:cTn id="41" dur="500" fill="hold"/>
                                        <p:tgtEl>
                                          <p:spTgt spid="11268">
                                            <p:txEl>
                                              <p:pRg st="2" end="2"/>
                                            </p:txEl>
                                          </p:spTgt>
                                        </p:tgtEl>
                                        <p:attrNameLst>
                                          <p:attrName>ppt_x</p:attrName>
                                        </p:attrNameLst>
                                      </p:cBhvr>
                                      <p:tavLst>
                                        <p:tav tm="0">
                                          <p:val>
                                            <p:strVal val="#ppt_x-.2"/>
                                          </p:val>
                                        </p:tav>
                                        <p:tav tm="100000">
                                          <p:val>
                                            <p:strVal val="#ppt_x"/>
                                          </p:val>
                                        </p:tav>
                                      </p:tavLst>
                                    </p:anim>
                                    <p:anim calcmode="lin" valueType="num">
                                      <p:cBhvr>
                                        <p:cTn id="42" dur="500" fill="hold"/>
                                        <p:tgtEl>
                                          <p:spTgt spid="11268">
                                            <p:txEl>
                                              <p:pRg st="2" end="2"/>
                                            </p:txEl>
                                          </p:spTgt>
                                        </p:tgtEl>
                                        <p:attrNameLst>
                                          <p:attrName>ppt_y</p:attrName>
                                        </p:attrNameLst>
                                      </p:cBhvr>
                                      <p:tavLst>
                                        <p:tav tm="0">
                                          <p:val>
                                            <p:strVal val="#ppt_y"/>
                                          </p:val>
                                        </p:tav>
                                        <p:tav tm="100000">
                                          <p:val>
                                            <p:strVal val="#ppt_y"/>
                                          </p:val>
                                        </p:tav>
                                      </p:tavLst>
                                    </p:anim>
                                    <p:animEffect transition="in" filter="fade">
                                      <p:cBhvr>
                                        <p:cTn id="43" dur="500"/>
                                        <p:tgtEl>
                                          <p:spTgt spid="1126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4" presetClass="entr" presetSubtype="0" accel="100000" fill="hold" grpId="0" nodeType="clickEffect">
                                  <p:stCondLst>
                                    <p:cond delay="0"/>
                                  </p:stCondLst>
                                  <p:iterate type="wd">
                                    <p:tmPct val="10000"/>
                                  </p:iterate>
                                  <p:childTnLst>
                                    <p:set>
                                      <p:cBhvr>
                                        <p:cTn id="47" dur="1" fill="hold">
                                          <p:stCondLst>
                                            <p:cond delay="0"/>
                                          </p:stCondLst>
                                        </p:cTn>
                                        <p:tgtEl>
                                          <p:spTgt spid="11268">
                                            <p:txEl>
                                              <p:pRg st="3" end="3"/>
                                            </p:txEl>
                                          </p:spTgt>
                                        </p:tgtEl>
                                        <p:attrNameLst>
                                          <p:attrName>style.visibility</p:attrName>
                                        </p:attrNameLst>
                                      </p:cBhvr>
                                      <p:to>
                                        <p:strVal val="visible"/>
                                      </p:to>
                                    </p:set>
                                    <p:anim calcmode="lin" valueType="num">
                                      <p:cBhvr>
                                        <p:cTn id="48" dur="500" fill="hold"/>
                                        <p:tgtEl>
                                          <p:spTgt spid="11268">
                                            <p:txEl>
                                              <p:pRg st="3" end="3"/>
                                            </p:txEl>
                                          </p:spTgt>
                                        </p:tgtEl>
                                        <p:attrNameLst>
                                          <p:attrName>ppt_w</p:attrName>
                                        </p:attrNameLst>
                                      </p:cBhvr>
                                      <p:tavLst>
                                        <p:tav tm="0">
                                          <p:val>
                                            <p:strVal val="#ppt_w*0.05"/>
                                          </p:val>
                                        </p:tav>
                                        <p:tav tm="100000">
                                          <p:val>
                                            <p:strVal val="#ppt_w"/>
                                          </p:val>
                                        </p:tav>
                                      </p:tavLst>
                                    </p:anim>
                                    <p:anim calcmode="lin" valueType="num">
                                      <p:cBhvr>
                                        <p:cTn id="49" dur="500" fill="hold"/>
                                        <p:tgtEl>
                                          <p:spTgt spid="11268">
                                            <p:txEl>
                                              <p:pRg st="3" end="3"/>
                                            </p:txEl>
                                          </p:spTgt>
                                        </p:tgtEl>
                                        <p:attrNameLst>
                                          <p:attrName>ppt_h</p:attrName>
                                        </p:attrNameLst>
                                      </p:cBhvr>
                                      <p:tavLst>
                                        <p:tav tm="0">
                                          <p:val>
                                            <p:strVal val="#ppt_h"/>
                                          </p:val>
                                        </p:tav>
                                        <p:tav tm="100000">
                                          <p:val>
                                            <p:strVal val="#ppt_h"/>
                                          </p:val>
                                        </p:tav>
                                      </p:tavLst>
                                    </p:anim>
                                    <p:anim calcmode="lin" valueType="num">
                                      <p:cBhvr>
                                        <p:cTn id="50" dur="500" fill="hold"/>
                                        <p:tgtEl>
                                          <p:spTgt spid="11268">
                                            <p:txEl>
                                              <p:pRg st="3" end="3"/>
                                            </p:txEl>
                                          </p:spTgt>
                                        </p:tgtEl>
                                        <p:attrNameLst>
                                          <p:attrName>ppt_x</p:attrName>
                                        </p:attrNameLst>
                                      </p:cBhvr>
                                      <p:tavLst>
                                        <p:tav tm="0">
                                          <p:val>
                                            <p:strVal val="#ppt_x-.2"/>
                                          </p:val>
                                        </p:tav>
                                        <p:tav tm="100000">
                                          <p:val>
                                            <p:strVal val="#ppt_x"/>
                                          </p:val>
                                        </p:tav>
                                      </p:tavLst>
                                    </p:anim>
                                    <p:anim calcmode="lin" valueType="num">
                                      <p:cBhvr>
                                        <p:cTn id="51" dur="500" fill="hold"/>
                                        <p:tgtEl>
                                          <p:spTgt spid="11268">
                                            <p:txEl>
                                              <p:pRg st="3" end="3"/>
                                            </p:txEl>
                                          </p:spTgt>
                                        </p:tgtEl>
                                        <p:attrNameLst>
                                          <p:attrName>ppt_y</p:attrName>
                                        </p:attrNameLst>
                                      </p:cBhvr>
                                      <p:tavLst>
                                        <p:tav tm="0">
                                          <p:val>
                                            <p:strVal val="#ppt_y"/>
                                          </p:val>
                                        </p:tav>
                                        <p:tav tm="100000">
                                          <p:val>
                                            <p:strVal val="#ppt_y"/>
                                          </p:val>
                                        </p:tav>
                                      </p:tavLst>
                                    </p:anim>
                                    <p:animEffect transition="in" filter="fade">
                                      <p:cBhvr>
                                        <p:cTn id="52" dur="500"/>
                                        <p:tgtEl>
                                          <p:spTgt spid="11268">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 calcmode="lin" valueType="num">
                                      <p:cBhvr>
                                        <p:cTn id="59" dur="1000" fill="hold"/>
                                        <p:tgtEl>
                                          <p:spTgt spid="6"/>
                                        </p:tgtEl>
                                        <p:attrNameLst>
                                          <p:attrName>style.rotation</p:attrName>
                                        </p:attrNameLst>
                                      </p:cBhvr>
                                      <p:tavLst>
                                        <p:tav tm="0">
                                          <p:val>
                                            <p:fltVal val="90"/>
                                          </p:val>
                                        </p:tav>
                                        <p:tav tm="100000">
                                          <p:val>
                                            <p:fltVal val="0"/>
                                          </p:val>
                                        </p:tav>
                                      </p:tavLst>
                                    </p:anim>
                                    <p:animEffect transition="in" filter="fade">
                                      <p:cBhvr>
                                        <p:cTn id="6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39552" y="0"/>
            <a:ext cx="8072438" cy="1167532"/>
          </a:xfrm>
          <a:solidFill>
            <a:schemeClr val="accent2">
              <a:lumMod val="20000"/>
              <a:lumOff val="80000"/>
            </a:schemeClr>
          </a:solidFill>
          <a:ln w="76200" cap="flat">
            <a:solidFill>
              <a:srgbClr val="0000FF"/>
            </a:solidFill>
          </a:ln>
        </p:spPr>
        <p:txBody>
          <a:bodyPr/>
          <a:lstStyle/>
          <a:p>
            <a:pPr>
              <a:defRPr/>
            </a:pPr>
            <a:r>
              <a:rPr lang="es-AR" sz="3600" i="1" dirty="0">
                <a:solidFill>
                  <a:schemeClr val="accent2">
                    <a:lumMod val="75000"/>
                  </a:schemeClr>
                </a:solidFill>
                <a:effectLst>
                  <a:outerShdw blurRad="38100" dist="38100" dir="2700000" algn="tl">
                    <a:srgbClr val="000000"/>
                  </a:outerShdw>
                </a:effectLst>
                <a:latin typeface="Arial" charset="0"/>
              </a:rPr>
              <a:t>Ciberguerra</a:t>
            </a:r>
            <a:br>
              <a:rPr lang="es-AR" sz="3600" i="1" dirty="0">
                <a:solidFill>
                  <a:schemeClr val="accent2">
                    <a:lumMod val="75000"/>
                  </a:schemeClr>
                </a:solidFill>
                <a:effectLst>
                  <a:outerShdw blurRad="38100" dist="38100" dir="2700000" algn="tl">
                    <a:srgbClr val="000000"/>
                  </a:outerShdw>
                </a:effectLst>
                <a:latin typeface="Arial" charset="0"/>
              </a:rPr>
            </a:br>
            <a:r>
              <a:rPr lang="es-AR" sz="3600" i="1" dirty="0">
                <a:solidFill>
                  <a:schemeClr val="accent2">
                    <a:lumMod val="75000"/>
                  </a:schemeClr>
                </a:solidFill>
                <a:effectLst>
                  <a:outerShdw blurRad="38100" dist="38100" dir="2700000" algn="tl">
                    <a:srgbClr val="000000"/>
                  </a:outerShdw>
                </a:effectLst>
                <a:latin typeface="Arial" charset="0"/>
              </a:rPr>
              <a:t>Malwares - Ciberarma</a:t>
            </a:r>
          </a:p>
        </p:txBody>
      </p:sp>
      <p:sp>
        <p:nvSpPr>
          <p:cNvPr id="11268" name="Rectangle 3"/>
          <p:cNvSpPr>
            <a:spLocks noGrp="1" noChangeArrowheads="1"/>
          </p:cNvSpPr>
          <p:nvPr>
            <p:ph idx="1"/>
          </p:nvPr>
        </p:nvSpPr>
        <p:spPr>
          <a:xfrm>
            <a:off x="226546" y="1916832"/>
            <a:ext cx="8820472" cy="4608512"/>
          </a:xfrm>
          <a:solidFill>
            <a:schemeClr val="accent2">
              <a:lumMod val="20000"/>
              <a:lumOff val="80000"/>
            </a:schemeClr>
          </a:solidFill>
          <a:ln w="76200" cap="flat">
            <a:solidFill>
              <a:srgbClr val="000080"/>
            </a:solidFill>
          </a:ln>
        </p:spPr>
        <p:txBody>
          <a:bodyPr/>
          <a:lstStyle/>
          <a:p>
            <a:pPr marL="363538" lvl="2" indent="-363538" algn="just">
              <a:lnSpc>
                <a:spcPct val="90000"/>
              </a:lnSpc>
              <a:defRPr/>
            </a:pPr>
            <a:r>
              <a:rPr lang="es-AR" sz="6600" i="1" dirty="0" err="1">
                <a:solidFill>
                  <a:srgbClr val="000099"/>
                </a:solidFill>
                <a:effectLst>
                  <a:outerShdw blurRad="38100" dist="38100" dir="2700000" algn="tl">
                    <a:srgbClr val="000000"/>
                  </a:outerShdw>
                </a:effectLst>
                <a:latin typeface="Arial" charset="0"/>
                <a:ea typeface="+mn-ea"/>
                <a:cs typeface="+mn-cs"/>
              </a:rPr>
              <a:t>Stars</a:t>
            </a:r>
            <a:r>
              <a:rPr lang="es-AR" sz="6600" i="1" dirty="0">
                <a:solidFill>
                  <a:srgbClr val="000099"/>
                </a:solidFill>
                <a:effectLst>
                  <a:outerShdw blurRad="38100" dist="38100" dir="2700000" algn="tl">
                    <a:srgbClr val="000000"/>
                  </a:outerShdw>
                </a:effectLst>
                <a:latin typeface="Arial" charset="0"/>
                <a:ea typeface="+mn-ea"/>
                <a:cs typeface="+mn-cs"/>
              </a:rPr>
              <a:t> </a:t>
            </a:r>
            <a:r>
              <a:rPr lang="es-AR" sz="6600" i="1" dirty="0">
                <a:solidFill>
                  <a:srgbClr val="000099"/>
                </a:solidFill>
                <a:effectLst>
                  <a:outerShdw blurRad="38100" dist="38100" dir="2700000" algn="tl">
                    <a:srgbClr val="000000"/>
                  </a:outerShdw>
                </a:effectLst>
                <a:latin typeface="Arial" charset="0"/>
              </a:rPr>
              <a:t>– Abril – 2011.</a:t>
            </a:r>
            <a:endParaRPr lang="es-AR" sz="6600" i="1" dirty="0">
              <a:solidFill>
                <a:srgbClr val="000099"/>
              </a:solidFill>
              <a:effectLst>
                <a:outerShdw blurRad="38100" dist="38100" dir="2700000" algn="tl">
                  <a:srgbClr val="000000"/>
                </a:outerShdw>
              </a:effectLst>
              <a:latin typeface="Arial" charset="0"/>
              <a:ea typeface="+mn-ea"/>
              <a:cs typeface="+mn-cs"/>
            </a:endParaRPr>
          </a:p>
          <a:p>
            <a:pPr marL="363538" lvl="2" indent="-363538" algn="just">
              <a:lnSpc>
                <a:spcPct val="90000"/>
              </a:lnSpc>
              <a:defRPr/>
            </a:pPr>
            <a:r>
              <a:rPr lang="es-AR" sz="6600" i="1" dirty="0" err="1">
                <a:solidFill>
                  <a:srgbClr val="000099"/>
                </a:solidFill>
                <a:effectLst>
                  <a:outerShdw blurRad="38100" dist="38100" dir="2700000" algn="tl">
                    <a:srgbClr val="000000"/>
                  </a:outerShdw>
                </a:effectLst>
                <a:latin typeface="Arial" charset="0"/>
                <a:ea typeface="+mn-ea"/>
                <a:cs typeface="+mn-cs"/>
              </a:rPr>
              <a:t>Duqu</a:t>
            </a:r>
            <a:r>
              <a:rPr lang="es-AR" sz="6600" i="1" dirty="0">
                <a:solidFill>
                  <a:srgbClr val="000099"/>
                </a:solidFill>
                <a:effectLst>
                  <a:outerShdw blurRad="38100" dist="38100" dir="2700000" algn="tl">
                    <a:srgbClr val="000000"/>
                  </a:outerShdw>
                </a:effectLst>
                <a:latin typeface="Arial" charset="0"/>
                <a:ea typeface="+mn-ea"/>
                <a:cs typeface="+mn-cs"/>
              </a:rPr>
              <a:t>  – </a:t>
            </a:r>
            <a:r>
              <a:rPr lang="es-AR" sz="6600" i="1" dirty="0" err="1">
                <a:solidFill>
                  <a:srgbClr val="000099"/>
                </a:solidFill>
                <a:effectLst>
                  <a:outerShdw blurRad="38100" dist="38100" dir="2700000" algn="tl">
                    <a:srgbClr val="000000"/>
                  </a:outerShdw>
                </a:effectLst>
                <a:latin typeface="Arial" charset="0"/>
                <a:ea typeface="+mn-ea"/>
                <a:cs typeface="+mn-cs"/>
              </a:rPr>
              <a:t>Sep</a:t>
            </a:r>
            <a:r>
              <a:rPr lang="es-AR" sz="6600" i="1" dirty="0">
                <a:solidFill>
                  <a:srgbClr val="000099"/>
                </a:solidFill>
                <a:effectLst>
                  <a:outerShdw blurRad="38100" dist="38100" dir="2700000" algn="tl">
                    <a:srgbClr val="000000"/>
                  </a:outerShdw>
                </a:effectLst>
                <a:latin typeface="Arial" charset="0"/>
                <a:ea typeface="+mn-ea"/>
                <a:cs typeface="+mn-cs"/>
              </a:rPr>
              <a:t> – 2011.</a:t>
            </a:r>
          </a:p>
          <a:p>
            <a:pPr marL="363538" lvl="2" indent="-363538" algn="just">
              <a:lnSpc>
                <a:spcPct val="90000"/>
              </a:lnSpc>
              <a:defRPr/>
            </a:pPr>
            <a:r>
              <a:rPr lang="es-AR" sz="6600" i="1" dirty="0">
                <a:solidFill>
                  <a:srgbClr val="000099"/>
                </a:solidFill>
                <a:effectLst>
                  <a:outerShdw blurRad="38100" dist="38100" dir="2700000" algn="tl">
                    <a:srgbClr val="000000"/>
                  </a:outerShdw>
                </a:effectLst>
                <a:latin typeface="Arial" charset="0"/>
                <a:ea typeface="+mn-ea"/>
                <a:cs typeface="+mn-cs"/>
              </a:rPr>
              <a:t>Frame – May – 2012.</a:t>
            </a:r>
          </a:p>
          <a:p>
            <a:pPr marL="363538" lvl="2" indent="-363538" algn="just">
              <a:lnSpc>
                <a:spcPct val="90000"/>
              </a:lnSpc>
              <a:defRPr/>
            </a:pPr>
            <a:r>
              <a:rPr lang="es-AR" sz="6600" i="1" dirty="0">
                <a:solidFill>
                  <a:srgbClr val="000099"/>
                </a:solidFill>
                <a:effectLst>
                  <a:outerShdw blurRad="38100" dist="38100" dir="2700000" algn="tl">
                    <a:srgbClr val="000000"/>
                  </a:outerShdw>
                </a:effectLst>
                <a:latin typeface="Arial" charset="0"/>
                <a:ea typeface="+mn-ea"/>
                <a:cs typeface="+mn-cs"/>
              </a:rPr>
              <a:t>Tritón  </a:t>
            </a:r>
            <a:r>
              <a:rPr lang="es-AR" sz="6600" i="1" dirty="0">
                <a:solidFill>
                  <a:srgbClr val="000099"/>
                </a:solidFill>
                <a:effectLst>
                  <a:outerShdw blurRad="38100" dist="38100" dir="2700000" algn="tl">
                    <a:srgbClr val="000000"/>
                  </a:outerShdw>
                </a:effectLst>
                <a:latin typeface="Arial" charset="0"/>
              </a:rPr>
              <a:t>– Dic – 2017.</a:t>
            </a:r>
            <a:endParaRPr lang="es-AR" sz="66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D84C258-BDAB-4BC2-8763-AE843AFBDF3C}" type="slidenum">
              <a:rPr lang="en-US"/>
              <a:pPr>
                <a:defRPr/>
              </a:pPr>
              <a:t>18</a:t>
            </a:fld>
            <a:endParaRPr lang="en-US" dirty="0"/>
          </a:p>
        </p:txBody>
      </p:sp>
    </p:spTree>
    <p:extLst>
      <p:ext uri="{BB962C8B-B14F-4D97-AF65-F5344CB8AC3E}">
        <p14:creationId xmlns:p14="http://schemas.microsoft.com/office/powerpoint/2010/main" val="264028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Effect transition="in" filter="box(in)">
                                      <p:cBhvr>
                                        <p:cTn id="7" dur="500"/>
                                        <p:tgtEl>
                                          <p:spTgt spid="466946"/>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11268">
                                            <p:bg/>
                                          </p:spTgt>
                                        </p:tgtEl>
                                        <p:attrNameLst>
                                          <p:attrName>style.visibility</p:attrName>
                                        </p:attrNameLst>
                                      </p:cBhvr>
                                      <p:to>
                                        <p:strVal val="visible"/>
                                      </p:to>
                                    </p:set>
                                    <p:anim calcmode="lin" valueType="num">
                                      <p:cBhvr>
                                        <p:cTn id="12" dur="500" fill="hold"/>
                                        <p:tgtEl>
                                          <p:spTgt spid="11268">
                                            <p:bg/>
                                          </p:spTgt>
                                        </p:tgtEl>
                                        <p:attrNameLst>
                                          <p:attrName>ppt_w</p:attrName>
                                        </p:attrNameLst>
                                      </p:cBhvr>
                                      <p:tavLst>
                                        <p:tav tm="0">
                                          <p:val>
                                            <p:strVal val="#ppt_w*0.05"/>
                                          </p:val>
                                        </p:tav>
                                        <p:tav tm="100000">
                                          <p:val>
                                            <p:strVal val="#ppt_w"/>
                                          </p:val>
                                        </p:tav>
                                      </p:tavLst>
                                    </p:anim>
                                    <p:anim calcmode="lin" valueType="num">
                                      <p:cBhvr>
                                        <p:cTn id="13" dur="500" fill="hold"/>
                                        <p:tgtEl>
                                          <p:spTgt spid="11268">
                                            <p:bg/>
                                          </p:spTgt>
                                        </p:tgtEl>
                                        <p:attrNameLst>
                                          <p:attrName>ppt_h</p:attrName>
                                        </p:attrNameLst>
                                      </p:cBhvr>
                                      <p:tavLst>
                                        <p:tav tm="0">
                                          <p:val>
                                            <p:strVal val="#ppt_h"/>
                                          </p:val>
                                        </p:tav>
                                        <p:tav tm="100000">
                                          <p:val>
                                            <p:strVal val="#ppt_h"/>
                                          </p:val>
                                        </p:tav>
                                      </p:tavLst>
                                    </p:anim>
                                    <p:anim calcmode="lin" valueType="num">
                                      <p:cBhvr>
                                        <p:cTn id="14" dur="500" fill="hold"/>
                                        <p:tgtEl>
                                          <p:spTgt spid="11268">
                                            <p:bg/>
                                          </p:spTgt>
                                        </p:tgtEl>
                                        <p:attrNameLst>
                                          <p:attrName>ppt_x</p:attrName>
                                        </p:attrNameLst>
                                      </p:cBhvr>
                                      <p:tavLst>
                                        <p:tav tm="0">
                                          <p:val>
                                            <p:strVal val="#ppt_x-.2"/>
                                          </p:val>
                                        </p:tav>
                                        <p:tav tm="100000">
                                          <p:val>
                                            <p:strVal val="#ppt_x"/>
                                          </p:val>
                                        </p:tav>
                                      </p:tavLst>
                                    </p:anim>
                                    <p:anim calcmode="lin" valueType="num">
                                      <p:cBhvr>
                                        <p:cTn id="15" dur="500" fill="hold"/>
                                        <p:tgtEl>
                                          <p:spTgt spid="11268">
                                            <p:bg/>
                                          </p:spTgt>
                                        </p:tgtEl>
                                        <p:attrNameLst>
                                          <p:attrName>ppt_y</p:attrName>
                                        </p:attrNameLst>
                                      </p:cBhvr>
                                      <p:tavLst>
                                        <p:tav tm="0">
                                          <p:val>
                                            <p:strVal val="#ppt_y"/>
                                          </p:val>
                                        </p:tav>
                                        <p:tav tm="100000">
                                          <p:val>
                                            <p:strVal val="#ppt_y"/>
                                          </p:val>
                                        </p:tav>
                                      </p:tavLst>
                                    </p:anim>
                                    <p:animEffect transition="in" filter="fade">
                                      <p:cBhvr>
                                        <p:cTn id="16" dur="500"/>
                                        <p:tgtEl>
                                          <p:spTgt spid="11268">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1" nodeType="clickEffect">
                                  <p:stCondLst>
                                    <p:cond delay="0"/>
                                  </p:stCondLst>
                                  <p:childTnLst>
                                    <p:set>
                                      <p:cBhvr>
                                        <p:cTn id="20" dur="1" fill="hold">
                                          <p:stCondLst>
                                            <p:cond delay="0"/>
                                          </p:stCondLst>
                                        </p:cTn>
                                        <p:tgtEl>
                                          <p:spTgt spid="11268">
                                            <p:bg/>
                                          </p:spTgt>
                                        </p:tgtEl>
                                        <p:attrNameLst>
                                          <p:attrName>style.visibility</p:attrName>
                                        </p:attrNameLst>
                                      </p:cBhvr>
                                      <p:to>
                                        <p:strVal val="visible"/>
                                      </p:to>
                                    </p:set>
                                    <p:anim calcmode="lin" valueType="num">
                                      <p:cBhvr>
                                        <p:cTn id="21" dur="1000" fill="hold"/>
                                        <p:tgtEl>
                                          <p:spTgt spid="11268">
                                            <p:bg/>
                                          </p:spTgt>
                                        </p:tgtEl>
                                        <p:attrNameLst>
                                          <p:attrName>ppt_w</p:attrName>
                                        </p:attrNameLst>
                                      </p:cBhvr>
                                      <p:tavLst>
                                        <p:tav tm="0">
                                          <p:val>
                                            <p:fltVal val="0"/>
                                          </p:val>
                                        </p:tav>
                                        <p:tav tm="100000">
                                          <p:val>
                                            <p:strVal val="#ppt_w"/>
                                          </p:val>
                                        </p:tav>
                                      </p:tavLst>
                                    </p:anim>
                                    <p:anim calcmode="lin" valueType="num">
                                      <p:cBhvr>
                                        <p:cTn id="22" dur="1000" fill="hold"/>
                                        <p:tgtEl>
                                          <p:spTgt spid="11268">
                                            <p:bg/>
                                          </p:spTgt>
                                        </p:tgtEl>
                                        <p:attrNameLst>
                                          <p:attrName>ppt_h</p:attrName>
                                        </p:attrNameLst>
                                      </p:cBhvr>
                                      <p:tavLst>
                                        <p:tav tm="0">
                                          <p:val>
                                            <p:fltVal val="0"/>
                                          </p:val>
                                        </p:tav>
                                        <p:tav tm="100000">
                                          <p:val>
                                            <p:strVal val="#ppt_h"/>
                                          </p:val>
                                        </p:tav>
                                      </p:tavLst>
                                    </p:anim>
                                    <p:anim calcmode="lin" valueType="num">
                                      <p:cBhvr>
                                        <p:cTn id="23" dur="1000" fill="hold"/>
                                        <p:tgtEl>
                                          <p:spTgt spid="11268">
                                            <p:bg/>
                                          </p:spTgt>
                                        </p:tgtEl>
                                        <p:attrNameLst>
                                          <p:attrName>style.rotation</p:attrName>
                                        </p:attrNameLst>
                                      </p:cBhvr>
                                      <p:tavLst>
                                        <p:tav tm="0">
                                          <p:val>
                                            <p:fltVal val="90"/>
                                          </p:val>
                                        </p:tav>
                                        <p:tav tm="100000">
                                          <p:val>
                                            <p:fltVal val="0"/>
                                          </p:val>
                                        </p:tav>
                                      </p:tavLst>
                                    </p:anim>
                                    <p:animEffect transition="in" filter="fade">
                                      <p:cBhvr>
                                        <p:cTn id="24" dur="1000"/>
                                        <p:tgtEl>
                                          <p:spTgt spid="11268">
                                            <p:bg/>
                                          </p:spTgt>
                                        </p:tgtEl>
                                      </p:cBhvr>
                                    </p:animEffect>
                                  </p:childTnLst>
                                </p:cTn>
                              </p:par>
                              <p:par>
                                <p:cTn id="25" presetID="31" presetClass="entr" presetSubtype="0" fill="hold" grpId="1" nodeType="withEffect">
                                  <p:stCondLst>
                                    <p:cond delay="0"/>
                                  </p:stCondLst>
                                  <p:childTnLst>
                                    <p:set>
                                      <p:cBhvr>
                                        <p:cTn id="26" dur="1" fill="hold">
                                          <p:stCondLst>
                                            <p:cond delay="0"/>
                                          </p:stCondLst>
                                        </p:cTn>
                                        <p:tgtEl>
                                          <p:spTgt spid="11268">
                                            <p:txEl>
                                              <p:pRg st="0" end="0"/>
                                            </p:txEl>
                                          </p:spTgt>
                                        </p:tgtEl>
                                        <p:attrNameLst>
                                          <p:attrName>style.visibility</p:attrName>
                                        </p:attrNameLst>
                                      </p:cBhvr>
                                      <p:to>
                                        <p:strVal val="visible"/>
                                      </p:to>
                                    </p:set>
                                    <p:anim calcmode="lin" valueType="num">
                                      <p:cBhvr>
                                        <p:cTn id="27" dur="1000" fill="hold"/>
                                        <p:tgtEl>
                                          <p:spTgt spid="11268">
                                            <p:txEl>
                                              <p:pRg st="0" end="0"/>
                                            </p:txEl>
                                          </p:spTgt>
                                        </p:tgtEl>
                                        <p:attrNameLst>
                                          <p:attrName>ppt_w</p:attrName>
                                        </p:attrNameLst>
                                      </p:cBhvr>
                                      <p:tavLst>
                                        <p:tav tm="0">
                                          <p:val>
                                            <p:fltVal val="0"/>
                                          </p:val>
                                        </p:tav>
                                        <p:tav tm="100000">
                                          <p:val>
                                            <p:strVal val="#ppt_w"/>
                                          </p:val>
                                        </p:tav>
                                      </p:tavLst>
                                    </p:anim>
                                    <p:anim calcmode="lin" valueType="num">
                                      <p:cBhvr>
                                        <p:cTn id="28" dur="1000" fill="hold"/>
                                        <p:tgtEl>
                                          <p:spTgt spid="11268">
                                            <p:txEl>
                                              <p:pRg st="0" end="0"/>
                                            </p:txEl>
                                          </p:spTgt>
                                        </p:tgtEl>
                                        <p:attrNameLst>
                                          <p:attrName>ppt_h</p:attrName>
                                        </p:attrNameLst>
                                      </p:cBhvr>
                                      <p:tavLst>
                                        <p:tav tm="0">
                                          <p:val>
                                            <p:fltVal val="0"/>
                                          </p:val>
                                        </p:tav>
                                        <p:tav tm="100000">
                                          <p:val>
                                            <p:strVal val="#ppt_h"/>
                                          </p:val>
                                        </p:tav>
                                      </p:tavLst>
                                    </p:anim>
                                    <p:anim calcmode="lin" valueType="num">
                                      <p:cBhvr>
                                        <p:cTn id="29" dur="1000" fill="hold"/>
                                        <p:tgtEl>
                                          <p:spTgt spid="11268">
                                            <p:txEl>
                                              <p:pRg st="0" end="0"/>
                                            </p:txEl>
                                          </p:spTgt>
                                        </p:tgtEl>
                                        <p:attrNameLst>
                                          <p:attrName>style.rotation</p:attrName>
                                        </p:attrNameLst>
                                      </p:cBhvr>
                                      <p:tavLst>
                                        <p:tav tm="0">
                                          <p:val>
                                            <p:fltVal val="90"/>
                                          </p:val>
                                        </p:tav>
                                        <p:tav tm="100000">
                                          <p:val>
                                            <p:fltVal val="0"/>
                                          </p:val>
                                        </p:tav>
                                      </p:tavLst>
                                    </p:anim>
                                    <p:animEffect transition="in" filter="fade">
                                      <p:cBhvr>
                                        <p:cTn id="30" dur="1000"/>
                                        <p:tgtEl>
                                          <p:spTgt spid="11268">
                                            <p:txEl>
                                              <p:pRg st="0" end="0"/>
                                            </p:txEl>
                                          </p:spTgt>
                                        </p:tgtEl>
                                      </p:cBhvr>
                                    </p:animEffect>
                                  </p:childTnLst>
                                </p:cTn>
                              </p:par>
                              <p:par>
                                <p:cTn id="31" presetID="31" presetClass="entr" presetSubtype="0" fill="hold" grpId="1" nodeType="withEffect">
                                  <p:stCondLst>
                                    <p:cond delay="0"/>
                                  </p:stCondLst>
                                  <p:childTnLst>
                                    <p:set>
                                      <p:cBhvr>
                                        <p:cTn id="32" dur="1" fill="hold">
                                          <p:stCondLst>
                                            <p:cond delay="0"/>
                                          </p:stCondLst>
                                        </p:cTn>
                                        <p:tgtEl>
                                          <p:spTgt spid="11268">
                                            <p:txEl>
                                              <p:pRg st="1" end="1"/>
                                            </p:txEl>
                                          </p:spTgt>
                                        </p:tgtEl>
                                        <p:attrNameLst>
                                          <p:attrName>style.visibility</p:attrName>
                                        </p:attrNameLst>
                                      </p:cBhvr>
                                      <p:to>
                                        <p:strVal val="visible"/>
                                      </p:to>
                                    </p:set>
                                    <p:anim calcmode="lin" valueType="num">
                                      <p:cBhvr>
                                        <p:cTn id="33" dur="1000" fill="hold"/>
                                        <p:tgtEl>
                                          <p:spTgt spid="11268">
                                            <p:txEl>
                                              <p:pRg st="1" end="1"/>
                                            </p:txEl>
                                          </p:spTgt>
                                        </p:tgtEl>
                                        <p:attrNameLst>
                                          <p:attrName>ppt_w</p:attrName>
                                        </p:attrNameLst>
                                      </p:cBhvr>
                                      <p:tavLst>
                                        <p:tav tm="0">
                                          <p:val>
                                            <p:fltVal val="0"/>
                                          </p:val>
                                        </p:tav>
                                        <p:tav tm="100000">
                                          <p:val>
                                            <p:strVal val="#ppt_w"/>
                                          </p:val>
                                        </p:tav>
                                      </p:tavLst>
                                    </p:anim>
                                    <p:anim calcmode="lin" valueType="num">
                                      <p:cBhvr>
                                        <p:cTn id="34" dur="1000" fill="hold"/>
                                        <p:tgtEl>
                                          <p:spTgt spid="11268">
                                            <p:txEl>
                                              <p:pRg st="1" end="1"/>
                                            </p:txEl>
                                          </p:spTgt>
                                        </p:tgtEl>
                                        <p:attrNameLst>
                                          <p:attrName>ppt_h</p:attrName>
                                        </p:attrNameLst>
                                      </p:cBhvr>
                                      <p:tavLst>
                                        <p:tav tm="0">
                                          <p:val>
                                            <p:fltVal val="0"/>
                                          </p:val>
                                        </p:tav>
                                        <p:tav tm="100000">
                                          <p:val>
                                            <p:strVal val="#ppt_h"/>
                                          </p:val>
                                        </p:tav>
                                      </p:tavLst>
                                    </p:anim>
                                    <p:anim calcmode="lin" valueType="num">
                                      <p:cBhvr>
                                        <p:cTn id="35" dur="1000" fill="hold"/>
                                        <p:tgtEl>
                                          <p:spTgt spid="11268">
                                            <p:txEl>
                                              <p:pRg st="1" end="1"/>
                                            </p:txEl>
                                          </p:spTgt>
                                        </p:tgtEl>
                                        <p:attrNameLst>
                                          <p:attrName>style.rotation</p:attrName>
                                        </p:attrNameLst>
                                      </p:cBhvr>
                                      <p:tavLst>
                                        <p:tav tm="0">
                                          <p:val>
                                            <p:fltVal val="90"/>
                                          </p:val>
                                        </p:tav>
                                        <p:tav tm="100000">
                                          <p:val>
                                            <p:fltVal val="0"/>
                                          </p:val>
                                        </p:tav>
                                      </p:tavLst>
                                    </p:anim>
                                    <p:animEffect transition="in" filter="fade">
                                      <p:cBhvr>
                                        <p:cTn id="36" dur="1000"/>
                                        <p:tgtEl>
                                          <p:spTgt spid="11268">
                                            <p:txEl>
                                              <p:pRg st="1" end="1"/>
                                            </p:txEl>
                                          </p:spTgt>
                                        </p:tgtEl>
                                      </p:cBhvr>
                                    </p:animEffect>
                                  </p:childTnLst>
                                </p:cTn>
                              </p:par>
                              <p:par>
                                <p:cTn id="37" presetID="31" presetClass="entr" presetSubtype="0" fill="hold" grpId="1" nodeType="withEffect">
                                  <p:stCondLst>
                                    <p:cond delay="0"/>
                                  </p:stCondLst>
                                  <p:childTnLst>
                                    <p:set>
                                      <p:cBhvr>
                                        <p:cTn id="38" dur="1" fill="hold">
                                          <p:stCondLst>
                                            <p:cond delay="0"/>
                                          </p:stCondLst>
                                        </p:cTn>
                                        <p:tgtEl>
                                          <p:spTgt spid="11268">
                                            <p:txEl>
                                              <p:pRg st="2" end="2"/>
                                            </p:txEl>
                                          </p:spTgt>
                                        </p:tgtEl>
                                        <p:attrNameLst>
                                          <p:attrName>style.visibility</p:attrName>
                                        </p:attrNameLst>
                                      </p:cBhvr>
                                      <p:to>
                                        <p:strVal val="visible"/>
                                      </p:to>
                                    </p:set>
                                    <p:anim calcmode="lin" valueType="num">
                                      <p:cBhvr>
                                        <p:cTn id="39" dur="1000" fill="hold"/>
                                        <p:tgtEl>
                                          <p:spTgt spid="11268">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1268">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1268">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1268">
                                            <p:txEl>
                                              <p:pRg st="2" end="2"/>
                                            </p:txEl>
                                          </p:spTgt>
                                        </p:tgtEl>
                                      </p:cBhvr>
                                    </p:animEffect>
                                  </p:childTnLst>
                                </p:cTn>
                              </p:par>
                              <p:par>
                                <p:cTn id="43" presetID="31" presetClass="entr" presetSubtype="0" fill="hold" grpId="1" nodeType="withEffect">
                                  <p:stCondLst>
                                    <p:cond delay="0"/>
                                  </p:stCondLst>
                                  <p:childTnLst>
                                    <p:set>
                                      <p:cBhvr>
                                        <p:cTn id="44" dur="1" fill="hold">
                                          <p:stCondLst>
                                            <p:cond delay="0"/>
                                          </p:stCondLst>
                                        </p:cTn>
                                        <p:tgtEl>
                                          <p:spTgt spid="11268">
                                            <p:txEl>
                                              <p:pRg st="3" end="3"/>
                                            </p:txEl>
                                          </p:spTgt>
                                        </p:tgtEl>
                                        <p:attrNameLst>
                                          <p:attrName>style.visibility</p:attrName>
                                        </p:attrNameLst>
                                      </p:cBhvr>
                                      <p:to>
                                        <p:strVal val="visible"/>
                                      </p:to>
                                    </p:set>
                                    <p:anim calcmode="lin" valueType="num">
                                      <p:cBhvr>
                                        <p:cTn id="45" dur="1000" fill="hold"/>
                                        <p:tgtEl>
                                          <p:spTgt spid="11268">
                                            <p:txEl>
                                              <p:pRg st="3" end="3"/>
                                            </p:txEl>
                                          </p:spTgt>
                                        </p:tgtEl>
                                        <p:attrNameLst>
                                          <p:attrName>ppt_w</p:attrName>
                                        </p:attrNameLst>
                                      </p:cBhvr>
                                      <p:tavLst>
                                        <p:tav tm="0">
                                          <p:val>
                                            <p:fltVal val="0"/>
                                          </p:val>
                                        </p:tav>
                                        <p:tav tm="100000">
                                          <p:val>
                                            <p:strVal val="#ppt_w"/>
                                          </p:val>
                                        </p:tav>
                                      </p:tavLst>
                                    </p:anim>
                                    <p:anim calcmode="lin" valueType="num">
                                      <p:cBhvr>
                                        <p:cTn id="46" dur="1000" fill="hold"/>
                                        <p:tgtEl>
                                          <p:spTgt spid="11268">
                                            <p:txEl>
                                              <p:pRg st="3" end="3"/>
                                            </p:txEl>
                                          </p:spTgt>
                                        </p:tgtEl>
                                        <p:attrNameLst>
                                          <p:attrName>ppt_h</p:attrName>
                                        </p:attrNameLst>
                                      </p:cBhvr>
                                      <p:tavLst>
                                        <p:tav tm="0">
                                          <p:val>
                                            <p:fltVal val="0"/>
                                          </p:val>
                                        </p:tav>
                                        <p:tav tm="100000">
                                          <p:val>
                                            <p:strVal val="#ppt_h"/>
                                          </p:val>
                                        </p:tav>
                                      </p:tavLst>
                                    </p:anim>
                                    <p:anim calcmode="lin" valueType="num">
                                      <p:cBhvr>
                                        <p:cTn id="47" dur="1000" fill="hold"/>
                                        <p:tgtEl>
                                          <p:spTgt spid="11268">
                                            <p:txEl>
                                              <p:pRg st="3" end="3"/>
                                            </p:txEl>
                                          </p:spTgt>
                                        </p:tgtEl>
                                        <p:attrNameLst>
                                          <p:attrName>style.rotation</p:attrName>
                                        </p:attrNameLst>
                                      </p:cBhvr>
                                      <p:tavLst>
                                        <p:tav tm="0">
                                          <p:val>
                                            <p:fltVal val="90"/>
                                          </p:val>
                                        </p:tav>
                                        <p:tav tm="100000">
                                          <p:val>
                                            <p:fltVal val="0"/>
                                          </p:val>
                                        </p:tav>
                                      </p:tavLst>
                                    </p:anim>
                                    <p:animEffect transition="in" filter="fade">
                                      <p:cBhvr>
                                        <p:cTn id="48" dur="10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P spid="11268" grpId="1"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solidFill>
            <a:schemeClr val="accent2">
              <a:lumMod val="20000"/>
              <a:lumOff val="80000"/>
            </a:schemeClr>
          </a:solidFill>
          <a:ln w="76200" cap="flat" algn="ctr">
            <a:solidFill>
              <a:schemeClr val="accent2">
                <a:lumMod val="50000"/>
              </a:schemeClr>
            </a:solidFill>
          </a:ln>
        </p:spPr>
        <p:txBody>
          <a:bodyPr anchor="ctr"/>
          <a:lstStyle/>
          <a:p>
            <a:pPr>
              <a:lnSpc>
                <a:spcPct val="90000"/>
              </a:lnSpc>
              <a:spcBef>
                <a:spcPct val="0"/>
              </a:spcBef>
            </a:pPr>
            <a:r>
              <a:rPr lang="es-ES" i="1">
                <a:solidFill>
                  <a:schemeClr val="accent2">
                    <a:lumMod val="75000"/>
                  </a:schemeClr>
                </a:solidFill>
                <a:effectLst>
                  <a:outerShdw blurRad="38100" dist="38100" dir="2700000" algn="tl">
                    <a:srgbClr val="C0C0C0"/>
                  </a:outerShdw>
                </a:effectLst>
                <a:latin typeface="Arial" charset="0"/>
              </a:rPr>
              <a:t>Recientes Objetivos de Ciberataques</a:t>
            </a:r>
          </a:p>
        </p:txBody>
      </p:sp>
      <p:pic>
        <p:nvPicPr>
          <p:cNvPr id="184325" name="Picture 5"/>
          <p:cNvPicPr>
            <a:picLocks noChangeAspect="1" noChangeArrowheads="1"/>
          </p:cNvPicPr>
          <p:nvPr/>
        </p:nvPicPr>
        <p:blipFill>
          <a:blip r:embed="rId2" cstate="print"/>
          <a:srcRect/>
          <a:stretch>
            <a:fillRect/>
          </a:stretch>
        </p:blipFill>
        <p:spPr bwMode="auto">
          <a:xfrm>
            <a:off x="0" y="1125538"/>
            <a:ext cx="9144000" cy="5732462"/>
          </a:xfrm>
          <a:prstGeom prst="rect">
            <a:avLst/>
          </a:prstGeom>
          <a:noFill/>
          <a:ln w="76200">
            <a:solidFill>
              <a:schemeClr val="accent2">
                <a:lumMod val="50000"/>
              </a:schemeClr>
            </a:solidFill>
          </a:ln>
        </p:spPr>
      </p:pic>
    </p:spTree>
    <p:extLst>
      <p:ext uri="{BB962C8B-B14F-4D97-AF65-F5344CB8AC3E}">
        <p14:creationId xmlns:p14="http://schemas.microsoft.com/office/powerpoint/2010/main" val="228873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565734" y="4319785"/>
            <a:ext cx="6372200" cy="2349576"/>
          </a:xfrm>
          <a:prstGeom prst="rect">
            <a:avLst/>
          </a:prstGeom>
          <a:solidFill>
            <a:schemeClr val="accent2">
              <a:lumMod val="40000"/>
              <a:lumOff val="60000"/>
            </a:schemeClr>
          </a:solidFill>
          <a:ln w="76200">
            <a:solidFill>
              <a:schemeClr val="accent2">
                <a:lumMod val="50000"/>
              </a:schemeClr>
            </a:solidFill>
          </a:ln>
        </p:spPr>
        <p:txBody>
          <a:bodyPr/>
          <a:lstStyle/>
          <a:p>
            <a:pPr marL="0" indent="0" algn="ctr">
              <a:lnSpc>
                <a:spcPct val="90000"/>
              </a:lnSpc>
              <a:buFontTx/>
              <a:buNone/>
            </a:pPr>
            <a:r>
              <a:rPr lang="es-ES_tradnl" sz="2800" b="1" i="1" dirty="0">
                <a:solidFill>
                  <a:srgbClr val="333399"/>
                </a:solidFill>
                <a:latin typeface="Arial" charset="0"/>
              </a:rPr>
              <a:t>Mg PABLO ALEJANDRO LENA</a:t>
            </a:r>
          </a:p>
          <a:p>
            <a:pPr marL="0" indent="0" algn="ctr">
              <a:lnSpc>
                <a:spcPct val="90000"/>
              </a:lnSpc>
              <a:buFontTx/>
              <a:buNone/>
            </a:pPr>
            <a:r>
              <a:rPr lang="es-ES_tradnl" sz="2800" b="1" i="1" dirty="0">
                <a:solidFill>
                  <a:srgbClr val="333399"/>
                </a:solidFill>
                <a:latin typeface="Arial" charset="0"/>
              </a:rPr>
              <a:t>plena@unlam.edu.ar                  </a:t>
            </a:r>
          </a:p>
          <a:p>
            <a:pPr marL="0" indent="0" algn="ctr">
              <a:lnSpc>
                <a:spcPct val="90000"/>
              </a:lnSpc>
              <a:buFontTx/>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p>
          <a:p>
            <a:pPr marL="0" indent="0" algn="ctr">
              <a:lnSpc>
                <a:spcPct val="90000"/>
              </a:lnSpc>
              <a:buNone/>
            </a:pPr>
            <a:r>
              <a:rPr lang="es-AR" sz="2800" b="1" i="1" u="sng" dirty="0">
                <a:solidFill>
                  <a:srgbClr val="333399"/>
                </a:solidFill>
                <a:latin typeface="Arial" charset="0"/>
              </a:rPr>
              <a:t>2022</a:t>
            </a:r>
          </a:p>
          <a:p>
            <a:pPr marL="0" indent="0" algn="ctr">
              <a:lnSpc>
                <a:spcPct val="90000"/>
              </a:lnSpc>
              <a:buFontTx/>
              <a:buNone/>
            </a:pPr>
            <a:endParaRPr lang="es-ES_tradnl" sz="2800" b="1" i="1" dirty="0">
              <a:solidFill>
                <a:srgbClr val="333399"/>
              </a:solidFill>
              <a:latin typeface="Arial" charset="0"/>
            </a:endParaRPr>
          </a:p>
        </p:txBody>
      </p:sp>
      <p:sp>
        <p:nvSpPr>
          <p:cNvPr id="5123" name="Rectangle 3"/>
          <p:cNvSpPr>
            <a:spLocks noGrp="1" noChangeArrowheads="1"/>
          </p:cNvSpPr>
          <p:nvPr>
            <p:ph type="ctrTitle" idx="4294967295"/>
          </p:nvPr>
        </p:nvSpPr>
        <p:spPr>
          <a:xfrm>
            <a:off x="337417" y="2132856"/>
            <a:ext cx="8496300" cy="2016224"/>
          </a:xfrm>
          <a:prstGeom prst="rect">
            <a:avLst/>
          </a:prstGeom>
          <a:solidFill>
            <a:schemeClr val="accent2">
              <a:lumMod val="40000"/>
              <a:lumOff val="60000"/>
            </a:schemeClr>
          </a:solidFill>
          <a:ln w="76200" cap="flat" algn="ctr">
            <a:solidFill>
              <a:schemeClr val="accent2">
                <a:lumMod val="50000"/>
              </a:schemeClr>
            </a:solidFill>
          </a:ln>
        </p:spPr>
        <p:txBody>
          <a:bodyPr anchor="t"/>
          <a:lstStyle/>
          <a:p>
            <a:pPr>
              <a:spcBef>
                <a:spcPct val="20000"/>
              </a:spcBef>
            </a:pPr>
            <a:r>
              <a:rPr lang="es-AR" sz="4800" b="1" i="1" u="sng" dirty="0">
                <a:solidFill>
                  <a:srgbClr val="333399"/>
                </a:solidFill>
                <a:latin typeface="Arial" panose="020B0604020202020204" pitchFamily="34" charset="0"/>
                <a:cs typeface="Arial" panose="020B0604020202020204" pitchFamily="34" charset="0"/>
              </a:rPr>
              <a:t>Tecnología de Redes 2634</a:t>
            </a:r>
            <a:br>
              <a:rPr lang="es-AR" sz="4800" b="1" i="1" u="sng" dirty="0">
                <a:solidFill>
                  <a:srgbClr val="333399"/>
                </a:solidFill>
                <a:latin typeface="Arial" panose="020B0604020202020204" pitchFamily="34" charset="0"/>
                <a:cs typeface="Arial" panose="020B0604020202020204" pitchFamily="34" charset="0"/>
              </a:rPr>
            </a:br>
            <a:r>
              <a:rPr lang="es-AR" sz="4000" b="1" i="1" u="sng" dirty="0">
                <a:solidFill>
                  <a:srgbClr val="333399"/>
                </a:solidFill>
                <a:latin typeface="Arial" panose="020B0604020202020204" pitchFamily="34" charset="0"/>
                <a:cs typeface="Arial" panose="020B0604020202020204" pitchFamily="34" charset="0"/>
              </a:rPr>
              <a:t>Introducción a las Comunicaciones 3007</a:t>
            </a:r>
            <a:endParaRPr lang="es-AR" sz="4000" b="1" i="1" u="sng" dirty="0">
              <a:solidFill>
                <a:srgbClr val="333399"/>
              </a:solidFill>
              <a:latin typeface="Arial" charset="0"/>
            </a:endParaRPr>
          </a:p>
        </p:txBody>
      </p:sp>
      <p:pic>
        <p:nvPicPr>
          <p:cNvPr id="5124" name="Picture 4" descr="9 - 9 - 4 ESCUDO UNLAM GRIS"/>
          <p:cNvPicPr>
            <a:picLocks noChangeAspect="1" noChangeArrowheads="1"/>
          </p:cNvPicPr>
          <p:nvPr/>
        </p:nvPicPr>
        <p:blipFill>
          <a:blip r:embed="rId3" cstate="print"/>
          <a:srcRect/>
          <a:stretch>
            <a:fillRect/>
          </a:stretch>
        </p:blipFill>
        <p:spPr bwMode="auto">
          <a:xfrm>
            <a:off x="2123728" y="287338"/>
            <a:ext cx="5256212" cy="1674813"/>
          </a:xfrm>
          <a:prstGeom prst="rect">
            <a:avLst/>
          </a:prstGeom>
          <a:gradFill rotWithShape="0">
            <a:gsLst>
              <a:gs pos="0">
                <a:srgbClr val="FF9900"/>
              </a:gs>
              <a:gs pos="100000">
                <a:srgbClr val="FFFFFF"/>
              </a:gs>
            </a:gsLst>
            <a:lin ang="5400000" scaled="1"/>
          </a:gradFill>
          <a:ln w="76200" algn="ctr">
            <a:solidFill>
              <a:schemeClr val="accent2">
                <a:lumMod val="50000"/>
              </a:schemeClr>
            </a:solid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a:solidFill>
                  <a:srgbClr val="800000"/>
                </a:solidFill>
                <a:effectLst>
                  <a:outerShdw blurRad="38100" dist="38100" dir="2700000" algn="tl">
                    <a:srgbClr val="C0C0C0"/>
                  </a:outerShdw>
                </a:effectLst>
                <a:latin typeface="Arial" charset="0"/>
              </a:rPr>
              <a:t>Recientes Objetivos de Ciberataques</a:t>
            </a:r>
          </a:p>
        </p:txBody>
      </p:sp>
      <p:pic>
        <p:nvPicPr>
          <p:cNvPr id="4" name="3 Imagen" descr="casablanca.JPG"/>
          <p:cNvPicPr>
            <a:picLocks noChangeAspect="1"/>
          </p:cNvPicPr>
          <p:nvPr/>
        </p:nvPicPr>
        <p:blipFill>
          <a:blip r:embed="rId3" cstate="print"/>
          <a:stretch>
            <a:fillRect/>
          </a:stretch>
        </p:blipFill>
        <p:spPr>
          <a:xfrm>
            <a:off x="0" y="1196751"/>
            <a:ext cx="9144000" cy="5661249"/>
          </a:xfrm>
          <a:prstGeom prst="rect">
            <a:avLst/>
          </a:prstGeom>
        </p:spPr>
      </p:pic>
    </p:spTree>
    <p:extLst>
      <p:ext uri="{BB962C8B-B14F-4D97-AF65-F5344CB8AC3E}">
        <p14:creationId xmlns:p14="http://schemas.microsoft.com/office/powerpoint/2010/main" val="90777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4" name="3 Imagen" descr="plenjaqueo.JPG"/>
          <p:cNvPicPr>
            <a:picLocks noChangeAspect="1"/>
          </p:cNvPicPr>
          <p:nvPr/>
        </p:nvPicPr>
        <p:blipFill>
          <a:blip r:embed="rId3" cstate="print"/>
          <a:stretch>
            <a:fillRect/>
          </a:stretch>
        </p:blipFill>
        <p:spPr>
          <a:xfrm>
            <a:off x="539552" y="1419225"/>
            <a:ext cx="7920880" cy="5034111"/>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968962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813" y="0"/>
            <a:ext cx="6400800" cy="1125538"/>
          </a:xfrm>
          <a:blipFill dpi="0" rotWithShape="0">
            <a:blip r:embed="rId2" cstate="print"/>
            <a:srcRect/>
            <a:tile tx="0" ty="0" sx="100000" sy="100000" flip="none" algn="tl"/>
          </a:blipFill>
          <a:ln w="76200" cap="flat" algn="ctr">
            <a:solidFill>
              <a:srgbClr val="0000FF"/>
            </a:solidFill>
          </a:ln>
        </p:spPr>
        <p:txBody>
          <a:bodyPr anchor="ctr"/>
          <a:lstStyle/>
          <a:p>
            <a:pPr>
              <a:lnSpc>
                <a:spcPct val="90000"/>
              </a:lnSpc>
              <a:spcBef>
                <a:spcPct val="0"/>
              </a:spcBef>
            </a:pPr>
            <a:r>
              <a:rPr lang="es-ES" i="1" dirty="0">
                <a:solidFill>
                  <a:srgbClr val="800000"/>
                </a:solidFill>
                <a:effectLst>
                  <a:outerShdw blurRad="38100" dist="38100" dir="2700000" algn="tl">
                    <a:srgbClr val="C0C0C0"/>
                  </a:outerShdw>
                </a:effectLst>
                <a:latin typeface="Arial" charset="0"/>
              </a:rPr>
              <a:t>Recientes Objetivos de </a:t>
            </a:r>
            <a:r>
              <a:rPr lang="es-ES" i="1" dirty="0" err="1">
                <a:solidFill>
                  <a:srgbClr val="800000"/>
                </a:solidFill>
                <a:effectLst>
                  <a:outerShdw blurRad="38100" dist="38100" dir="2700000" algn="tl">
                    <a:srgbClr val="C0C0C0"/>
                  </a:outerShdw>
                </a:effectLst>
                <a:latin typeface="Arial" charset="0"/>
              </a:rPr>
              <a:t>Ciberataques</a:t>
            </a:r>
            <a:endParaRPr lang="es-ES" i="1" dirty="0">
              <a:solidFill>
                <a:srgbClr val="800000"/>
              </a:solidFill>
              <a:effectLst>
                <a:outerShdw blurRad="38100" dist="38100" dir="2700000" algn="tl">
                  <a:srgbClr val="C0C0C0"/>
                </a:outerShdw>
              </a:effectLst>
              <a:latin typeface="Arial" charset="0"/>
            </a:endParaRPr>
          </a:p>
        </p:txBody>
      </p:sp>
      <p:pic>
        <p:nvPicPr>
          <p:cNvPr id="5" name="4 Imagen" descr="Jackean Issen.JPG"/>
          <p:cNvPicPr>
            <a:picLocks noChangeAspect="1"/>
          </p:cNvPicPr>
          <p:nvPr/>
        </p:nvPicPr>
        <p:blipFill>
          <a:blip r:embed="rId3" cstate="print"/>
          <a:stretch>
            <a:fillRect/>
          </a:stretch>
        </p:blipFill>
        <p:spPr>
          <a:xfrm>
            <a:off x="323528" y="1412776"/>
            <a:ext cx="8424936" cy="5040560"/>
          </a:xfrm>
          <a:prstGeom prst="rect">
            <a:avLst/>
          </a:prstGeom>
          <a:blipFill dpi="0" rotWithShape="0">
            <a:blip r:embed="rId2" cstate="print"/>
            <a:srcRect/>
            <a:tile tx="0" ty="0" sx="100000" sy="100000" flip="none" algn="tl"/>
          </a:blipFill>
          <a:ln w="76200" cap="flat" algn="ctr">
            <a:solidFill>
              <a:srgbClr val="0000FF"/>
            </a:solidFill>
            <a:miter lim="800000"/>
            <a:headEnd/>
            <a:tailEnd/>
          </a:ln>
        </p:spPr>
      </p:pic>
    </p:spTree>
    <p:extLst>
      <p:ext uri="{BB962C8B-B14F-4D97-AF65-F5344CB8AC3E}">
        <p14:creationId xmlns:p14="http://schemas.microsoft.com/office/powerpoint/2010/main" val="376172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2" descr="Papel bouquet"/>
          <p:cNvSpPr>
            <a:spLocks noChangeArrowheads="1"/>
          </p:cNvSpPr>
          <p:nvPr/>
        </p:nvSpPr>
        <p:spPr bwMode="auto">
          <a:xfrm>
            <a:off x="543718" y="3975099"/>
            <a:ext cx="8208963" cy="2730501"/>
          </a:xfrm>
          <a:prstGeom prst="rect">
            <a:avLst/>
          </a:prstGeom>
          <a:blipFill dpi="0" rotWithShape="1">
            <a:blip r:embed="rId3" cstate="print"/>
            <a:srcRect/>
            <a:tile tx="0" ty="0" sx="100000" sy="100000" flip="none" algn="tl"/>
          </a:blipFill>
          <a:ln w="76200">
            <a:solidFill>
              <a:srgbClr val="0000FF"/>
            </a:solidFill>
            <a:miter lim="800000"/>
            <a:headEnd/>
            <a:tailEnd/>
          </a:ln>
        </p:spPr>
        <p:txBody>
          <a:bodyPr wrap="none" anchor="ctr"/>
          <a:lstStyle/>
          <a:p>
            <a:endParaRPr lang="es-ES">
              <a:solidFill>
                <a:schemeClr val="accent2">
                  <a:lumMod val="75000"/>
                </a:schemeClr>
              </a:solidFill>
            </a:endParaRPr>
          </a:p>
        </p:txBody>
      </p:sp>
      <p:sp>
        <p:nvSpPr>
          <p:cNvPr id="10243" name="Rectangle 11"/>
          <p:cNvSpPr>
            <a:spLocks noChangeArrowheads="1"/>
          </p:cNvSpPr>
          <p:nvPr/>
        </p:nvSpPr>
        <p:spPr bwMode="auto">
          <a:xfrm>
            <a:off x="250825" y="0"/>
            <a:ext cx="8642350" cy="3716338"/>
          </a:xfrm>
          <a:prstGeom prst="rect">
            <a:avLst/>
          </a:prstGeom>
          <a:solidFill>
            <a:schemeClr val="hlink"/>
          </a:solidFill>
          <a:ln w="76200">
            <a:solidFill>
              <a:schemeClr val="accent2"/>
            </a:solidFill>
            <a:miter lim="800000"/>
            <a:headEnd/>
            <a:tailEnd/>
          </a:ln>
        </p:spPr>
        <p:txBody>
          <a:bodyPr wrap="none" anchor="ctr"/>
          <a:lstStyle/>
          <a:p>
            <a:endParaRPr lang="es-ES"/>
          </a:p>
        </p:txBody>
      </p:sp>
      <p:sp>
        <p:nvSpPr>
          <p:cNvPr id="10244" name="Rectangle 2"/>
          <p:cNvSpPr>
            <a:spLocks noGrp="1" noChangeArrowheads="1"/>
          </p:cNvSpPr>
          <p:nvPr>
            <p:ph type="title"/>
          </p:nvPr>
        </p:nvSpPr>
        <p:spPr>
          <a:xfrm>
            <a:off x="142875" y="1285875"/>
            <a:ext cx="3414713" cy="1143000"/>
          </a:xfrm>
        </p:spPr>
        <p:txBody>
          <a:bodyPr/>
          <a:lstStyle/>
          <a:p>
            <a:r>
              <a:rPr lang="es-AR" dirty="0">
                <a:solidFill>
                  <a:srgbClr val="000066"/>
                </a:solidFill>
                <a:latin typeface="Arial" charset="0"/>
              </a:rPr>
              <a:t>Seguridad </a:t>
            </a:r>
            <a:br>
              <a:rPr lang="es-AR" dirty="0">
                <a:solidFill>
                  <a:srgbClr val="000066"/>
                </a:solidFill>
                <a:latin typeface="Arial" charset="0"/>
              </a:rPr>
            </a:br>
            <a:r>
              <a:rPr lang="es-AR" dirty="0">
                <a:solidFill>
                  <a:srgbClr val="000066"/>
                </a:solidFill>
                <a:latin typeface="Arial" charset="0"/>
              </a:rPr>
              <a:t>Informática</a:t>
            </a:r>
            <a:endParaRPr lang="es-AR" dirty="0">
              <a:latin typeface="Arial" charset="0"/>
            </a:endParaRPr>
          </a:p>
        </p:txBody>
      </p:sp>
      <p:sp>
        <p:nvSpPr>
          <p:cNvPr id="2" name="Rectangle 3"/>
          <p:cNvSpPr>
            <a:spLocks noGrp="1" noChangeArrowheads="1"/>
          </p:cNvSpPr>
          <p:nvPr>
            <p:ph sz="half" idx="1"/>
          </p:nvPr>
        </p:nvSpPr>
        <p:spPr>
          <a:xfrm>
            <a:off x="4648200" y="304800"/>
            <a:ext cx="3810000" cy="3124200"/>
          </a:xfrm>
        </p:spPr>
        <p:txBody>
          <a:bodyPr/>
          <a:lstStyle/>
          <a:p>
            <a:pPr>
              <a:defRPr/>
            </a:pPr>
            <a:r>
              <a:rPr lang="es-AR" b="1" i="1" dirty="0">
                <a:solidFill>
                  <a:srgbClr val="000066"/>
                </a:solidFill>
                <a:effectLst>
                  <a:outerShdw blurRad="38100" dist="38100" dir="2700000" algn="tl">
                    <a:srgbClr val="000000"/>
                  </a:outerShdw>
                </a:effectLst>
                <a:latin typeface="Arial" charset="0"/>
              </a:rPr>
              <a:t>Integridad de la Información.</a:t>
            </a:r>
          </a:p>
          <a:p>
            <a:pPr>
              <a:defRPr/>
            </a:pPr>
            <a:r>
              <a:rPr lang="es-AR" b="1" i="1" dirty="0">
                <a:solidFill>
                  <a:srgbClr val="000066"/>
                </a:solidFill>
                <a:effectLst>
                  <a:outerShdw blurRad="38100" dist="38100" dir="2700000" algn="tl">
                    <a:srgbClr val="000000"/>
                  </a:outerShdw>
                </a:effectLst>
                <a:latin typeface="Arial" charset="0"/>
              </a:rPr>
              <a:t>Operatividad de la Información.</a:t>
            </a:r>
          </a:p>
          <a:p>
            <a:pPr>
              <a:defRPr/>
            </a:pPr>
            <a:r>
              <a:rPr lang="es-AR" b="1" i="1" dirty="0">
                <a:solidFill>
                  <a:srgbClr val="000066"/>
                </a:solidFill>
                <a:effectLst>
                  <a:outerShdw blurRad="38100" dist="38100" dir="2700000" algn="tl">
                    <a:srgbClr val="000000"/>
                  </a:outerShdw>
                </a:effectLst>
                <a:latin typeface="Arial" charset="0"/>
              </a:rPr>
              <a:t>Confidencialidad  de la Información.</a:t>
            </a:r>
          </a:p>
          <a:p>
            <a:pPr>
              <a:defRPr/>
            </a:pPr>
            <a:endParaRPr lang="es-AR" dirty="0">
              <a:solidFill>
                <a:srgbClr val="000066"/>
              </a:solidFill>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23</a:t>
            </a:fld>
            <a:endParaRPr lang="en-US"/>
          </a:p>
        </p:txBody>
      </p:sp>
      <p:sp>
        <p:nvSpPr>
          <p:cNvPr id="10247" name="Rectangle 4"/>
          <p:cNvSpPr>
            <a:spLocks noChangeArrowheads="1"/>
          </p:cNvSpPr>
          <p:nvPr/>
        </p:nvSpPr>
        <p:spPr bwMode="auto">
          <a:xfrm>
            <a:off x="762000" y="4191000"/>
            <a:ext cx="3657600" cy="1143000"/>
          </a:xfrm>
          <a:prstGeom prst="rect">
            <a:avLst/>
          </a:prstGeom>
          <a:noFill/>
          <a:ln w="9525">
            <a:noFill/>
            <a:miter lim="800000"/>
            <a:headEnd/>
            <a:tailEnd/>
          </a:ln>
        </p:spPr>
        <p:txBody>
          <a:bodyPr anchor="ctr"/>
          <a:lstStyle/>
          <a:p>
            <a:br>
              <a:rPr lang="es-ES_tradnl" sz="2400" b="1" i="1" dirty="0">
                <a:solidFill>
                  <a:schemeClr val="accent2">
                    <a:lumMod val="75000"/>
                  </a:schemeClr>
                </a:solidFill>
              </a:rPr>
            </a:br>
            <a:r>
              <a:rPr lang="es-ES_tradnl" sz="4400" b="1" i="1" dirty="0">
                <a:solidFill>
                  <a:schemeClr val="accent2">
                    <a:lumMod val="75000"/>
                  </a:schemeClr>
                </a:solidFill>
              </a:rPr>
              <a:t>Seguridad </a:t>
            </a:r>
            <a:r>
              <a:rPr lang="es-ES_tradnl" sz="3200" b="1" i="1" dirty="0">
                <a:solidFill>
                  <a:schemeClr val="accent2">
                    <a:lumMod val="75000"/>
                  </a:schemeClr>
                </a:solidFill>
              </a:rPr>
              <a:t>  =</a:t>
            </a:r>
          </a:p>
        </p:txBody>
      </p:sp>
      <p:sp>
        <p:nvSpPr>
          <p:cNvPr id="10248" name="Rectangle 5"/>
          <p:cNvSpPr>
            <a:spLocks noChangeArrowheads="1"/>
          </p:cNvSpPr>
          <p:nvPr/>
        </p:nvSpPr>
        <p:spPr bwMode="auto">
          <a:xfrm>
            <a:off x="4648200" y="5334000"/>
            <a:ext cx="3581400" cy="1143000"/>
          </a:xfrm>
          <a:prstGeom prst="rect">
            <a:avLst/>
          </a:prstGeom>
          <a:noFill/>
          <a:ln w="9525">
            <a:noFill/>
            <a:miter lim="800000"/>
            <a:headEnd/>
            <a:tailEnd/>
          </a:ln>
        </p:spPr>
        <p:txBody>
          <a:bodyPr anchor="ctr"/>
          <a:lstStyle/>
          <a:p>
            <a:pPr algn="ctr"/>
            <a:r>
              <a:rPr lang="es-ES_tradnl" sz="3600" b="1" i="1" dirty="0">
                <a:solidFill>
                  <a:schemeClr val="accent2">
                    <a:lumMod val="75000"/>
                  </a:schemeClr>
                </a:solidFill>
              </a:rPr>
              <a:t>Operatividad</a:t>
            </a:r>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r>
              <a:rPr lang="es-ES_tradnl" sz="4000" b="1" dirty="0">
                <a:solidFill>
                  <a:srgbClr val="000066"/>
                </a:solidFill>
              </a:rPr>
              <a:t>1</a:t>
            </a:r>
            <a:endParaRPr lang="es-ES_tradnl" sz="2400" dirty="0">
              <a:solidFill>
                <a:srgbClr val="000066"/>
              </a:solidFill>
            </a:endParaRPr>
          </a:p>
        </p:txBody>
      </p:sp>
      <p:sp>
        <p:nvSpPr>
          <p:cNvPr id="10250" name="Line 7"/>
          <p:cNvSpPr>
            <a:spLocks noChangeShapeType="1"/>
          </p:cNvSpPr>
          <p:nvPr/>
        </p:nvSpPr>
        <p:spPr bwMode="auto">
          <a:xfrm>
            <a:off x="4876800" y="5105400"/>
            <a:ext cx="3200400" cy="0"/>
          </a:xfrm>
          <a:prstGeom prst="line">
            <a:avLst/>
          </a:prstGeom>
          <a:noFill/>
          <a:ln w="76200">
            <a:solidFill>
              <a:schemeClr val="tx1"/>
            </a:solidFill>
            <a:round/>
            <a:headEnd/>
            <a:tailEnd/>
          </a:ln>
        </p:spPr>
        <p:txBody>
          <a:bodyPr wrap="none" anchor="ctr"/>
          <a:lstStyle/>
          <a:p>
            <a:endParaRPr lang="es-ES"/>
          </a:p>
        </p:txBody>
      </p:sp>
      <p:sp>
        <p:nvSpPr>
          <p:cNvPr id="10251" name="AutoShape 8"/>
          <p:cNvSpPr>
            <a:spLocks/>
          </p:cNvSpPr>
          <p:nvPr/>
        </p:nvSpPr>
        <p:spPr bwMode="auto">
          <a:xfrm>
            <a:off x="3571875" y="214313"/>
            <a:ext cx="1119188" cy="3200400"/>
          </a:xfrm>
          <a:prstGeom prst="leftBrace">
            <a:avLst>
              <a:gd name="adj1" fmla="val 23830"/>
              <a:gd name="adj2" fmla="val 49454"/>
            </a:avLst>
          </a:prstGeom>
          <a:noFill/>
          <a:ln w="57150">
            <a:solidFill>
              <a:schemeClr val="tx1"/>
            </a:solidFill>
            <a:round/>
            <a:headEnd/>
            <a:tailEnd/>
          </a:ln>
        </p:spPr>
        <p:txBody>
          <a:bodyPr wrap="none" anchor="ctr"/>
          <a:lstStyle/>
          <a:p>
            <a:endParaRPr lang="es-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p:cTn id="7" dur="1000" fill="hold"/>
                                        <p:tgtEl>
                                          <p:spTgt spid="10243"/>
                                        </p:tgtEl>
                                        <p:attrNameLst>
                                          <p:attrName>ppt_w</p:attrName>
                                        </p:attrNameLst>
                                      </p:cBhvr>
                                      <p:tavLst>
                                        <p:tav tm="0">
                                          <p:val>
                                            <p:fltVal val="0"/>
                                          </p:val>
                                        </p:tav>
                                        <p:tav tm="100000">
                                          <p:val>
                                            <p:strVal val="#ppt_w"/>
                                          </p:val>
                                        </p:tav>
                                      </p:tavLst>
                                    </p:anim>
                                    <p:anim calcmode="lin" valueType="num">
                                      <p:cBhvr>
                                        <p:cTn id="8" dur="1000" fill="hold"/>
                                        <p:tgtEl>
                                          <p:spTgt spid="10243"/>
                                        </p:tgtEl>
                                        <p:attrNameLst>
                                          <p:attrName>ppt_h</p:attrName>
                                        </p:attrNameLst>
                                      </p:cBhvr>
                                      <p:tavLst>
                                        <p:tav tm="0">
                                          <p:val>
                                            <p:fltVal val="0"/>
                                          </p:val>
                                        </p:tav>
                                        <p:tav tm="100000">
                                          <p:val>
                                            <p:strVal val="#ppt_h"/>
                                          </p:val>
                                        </p:tav>
                                      </p:tavLst>
                                    </p:anim>
                                    <p:anim calcmode="lin" valueType="num">
                                      <p:cBhvr>
                                        <p:cTn id="9" dur="1000" fill="hold"/>
                                        <p:tgtEl>
                                          <p:spTgt spid="10243"/>
                                        </p:tgtEl>
                                        <p:attrNameLst>
                                          <p:attrName>style.rotation</p:attrName>
                                        </p:attrNameLst>
                                      </p:cBhvr>
                                      <p:tavLst>
                                        <p:tav tm="0">
                                          <p:val>
                                            <p:fltVal val="90"/>
                                          </p:val>
                                        </p:tav>
                                        <p:tav tm="100000">
                                          <p:val>
                                            <p:fltVal val="0"/>
                                          </p:val>
                                        </p:tav>
                                      </p:tavLst>
                                    </p:anim>
                                    <p:animEffect transition="in" filter="fade">
                                      <p:cBhvr>
                                        <p:cTn id="10" dur="1000"/>
                                        <p:tgtEl>
                                          <p:spTgt spid="1024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244"/>
                                        </p:tgtEl>
                                        <p:attrNameLst>
                                          <p:attrName>style.visibility</p:attrName>
                                        </p:attrNameLst>
                                      </p:cBhvr>
                                      <p:to>
                                        <p:strVal val="visible"/>
                                      </p:to>
                                    </p:set>
                                    <p:anim calcmode="lin" valueType="num">
                                      <p:cBhvr>
                                        <p:cTn id="15" dur="1000" fill="hold"/>
                                        <p:tgtEl>
                                          <p:spTgt spid="10244"/>
                                        </p:tgtEl>
                                        <p:attrNameLst>
                                          <p:attrName>ppt_w</p:attrName>
                                        </p:attrNameLst>
                                      </p:cBhvr>
                                      <p:tavLst>
                                        <p:tav tm="0">
                                          <p:val>
                                            <p:fltVal val="0"/>
                                          </p:val>
                                        </p:tav>
                                        <p:tav tm="100000">
                                          <p:val>
                                            <p:strVal val="#ppt_w"/>
                                          </p:val>
                                        </p:tav>
                                      </p:tavLst>
                                    </p:anim>
                                    <p:anim calcmode="lin" valueType="num">
                                      <p:cBhvr>
                                        <p:cTn id="16" dur="1000" fill="hold"/>
                                        <p:tgtEl>
                                          <p:spTgt spid="10244"/>
                                        </p:tgtEl>
                                        <p:attrNameLst>
                                          <p:attrName>ppt_h</p:attrName>
                                        </p:attrNameLst>
                                      </p:cBhvr>
                                      <p:tavLst>
                                        <p:tav tm="0">
                                          <p:val>
                                            <p:fltVal val="0"/>
                                          </p:val>
                                        </p:tav>
                                        <p:tav tm="100000">
                                          <p:val>
                                            <p:strVal val="#ppt_h"/>
                                          </p:val>
                                        </p:tav>
                                      </p:tavLst>
                                    </p:anim>
                                    <p:anim calcmode="lin" valueType="num">
                                      <p:cBhvr>
                                        <p:cTn id="17" dur="1000" fill="hold"/>
                                        <p:tgtEl>
                                          <p:spTgt spid="10244"/>
                                        </p:tgtEl>
                                        <p:attrNameLst>
                                          <p:attrName>style.rotation</p:attrName>
                                        </p:attrNameLst>
                                      </p:cBhvr>
                                      <p:tavLst>
                                        <p:tav tm="0">
                                          <p:val>
                                            <p:fltVal val="90"/>
                                          </p:val>
                                        </p:tav>
                                        <p:tav tm="100000">
                                          <p:val>
                                            <p:fltVal val="0"/>
                                          </p:val>
                                        </p:tav>
                                      </p:tavLst>
                                    </p:anim>
                                    <p:animEffect transition="in" filter="fade">
                                      <p:cBhvr>
                                        <p:cTn id="18" dur="1000"/>
                                        <p:tgtEl>
                                          <p:spTgt spid="10244"/>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251"/>
                                        </p:tgtEl>
                                        <p:attrNameLst>
                                          <p:attrName>style.visibility</p:attrName>
                                        </p:attrNameLst>
                                      </p:cBhvr>
                                      <p:to>
                                        <p:strVal val="visible"/>
                                      </p:to>
                                    </p:set>
                                    <p:anim calcmode="lin" valueType="num">
                                      <p:cBhvr>
                                        <p:cTn id="21" dur="1000" fill="hold"/>
                                        <p:tgtEl>
                                          <p:spTgt spid="10251"/>
                                        </p:tgtEl>
                                        <p:attrNameLst>
                                          <p:attrName>ppt_w</p:attrName>
                                        </p:attrNameLst>
                                      </p:cBhvr>
                                      <p:tavLst>
                                        <p:tav tm="0">
                                          <p:val>
                                            <p:fltVal val="0"/>
                                          </p:val>
                                        </p:tav>
                                        <p:tav tm="100000">
                                          <p:val>
                                            <p:strVal val="#ppt_w"/>
                                          </p:val>
                                        </p:tav>
                                      </p:tavLst>
                                    </p:anim>
                                    <p:anim calcmode="lin" valueType="num">
                                      <p:cBhvr>
                                        <p:cTn id="22" dur="1000" fill="hold"/>
                                        <p:tgtEl>
                                          <p:spTgt spid="10251"/>
                                        </p:tgtEl>
                                        <p:attrNameLst>
                                          <p:attrName>ppt_h</p:attrName>
                                        </p:attrNameLst>
                                      </p:cBhvr>
                                      <p:tavLst>
                                        <p:tav tm="0">
                                          <p:val>
                                            <p:fltVal val="0"/>
                                          </p:val>
                                        </p:tav>
                                        <p:tav tm="100000">
                                          <p:val>
                                            <p:strVal val="#ppt_h"/>
                                          </p:val>
                                        </p:tav>
                                      </p:tavLst>
                                    </p:anim>
                                    <p:anim calcmode="lin" valueType="num">
                                      <p:cBhvr>
                                        <p:cTn id="23" dur="1000" fill="hold"/>
                                        <p:tgtEl>
                                          <p:spTgt spid="10251"/>
                                        </p:tgtEl>
                                        <p:attrNameLst>
                                          <p:attrName>style.rotation</p:attrName>
                                        </p:attrNameLst>
                                      </p:cBhvr>
                                      <p:tavLst>
                                        <p:tav tm="0">
                                          <p:val>
                                            <p:fltVal val="90"/>
                                          </p:val>
                                        </p:tav>
                                        <p:tav tm="100000">
                                          <p:val>
                                            <p:fltVal val="0"/>
                                          </p:val>
                                        </p:tav>
                                      </p:tavLst>
                                    </p:anim>
                                    <p:animEffect transition="in" filter="fade">
                                      <p:cBhvr>
                                        <p:cTn id="24" dur="1000"/>
                                        <p:tgtEl>
                                          <p:spTgt spid="10251"/>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anim calcmode="lin" valueType="num">
                                      <p:cBhvr>
                                        <p:cTn id="29"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p:cTn id="37"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39" dur="1000" fill="hold"/>
                                        <p:tgtEl>
                                          <p:spTgt spid="2">
                                            <p:txEl>
                                              <p:pRg st="1" end="1"/>
                                            </p:txEl>
                                          </p:spTgt>
                                        </p:tgtEl>
                                        <p:attrNameLst>
                                          <p:attrName>style.rotation</p:attrName>
                                        </p:attrNameLst>
                                      </p:cBhvr>
                                      <p:tavLst>
                                        <p:tav tm="0">
                                          <p:val>
                                            <p:fltVal val="90"/>
                                          </p:val>
                                        </p:tav>
                                        <p:tav tm="100000">
                                          <p:val>
                                            <p:fltVal val="0"/>
                                          </p:val>
                                        </p:tav>
                                      </p:tavLst>
                                    </p:anim>
                                    <p:animEffect transition="in" filter="fade">
                                      <p:cBhvr>
                                        <p:cTn id="40" dur="1000"/>
                                        <p:tgtEl>
                                          <p:spTgt spid="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2">
                                            <p:txEl>
                                              <p:pRg st="2" end="2"/>
                                            </p:txEl>
                                          </p:spTgt>
                                        </p:tgtEl>
                                        <p:attrNameLst>
                                          <p:attrName>style.visibility</p:attrName>
                                        </p:attrNameLst>
                                      </p:cBhvr>
                                      <p:to>
                                        <p:strVal val="visible"/>
                                      </p:to>
                                    </p:set>
                                    <p:anim calcmode="lin" valueType="num">
                                      <p:cBhvr>
                                        <p:cTn id="45"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46"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47" dur="1000" fill="hold"/>
                                        <p:tgtEl>
                                          <p:spTgt spid="2">
                                            <p:txEl>
                                              <p:pRg st="2" end="2"/>
                                            </p:txEl>
                                          </p:spTgt>
                                        </p:tgtEl>
                                        <p:attrNameLst>
                                          <p:attrName>style.rotation</p:attrName>
                                        </p:attrNameLst>
                                      </p:cBhvr>
                                      <p:tavLst>
                                        <p:tav tm="0">
                                          <p:val>
                                            <p:fltVal val="90"/>
                                          </p:val>
                                        </p:tav>
                                        <p:tav tm="100000">
                                          <p:val>
                                            <p:fltVal val="0"/>
                                          </p:val>
                                        </p:tav>
                                      </p:tavLst>
                                    </p:anim>
                                    <p:animEffect transition="in" filter="fade">
                                      <p:cBhvr>
                                        <p:cTn id="48" dur="1000"/>
                                        <p:tgtEl>
                                          <p:spTgt spid="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0242"/>
                                        </p:tgtEl>
                                        <p:attrNameLst>
                                          <p:attrName>style.visibility</p:attrName>
                                        </p:attrNameLst>
                                      </p:cBhvr>
                                      <p:to>
                                        <p:strVal val="visible"/>
                                      </p:to>
                                    </p:set>
                                    <p:anim calcmode="lin" valueType="num">
                                      <p:cBhvr>
                                        <p:cTn id="53" dur="1000" fill="hold"/>
                                        <p:tgtEl>
                                          <p:spTgt spid="10242"/>
                                        </p:tgtEl>
                                        <p:attrNameLst>
                                          <p:attrName>ppt_w</p:attrName>
                                        </p:attrNameLst>
                                      </p:cBhvr>
                                      <p:tavLst>
                                        <p:tav tm="0">
                                          <p:val>
                                            <p:fltVal val="0"/>
                                          </p:val>
                                        </p:tav>
                                        <p:tav tm="100000">
                                          <p:val>
                                            <p:strVal val="#ppt_w"/>
                                          </p:val>
                                        </p:tav>
                                      </p:tavLst>
                                    </p:anim>
                                    <p:anim calcmode="lin" valueType="num">
                                      <p:cBhvr>
                                        <p:cTn id="54" dur="1000" fill="hold"/>
                                        <p:tgtEl>
                                          <p:spTgt spid="10242"/>
                                        </p:tgtEl>
                                        <p:attrNameLst>
                                          <p:attrName>ppt_h</p:attrName>
                                        </p:attrNameLst>
                                      </p:cBhvr>
                                      <p:tavLst>
                                        <p:tav tm="0">
                                          <p:val>
                                            <p:fltVal val="0"/>
                                          </p:val>
                                        </p:tav>
                                        <p:tav tm="100000">
                                          <p:val>
                                            <p:strVal val="#ppt_h"/>
                                          </p:val>
                                        </p:tav>
                                      </p:tavLst>
                                    </p:anim>
                                    <p:anim calcmode="lin" valueType="num">
                                      <p:cBhvr>
                                        <p:cTn id="55" dur="1000" fill="hold"/>
                                        <p:tgtEl>
                                          <p:spTgt spid="10242"/>
                                        </p:tgtEl>
                                        <p:attrNameLst>
                                          <p:attrName>style.rotation</p:attrName>
                                        </p:attrNameLst>
                                      </p:cBhvr>
                                      <p:tavLst>
                                        <p:tav tm="0">
                                          <p:val>
                                            <p:fltVal val="90"/>
                                          </p:val>
                                        </p:tav>
                                        <p:tav tm="100000">
                                          <p:val>
                                            <p:fltVal val="0"/>
                                          </p:val>
                                        </p:tav>
                                      </p:tavLst>
                                    </p:anim>
                                    <p:animEffect transition="in" filter="fade">
                                      <p:cBhvr>
                                        <p:cTn id="56" dur="1000"/>
                                        <p:tgtEl>
                                          <p:spTgt spid="10242"/>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10247"/>
                                        </p:tgtEl>
                                        <p:attrNameLst>
                                          <p:attrName>style.visibility</p:attrName>
                                        </p:attrNameLst>
                                      </p:cBhvr>
                                      <p:to>
                                        <p:strVal val="visible"/>
                                      </p:to>
                                    </p:set>
                                    <p:animEffect transition="in" filter="randombar(horizontal)">
                                      <p:cBhvr>
                                        <p:cTn id="61" dur="500"/>
                                        <p:tgtEl>
                                          <p:spTgt spid="10247"/>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0249"/>
                                        </p:tgtEl>
                                        <p:attrNameLst>
                                          <p:attrName>style.visibility</p:attrName>
                                        </p:attrNameLst>
                                      </p:cBhvr>
                                      <p:to>
                                        <p:strVal val="visible"/>
                                      </p:to>
                                    </p:set>
                                    <p:anim calcmode="lin" valueType="num">
                                      <p:cBhvr>
                                        <p:cTn id="64" dur="1000" fill="hold"/>
                                        <p:tgtEl>
                                          <p:spTgt spid="10249"/>
                                        </p:tgtEl>
                                        <p:attrNameLst>
                                          <p:attrName>ppt_w</p:attrName>
                                        </p:attrNameLst>
                                      </p:cBhvr>
                                      <p:tavLst>
                                        <p:tav tm="0">
                                          <p:val>
                                            <p:fltVal val="0"/>
                                          </p:val>
                                        </p:tav>
                                        <p:tav tm="100000">
                                          <p:val>
                                            <p:strVal val="#ppt_w"/>
                                          </p:val>
                                        </p:tav>
                                      </p:tavLst>
                                    </p:anim>
                                    <p:anim calcmode="lin" valueType="num">
                                      <p:cBhvr>
                                        <p:cTn id="65" dur="1000" fill="hold"/>
                                        <p:tgtEl>
                                          <p:spTgt spid="10249"/>
                                        </p:tgtEl>
                                        <p:attrNameLst>
                                          <p:attrName>ppt_h</p:attrName>
                                        </p:attrNameLst>
                                      </p:cBhvr>
                                      <p:tavLst>
                                        <p:tav tm="0">
                                          <p:val>
                                            <p:fltVal val="0"/>
                                          </p:val>
                                        </p:tav>
                                        <p:tav tm="100000">
                                          <p:val>
                                            <p:strVal val="#ppt_h"/>
                                          </p:val>
                                        </p:tav>
                                      </p:tavLst>
                                    </p:anim>
                                    <p:anim calcmode="lin" valueType="num">
                                      <p:cBhvr>
                                        <p:cTn id="66" dur="1000" fill="hold"/>
                                        <p:tgtEl>
                                          <p:spTgt spid="10249"/>
                                        </p:tgtEl>
                                        <p:attrNameLst>
                                          <p:attrName>style.rotation</p:attrName>
                                        </p:attrNameLst>
                                      </p:cBhvr>
                                      <p:tavLst>
                                        <p:tav tm="0">
                                          <p:val>
                                            <p:fltVal val="90"/>
                                          </p:val>
                                        </p:tav>
                                        <p:tav tm="100000">
                                          <p:val>
                                            <p:fltVal val="0"/>
                                          </p:val>
                                        </p:tav>
                                      </p:tavLst>
                                    </p:anim>
                                    <p:animEffect transition="in" filter="fade">
                                      <p:cBhvr>
                                        <p:cTn id="67" dur="1000"/>
                                        <p:tgtEl>
                                          <p:spTgt spid="1024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0250"/>
                                        </p:tgtEl>
                                        <p:attrNameLst>
                                          <p:attrName>style.visibility</p:attrName>
                                        </p:attrNameLst>
                                      </p:cBhvr>
                                      <p:to>
                                        <p:strVal val="visible"/>
                                      </p:to>
                                    </p:set>
                                    <p:animEffect transition="in" filter="randombar(horizontal)">
                                      <p:cBhvr>
                                        <p:cTn id="70" dur="500"/>
                                        <p:tgtEl>
                                          <p:spTgt spid="10250"/>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248"/>
                                        </p:tgtEl>
                                        <p:attrNameLst>
                                          <p:attrName>style.visibility</p:attrName>
                                        </p:attrNameLst>
                                      </p:cBhvr>
                                      <p:to>
                                        <p:strVal val="visible"/>
                                      </p:to>
                                    </p:set>
                                    <p:anim calcmode="lin" valueType="num">
                                      <p:cBhvr>
                                        <p:cTn id="73" dur="1000" fill="hold"/>
                                        <p:tgtEl>
                                          <p:spTgt spid="10248"/>
                                        </p:tgtEl>
                                        <p:attrNameLst>
                                          <p:attrName>ppt_w</p:attrName>
                                        </p:attrNameLst>
                                      </p:cBhvr>
                                      <p:tavLst>
                                        <p:tav tm="0">
                                          <p:val>
                                            <p:fltVal val="0"/>
                                          </p:val>
                                        </p:tav>
                                        <p:tav tm="100000">
                                          <p:val>
                                            <p:strVal val="#ppt_w"/>
                                          </p:val>
                                        </p:tav>
                                      </p:tavLst>
                                    </p:anim>
                                    <p:anim calcmode="lin" valueType="num">
                                      <p:cBhvr>
                                        <p:cTn id="74" dur="1000" fill="hold"/>
                                        <p:tgtEl>
                                          <p:spTgt spid="10248"/>
                                        </p:tgtEl>
                                        <p:attrNameLst>
                                          <p:attrName>ppt_h</p:attrName>
                                        </p:attrNameLst>
                                      </p:cBhvr>
                                      <p:tavLst>
                                        <p:tav tm="0">
                                          <p:val>
                                            <p:fltVal val="0"/>
                                          </p:val>
                                        </p:tav>
                                        <p:tav tm="100000">
                                          <p:val>
                                            <p:strVal val="#ppt_h"/>
                                          </p:val>
                                        </p:tav>
                                      </p:tavLst>
                                    </p:anim>
                                    <p:anim calcmode="lin" valueType="num">
                                      <p:cBhvr>
                                        <p:cTn id="75" dur="1000" fill="hold"/>
                                        <p:tgtEl>
                                          <p:spTgt spid="10248"/>
                                        </p:tgtEl>
                                        <p:attrNameLst>
                                          <p:attrName>style.rotation</p:attrName>
                                        </p:attrNameLst>
                                      </p:cBhvr>
                                      <p:tavLst>
                                        <p:tav tm="0">
                                          <p:val>
                                            <p:fltVal val="90"/>
                                          </p:val>
                                        </p:tav>
                                        <p:tav tm="100000">
                                          <p:val>
                                            <p:fltVal val="0"/>
                                          </p:val>
                                        </p:tav>
                                      </p:tavLst>
                                    </p:anim>
                                    <p:animEffect transition="in" filter="fade">
                                      <p:cBhvr>
                                        <p:cTn id="76" dur="10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3" grpId="0" animBg="1"/>
      <p:bldP spid="10244" grpId="0"/>
      <p:bldP spid="2" grpId="0" build="p"/>
      <p:bldP spid="10247" grpId="0"/>
      <p:bldP spid="10248" grpId="0"/>
      <p:bldP spid="10249" grpId="0"/>
      <p:bldP spid="10250" grpId="0" animBg="1"/>
      <p:bldP spid="102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1052696" y="116632"/>
            <a:ext cx="7416824" cy="1143000"/>
          </a:xfrm>
          <a:solidFill>
            <a:schemeClr val="accent2">
              <a:lumMod val="20000"/>
              <a:lumOff val="80000"/>
            </a:schemeClr>
          </a:solidFill>
          <a:ln w="76200">
            <a:solidFill>
              <a:schemeClr val="accent2">
                <a:lumMod val="75000"/>
              </a:schemeClr>
            </a:solidFill>
          </a:ln>
        </p:spPr>
        <p:txBody>
          <a:bodyPr/>
          <a:lstStyle/>
          <a:p>
            <a:r>
              <a:rPr lang="es-AR" b="1" i="1" dirty="0">
                <a:solidFill>
                  <a:srgbClr val="000066"/>
                </a:solidFill>
                <a:effectLst>
                  <a:outerShdw blurRad="38100" dist="38100" dir="2700000" algn="tl">
                    <a:srgbClr val="000000">
                      <a:alpha val="43137"/>
                    </a:srgbClr>
                  </a:outerShdw>
                </a:effectLst>
                <a:latin typeface="Arial" charset="0"/>
              </a:rPr>
              <a:t>Seguridad </a:t>
            </a:r>
            <a:br>
              <a:rPr lang="es-AR" b="1" i="1" dirty="0">
                <a:solidFill>
                  <a:srgbClr val="000066"/>
                </a:solidFill>
                <a:effectLst>
                  <a:outerShdw blurRad="38100" dist="38100" dir="2700000" algn="tl">
                    <a:srgbClr val="000000">
                      <a:alpha val="43137"/>
                    </a:srgbClr>
                  </a:outerShdw>
                </a:effectLst>
                <a:latin typeface="Arial" charset="0"/>
              </a:rPr>
            </a:br>
            <a:r>
              <a:rPr lang="es-AR" b="1" i="1" dirty="0">
                <a:solidFill>
                  <a:srgbClr val="000066"/>
                </a:solidFill>
                <a:effectLst>
                  <a:outerShdw blurRad="38100" dist="38100" dir="2700000" algn="tl">
                    <a:srgbClr val="000000">
                      <a:alpha val="43137"/>
                    </a:srgbClr>
                  </a:outerShdw>
                </a:effectLst>
                <a:latin typeface="Arial" charset="0"/>
              </a:rPr>
              <a:t>Informática</a:t>
            </a:r>
            <a:endParaRPr lang="es-AR" b="1" i="1" dirty="0">
              <a:effectLst>
                <a:outerShdw blurRad="38100" dist="38100" dir="2700000" algn="tl">
                  <a:srgbClr val="000000">
                    <a:alpha val="43137"/>
                  </a:srgbClr>
                </a:outerShdw>
              </a:effectLst>
              <a:latin typeface="Arial" charset="0"/>
            </a:endParaRPr>
          </a:p>
        </p:txBody>
      </p:sp>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24</a:t>
            </a:fld>
            <a:endParaRPr lang="en-US"/>
          </a:p>
        </p:txBody>
      </p:sp>
      <p:sp>
        <p:nvSpPr>
          <p:cNvPr id="10249" name="Rectangle 6"/>
          <p:cNvSpPr>
            <a:spLocks noChangeArrowheads="1"/>
          </p:cNvSpPr>
          <p:nvPr/>
        </p:nvSpPr>
        <p:spPr bwMode="auto">
          <a:xfrm>
            <a:off x="6019800" y="3810000"/>
            <a:ext cx="685800" cy="1295400"/>
          </a:xfrm>
          <a:prstGeom prst="rect">
            <a:avLst/>
          </a:prstGeom>
          <a:noFill/>
          <a:ln w="9525">
            <a:noFill/>
            <a:miter lim="800000"/>
            <a:headEnd/>
            <a:tailEnd/>
          </a:ln>
        </p:spPr>
        <p:txBody>
          <a:bodyPr anchor="ctr"/>
          <a:lstStyle/>
          <a:p>
            <a:endParaRPr lang="es-ES_tradnl" sz="2400" dirty="0">
              <a:solidFill>
                <a:srgbClr val="000066"/>
              </a:solidFill>
            </a:endParaRPr>
          </a:p>
        </p:txBody>
      </p:sp>
      <p:pic>
        <p:nvPicPr>
          <p:cNvPr id="4" name="Imagen 3"/>
          <p:cNvPicPr>
            <a:picLocks noChangeAspect="1"/>
          </p:cNvPicPr>
          <p:nvPr/>
        </p:nvPicPr>
        <p:blipFill>
          <a:blip r:embed="rId3"/>
          <a:stretch>
            <a:fillRect/>
          </a:stretch>
        </p:blipFill>
        <p:spPr>
          <a:xfrm>
            <a:off x="467545" y="1412777"/>
            <a:ext cx="8424936" cy="5292824"/>
          </a:xfrm>
          <a:prstGeom prst="rect">
            <a:avLst/>
          </a:prstGeom>
          <a:ln w="76200">
            <a:solidFill>
              <a:schemeClr val="accent2">
                <a:lumMod val="75000"/>
              </a:schemeClr>
            </a:solidFill>
          </a:ln>
        </p:spPr>
      </p:pic>
    </p:spTree>
    <p:extLst>
      <p:ext uri="{BB962C8B-B14F-4D97-AF65-F5344CB8AC3E}">
        <p14:creationId xmlns:p14="http://schemas.microsoft.com/office/powerpoint/2010/main" val="345797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249"/>
                                        </p:tgtEl>
                                        <p:attrNameLst>
                                          <p:attrName>style.visibility</p:attrName>
                                        </p:attrNameLst>
                                      </p:cBhvr>
                                      <p:to>
                                        <p:strVal val="visible"/>
                                      </p:to>
                                    </p:set>
                                    <p:anim calcmode="lin" valueType="num">
                                      <p:cBhvr>
                                        <p:cTn id="13" dur="1000" fill="hold"/>
                                        <p:tgtEl>
                                          <p:spTgt spid="10249"/>
                                        </p:tgtEl>
                                        <p:attrNameLst>
                                          <p:attrName>ppt_w</p:attrName>
                                        </p:attrNameLst>
                                      </p:cBhvr>
                                      <p:tavLst>
                                        <p:tav tm="0">
                                          <p:val>
                                            <p:fltVal val="0"/>
                                          </p:val>
                                        </p:tav>
                                        <p:tav tm="100000">
                                          <p:val>
                                            <p:strVal val="#ppt_w"/>
                                          </p:val>
                                        </p:tav>
                                      </p:tavLst>
                                    </p:anim>
                                    <p:anim calcmode="lin" valueType="num">
                                      <p:cBhvr>
                                        <p:cTn id="14" dur="1000" fill="hold"/>
                                        <p:tgtEl>
                                          <p:spTgt spid="10249"/>
                                        </p:tgtEl>
                                        <p:attrNameLst>
                                          <p:attrName>ppt_h</p:attrName>
                                        </p:attrNameLst>
                                      </p:cBhvr>
                                      <p:tavLst>
                                        <p:tav tm="0">
                                          <p:val>
                                            <p:fltVal val="0"/>
                                          </p:val>
                                        </p:tav>
                                        <p:tav tm="100000">
                                          <p:val>
                                            <p:strVal val="#ppt_h"/>
                                          </p:val>
                                        </p:tav>
                                      </p:tavLst>
                                    </p:anim>
                                    <p:anim calcmode="lin" valueType="num">
                                      <p:cBhvr>
                                        <p:cTn id="15" dur="1000" fill="hold"/>
                                        <p:tgtEl>
                                          <p:spTgt spid="10249"/>
                                        </p:tgtEl>
                                        <p:attrNameLst>
                                          <p:attrName>style.rotation</p:attrName>
                                        </p:attrNameLst>
                                      </p:cBhvr>
                                      <p:tavLst>
                                        <p:tav tm="0">
                                          <p:val>
                                            <p:fltVal val="90"/>
                                          </p:val>
                                        </p:tav>
                                        <p:tav tm="100000">
                                          <p:val>
                                            <p:fltVal val="0"/>
                                          </p:val>
                                        </p:tav>
                                      </p:tavLst>
                                    </p:anim>
                                    <p:animEffect transition="in" filter="fade">
                                      <p:cBhvr>
                                        <p:cTn id="16" dur="10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P spid="102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571500" y="357188"/>
            <a:ext cx="807243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11268" name="Rectangle 3"/>
          <p:cNvSpPr>
            <a:spLocks noGrp="1" noChangeArrowheads="1"/>
          </p:cNvSpPr>
          <p:nvPr>
            <p:ph idx="1"/>
          </p:nvPr>
        </p:nvSpPr>
        <p:spPr>
          <a:xfrm>
            <a:off x="285750" y="1928813"/>
            <a:ext cx="8520113" cy="4071937"/>
          </a:xfrm>
          <a:blipFill dpi="0" rotWithShape="0">
            <a:blip r:embed="rId4" cstate="print"/>
            <a:srcRect/>
            <a:tile tx="0" ty="0" sx="100000" sy="100000" flip="none" algn="tl"/>
          </a:blipFill>
          <a:ln w="76200" cap="flat">
            <a:solidFill>
              <a:srgbClr val="000080"/>
            </a:solidFill>
          </a:ln>
        </p:spPr>
        <p:txBody>
          <a:bodyPr/>
          <a:lstStyle/>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Internet representa riesgos de seguridad importantes que las organizaciones ignoran o subestiman por su propia cuenta y riesgo.</a:t>
            </a:r>
          </a:p>
          <a:p>
            <a:pPr marL="363538" lvl="2" indent="-363538">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marL="363538" lvl="2" indent="-363538">
              <a:lnSpc>
                <a:spcPct val="90000"/>
              </a:lnSpc>
              <a:defRPr/>
            </a:pPr>
            <a:r>
              <a:rPr lang="es-AR" sz="3200" i="1" dirty="0">
                <a:solidFill>
                  <a:srgbClr val="000099"/>
                </a:solidFill>
                <a:effectLst>
                  <a:outerShdw blurRad="38100" dist="38100" dir="2700000" algn="tl">
                    <a:srgbClr val="000000"/>
                  </a:outerShdw>
                </a:effectLst>
                <a:latin typeface="Arial" charset="0"/>
                <a:ea typeface="+mn-ea"/>
                <a:cs typeface="+mn-cs"/>
              </a:rPr>
              <a:t>Estar conectado a la red pública implica estar expuesto a permanentes ataques de diferente índole: virus, </a:t>
            </a:r>
            <a:r>
              <a:rPr lang="es-AR" sz="3200" i="1" dirty="0" err="1">
                <a:solidFill>
                  <a:srgbClr val="000099"/>
                </a:solidFill>
                <a:effectLst>
                  <a:outerShdw blurRad="38100" dist="38100" dir="2700000" algn="tl">
                    <a:srgbClr val="000000"/>
                  </a:outerShdw>
                </a:effectLst>
                <a:latin typeface="Arial" charset="0"/>
                <a:ea typeface="+mn-ea"/>
                <a:cs typeface="+mn-cs"/>
              </a:rPr>
              <a:t>spoofing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sync</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flooding</a:t>
            </a:r>
            <a:r>
              <a:rPr lang="es-AR" sz="3200" i="1" dirty="0">
                <a:solidFill>
                  <a:srgbClr val="000099"/>
                </a:solidFill>
                <a:effectLst>
                  <a:outerShdw blurRad="38100" dist="38100" dir="2700000" algn="tl">
                    <a:srgbClr val="000000"/>
                  </a:outerShdw>
                </a:effectLst>
                <a:latin typeface="Arial" charset="0"/>
                <a:ea typeface="+mn-ea"/>
                <a:cs typeface="+mn-cs"/>
              </a:rPr>
              <a:t>, </a:t>
            </a:r>
            <a:r>
              <a:rPr lang="es-AR" sz="3200" i="1" dirty="0" err="1">
                <a:solidFill>
                  <a:srgbClr val="000099"/>
                </a:solidFill>
                <a:effectLst>
                  <a:outerShdw blurRad="38100" dist="38100" dir="2700000" algn="tl">
                    <a:srgbClr val="000000"/>
                  </a:outerShdw>
                </a:effectLst>
                <a:latin typeface="Arial" charset="0"/>
                <a:ea typeface="+mn-ea"/>
                <a:cs typeface="+mn-cs"/>
              </a:rPr>
              <a:t>denial</a:t>
            </a:r>
            <a:r>
              <a:rPr lang="es-AR" sz="3200" i="1" dirty="0">
                <a:solidFill>
                  <a:srgbClr val="000099"/>
                </a:solidFill>
                <a:effectLst>
                  <a:outerShdw blurRad="38100" dist="38100" dir="2700000" algn="tl">
                    <a:srgbClr val="000000"/>
                  </a:outerShdw>
                </a:effectLst>
                <a:latin typeface="Arial" charset="0"/>
                <a:ea typeface="+mn-ea"/>
                <a:cs typeface="+mn-cs"/>
              </a:rPr>
              <a:t> of </a:t>
            </a:r>
            <a:r>
              <a:rPr lang="es-AR" sz="3200" i="1" dirty="0" err="1">
                <a:solidFill>
                  <a:srgbClr val="000099"/>
                </a:solidFill>
                <a:effectLst>
                  <a:outerShdw blurRad="38100" dist="38100" dir="2700000" algn="tl">
                    <a:srgbClr val="000000"/>
                  </a:outerShdw>
                </a:effectLst>
                <a:latin typeface="Arial" charset="0"/>
                <a:ea typeface="+mn-ea"/>
                <a:cs typeface="+mn-cs"/>
              </a:rPr>
              <a:t>services</a:t>
            </a:r>
            <a:r>
              <a:rPr lang="es-AR" sz="3200" i="1" dirty="0">
                <a:solidFill>
                  <a:srgbClr val="000099"/>
                </a:solidFill>
                <a:effectLst>
                  <a:outerShdw blurRad="38100" dist="38100" dir="2700000" algn="tl">
                    <a:srgbClr val="000000"/>
                  </a:outerShdw>
                </a:effectLst>
                <a:latin typeface="Arial" charset="0"/>
                <a:ea typeface="+mn-ea"/>
                <a:cs typeface="+mn-cs"/>
              </a:rPr>
              <a:t>, entre otros.</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A36E60EB-C49D-47B1-AA11-9A44073FD148}" type="slidenum">
              <a:rPr lang="en-US"/>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6946"/>
                                        </p:tgtEl>
                                        <p:attrNameLst>
                                          <p:attrName>style.visibility</p:attrName>
                                        </p:attrNameLst>
                                      </p:cBhvr>
                                      <p:to>
                                        <p:strVal val="visible"/>
                                      </p:to>
                                    </p:set>
                                    <p:anim calcmode="lin" valueType="num">
                                      <p:cBhvr>
                                        <p:cTn id="7" dur="1000" fill="hold"/>
                                        <p:tgtEl>
                                          <p:spTgt spid="466946"/>
                                        </p:tgtEl>
                                        <p:attrNameLst>
                                          <p:attrName>ppt_w</p:attrName>
                                        </p:attrNameLst>
                                      </p:cBhvr>
                                      <p:tavLst>
                                        <p:tav tm="0">
                                          <p:val>
                                            <p:fltVal val="0"/>
                                          </p:val>
                                        </p:tav>
                                        <p:tav tm="100000">
                                          <p:val>
                                            <p:strVal val="#ppt_w"/>
                                          </p:val>
                                        </p:tav>
                                      </p:tavLst>
                                    </p:anim>
                                    <p:anim calcmode="lin" valueType="num">
                                      <p:cBhvr>
                                        <p:cTn id="8" dur="1000" fill="hold"/>
                                        <p:tgtEl>
                                          <p:spTgt spid="466946"/>
                                        </p:tgtEl>
                                        <p:attrNameLst>
                                          <p:attrName>ppt_h</p:attrName>
                                        </p:attrNameLst>
                                      </p:cBhvr>
                                      <p:tavLst>
                                        <p:tav tm="0">
                                          <p:val>
                                            <p:fltVal val="0"/>
                                          </p:val>
                                        </p:tav>
                                        <p:tav tm="100000">
                                          <p:val>
                                            <p:strVal val="#ppt_h"/>
                                          </p:val>
                                        </p:tav>
                                      </p:tavLst>
                                    </p:anim>
                                    <p:anim calcmode="lin" valueType="num">
                                      <p:cBhvr>
                                        <p:cTn id="9" dur="1000" fill="hold"/>
                                        <p:tgtEl>
                                          <p:spTgt spid="466946"/>
                                        </p:tgtEl>
                                        <p:attrNameLst>
                                          <p:attrName>style.rotation</p:attrName>
                                        </p:attrNameLst>
                                      </p:cBhvr>
                                      <p:tavLst>
                                        <p:tav tm="0">
                                          <p:val>
                                            <p:fltVal val="90"/>
                                          </p:val>
                                        </p:tav>
                                        <p:tav tm="100000">
                                          <p:val>
                                            <p:fltVal val="0"/>
                                          </p:val>
                                        </p:tav>
                                      </p:tavLst>
                                    </p:anim>
                                    <p:animEffect transition="in" filter="fade">
                                      <p:cBhvr>
                                        <p:cTn id="10" dur="1000"/>
                                        <p:tgtEl>
                                          <p:spTgt spid="4669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1268">
                                            <p:bg/>
                                          </p:spTgt>
                                        </p:tgtEl>
                                        <p:attrNameLst>
                                          <p:attrName>style.visibility</p:attrName>
                                        </p:attrNameLst>
                                      </p:cBhvr>
                                      <p:to>
                                        <p:strVal val="visible"/>
                                      </p:to>
                                    </p:set>
                                    <p:anim calcmode="lin" valueType="num">
                                      <p:cBhvr>
                                        <p:cTn id="15" dur="1000" fill="hold"/>
                                        <p:tgtEl>
                                          <p:spTgt spid="11268">
                                            <p:bg/>
                                          </p:spTgt>
                                        </p:tgtEl>
                                        <p:attrNameLst>
                                          <p:attrName>ppt_w</p:attrName>
                                        </p:attrNameLst>
                                      </p:cBhvr>
                                      <p:tavLst>
                                        <p:tav tm="0">
                                          <p:val>
                                            <p:fltVal val="0"/>
                                          </p:val>
                                        </p:tav>
                                        <p:tav tm="100000">
                                          <p:val>
                                            <p:strVal val="#ppt_w"/>
                                          </p:val>
                                        </p:tav>
                                      </p:tavLst>
                                    </p:anim>
                                    <p:anim calcmode="lin" valueType="num">
                                      <p:cBhvr>
                                        <p:cTn id="16" dur="1000" fill="hold"/>
                                        <p:tgtEl>
                                          <p:spTgt spid="11268">
                                            <p:bg/>
                                          </p:spTgt>
                                        </p:tgtEl>
                                        <p:attrNameLst>
                                          <p:attrName>ppt_h</p:attrName>
                                        </p:attrNameLst>
                                      </p:cBhvr>
                                      <p:tavLst>
                                        <p:tav tm="0">
                                          <p:val>
                                            <p:fltVal val="0"/>
                                          </p:val>
                                        </p:tav>
                                        <p:tav tm="100000">
                                          <p:val>
                                            <p:strVal val="#ppt_h"/>
                                          </p:val>
                                        </p:tav>
                                      </p:tavLst>
                                    </p:anim>
                                    <p:anim calcmode="lin" valueType="num">
                                      <p:cBhvr>
                                        <p:cTn id="17" dur="1000" fill="hold"/>
                                        <p:tgtEl>
                                          <p:spTgt spid="11268">
                                            <p:bg/>
                                          </p:spTgt>
                                        </p:tgtEl>
                                        <p:attrNameLst>
                                          <p:attrName>style.rotation</p:attrName>
                                        </p:attrNameLst>
                                      </p:cBhvr>
                                      <p:tavLst>
                                        <p:tav tm="0">
                                          <p:val>
                                            <p:fltVal val="90"/>
                                          </p:val>
                                        </p:tav>
                                        <p:tav tm="100000">
                                          <p:val>
                                            <p:fltVal val="0"/>
                                          </p:val>
                                        </p:tav>
                                      </p:tavLst>
                                    </p:anim>
                                    <p:animEffect transition="in" filter="fade">
                                      <p:cBhvr>
                                        <p:cTn id="18" dur="1000"/>
                                        <p:tgtEl>
                                          <p:spTgt spid="11268">
                                            <p:bg/>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1268">
                                            <p:txEl>
                                              <p:pRg st="0" end="0"/>
                                            </p:txEl>
                                          </p:spTgt>
                                        </p:tgtEl>
                                        <p:attrNameLst>
                                          <p:attrName>style.visibility</p:attrName>
                                        </p:attrNameLst>
                                      </p:cBhvr>
                                      <p:to>
                                        <p:strVal val="visible"/>
                                      </p:to>
                                    </p:set>
                                    <p:anim calcmode="lin" valueType="num">
                                      <p:cBhvr>
                                        <p:cTn id="21" dur="1000" fill="hold"/>
                                        <p:tgtEl>
                                          <p:spTgt spid="11268">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1268">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1268">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126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1268">
                                            <p:txEl>
                                              <p:pRg st="2" end="2"/>
                                            </p:txEl>
                                          </p:spTgt>
                                        </p:tgtEl>
                                        <p:attrNameLst>
                                          <p:attrName>style.visibility</p:attrName>
                                        </p:attrNameLst>
                                      </p:cBhvr>
                                      <p:to>
                                        <p:strVal val="visible"/>
                                      </p:to>
                                    </p:set>
                                    <p:anim calcmode="lin" valueType="num">
                                      <p:cBhvr>
                                        <p:cTn id="29" dur="1000" fill="hold"/>
                                        <p:tgtEl>
                                          <p:spTgt spid="11268">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11268">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11268">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112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nimBg="1"/>
      <p:bldP spid="11268" grpId="0"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050"/>
          <p:cNvSpPr>
            <a:spLocks noGrp="1" noChangeArrowheads="1"/>
          </p:cNvSpPr>
          <p:nvPr>
            <p:ph type="title"/>
          </p:nvPr>
        </p:nvSpPr>
        <p:spPr>
          <a:xfrm>
            <a:off x="357188" y="304800"/>
            <a:ext cx="84820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Introducción </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Seguridad en Internet</a:t>
            </a:r>
          </a:p>
        </p:txBody>
      </p:sp>
      <p:sp>
        <p:nvSpPr>
          <p:cNvPr id="467971" name="Rectangle 2051"/>
          <p:cNvSpPr>
            <a:spLocks noGrp="1" noChangeArrowheads="1"/>
          </p:cNvSpPr>
          <p:nvPr>
            <p:ph idx="1"/>
          </p:nvPr>
        </p:nvSpPr>
        <p:spPr>
          <a:xfrm>
            <a:off x="214313" y="1714500"/>
            <a:ext cx="8588375" cy="4286250"/>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4000" i="1" dirty="0">
                <a:solidFill>
                  <a:srgbClr val="000099"/>
                </a:solidFill>
                <a:effectLst>
                  <a:outerShdw blurRad="38100" dist="38100" dir="2700000" algn="tl">
                    <a:srgbClr val="000000"/>
                  </a:outerShdw>
                </a:effectLst>
                <a:latin typeface="Arial" charset="0"/>
              </a:rPr>
              <a:t>Los ataques pueden producir perdidas: </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Imagen corporativa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Ej</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a:t>
            </a:r>
            <a:r>
              <a:rPr lang="es-AR" sz="3600" i="1" dirty="0" err="1">
                <a:solidFill>
                  <a:schemeClr val="accent6">
                    <a:lumMod val="60000"/>
                    <a:lumOff val="40000"/>
                  </a:schemeClr>
                </a:solidFill>
                <a:effectLst>
                  <a:outerShdw blurRad="38100" dist="38100" dir="2700000" algn="tl">
                    <a:srgbClr val="000000"/>
                  </a:outerShdw>
                </a:effectLst>
                <a:latin typeface="Arial" charset="0"/>
                <a:ea typeface="+mn-ea"/>
                <a:cs typeface="+mn-cs"/>
              </a:rPr>
              <a:t>Deface</a:t>
            </a: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 de paginas web).</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Económicas (Robo de información, transferencias de dinero).</a:t>
            </a:r>
          </a:p>
          <a:p>
            <a:pPr lvl="1">
              <a:lnSpc>
                <a:spcPct val="90000"/>
              </a:lnSpc>
              <a:buFontTx/>
              <a:buChar char="•"/>
              <a:defRPr/>
            </a:pPr>
            <a:r>
              <a:rPr lang="es-AR" sz="3600" i="1" dirty="0">
                <a:solidFill>
                  <a:schemeClr val="accent6">
                    <a:lumMod val="60000"/>
                    <a:lumOff val="40000"/>
                  </a:schemeClr>
                </a:solidFill>
                <a:effectLst>
                  <a:outerShdw blurRad="38100" dist="38100" dir="2700000" algn="tl">
                    <a:srgbClr val="000000"/>
                  </a:outerShdw>
                </a:effectLst>
                <a:latin typeface="Arial" charset="0"/>
                <a:ea typeface="+mn-ea"/>
                <a:cs typeface="+mn-cs"/>
              </a:rPr>
              <a:t>Infecciones de Malware.</a:t>
            </a: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a:p>
            <a:pPr lvl="2">
              <a:lnSpc>
                <a:spcPct val="90000"/>
              </a:lnSpc>
              <a:defRPr/>
            </a:pPr>
            <a:endParaRPr lang="es-AR" sz="3200" i="1" dirty="0">
              <a:solidFill>
                <a:srgbClr val="000099"/>
              </a:solidFill>
              <a:effectLst>
                <a:outerShdw blurRad="38100" dist="38100" dir="2700000" algn="tl">
                  <a:srgbClr val="000000"/>
                </a:outerShdw>
              </a:effectLst>
              <a:latin typeface="Arial" charset="0"/>
              <a:ea typeface="+mn-ea"/>
              <a:cs typeface="+mn-cs"/>
            </a:endParaRPr>
          </a:p>
        </p:txBody>
      </p:sp>
      <p:sp>
        <p:nvSpPr>
          <p:cNvPr id="5" name="5 Marcador de número de diapositiva"/>
          <p:cNvSpPr>
            <a:spLocks noGrp="1"/>
          </p:cNvSpPr>
          <p:nvPr>
            <p:ph type="sldNum" sz="quarter" idx="12"/>
          </p:nvPr>
        </p:nvSpPr>
        <p:spPr/>
        <p:txBody>
          <a:bodyPr/>
          <a:lstStyle/>
          <a:p>
            <a:pPr>
              <a:defRPr/>
            </a:pPr>
            <a:fld id="{CC4D415B-B0A5-4F1C-9532-FC65E13AE210}" type="slidenum">
              <a:rPr lang="en-US"/>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7970"/>
                                        </p:tgtEl>
                                        <p:attrNameLst>
                                          <p:attrName>style.visibility</p:attrName>
                                        </p:attrNameLst>
                                      </p:cBhvr>
                                      <p:to>
                                        <p:strVal val="visible"/>
                                      </p:to>
                                    </p:set>
                                    <p:anim calcmode="lin" valueType="num">
                                      <p:cBhvr>
                                        <p:cTn id="7" dur="1000" fill="hold"/>
                                        <p:tgtEl>
                                          <p:spTgt spid="467970"/>
                                        </p:tgtEl>
                                        <p:attrNameLst>
                                          <p:attrName>ppt_w</p:attrName>
                                        </p:attrNameLst>
                                      </p:cBhvr>
                                      <p:tavLst>
                                        <p:tav tm="0">
                                          <p:val>
                                            <p:fltVal val="0"/>
                                          </p:val>
                                        </p:tav>
                                        <p:tav tm="100000">
                                          <p:val>
                                            <p:strVal val="#ppt_w"/>
                                          </p:val>
                                        </p:tav>
                                      </p:tavLst>
                                    </p:anim>
                                    <p:anim calcmode="lin" valueType="num">
                                      <p:cBhvr>
                                        <p:cTn id="8" dur="1000" fill="hold"/>
                                        <p:tgtEl>
                                          <p:spTgt spid="467970"/>
                                        </p:tgtEl>
                                        <p:attrNameLst>
                                          <p:attrName>ppt_h</p:attrName>
                                        </p:attrNameLst>
                                      </p:cBhvr>
                                      <p:tavLst>
                                        <p:tav tm="0">
                                          <p:val>
                                            <p:fltVal val="0"/>
                                          </p:val>
                                        </p:tav>
                                        <p:tav tm="100000">
                                          <p:val>
                                            <p:strVal val="#ppt_h"/>
                                          </p:val>
                                        </p:tav>
                                      </p:tavLst>
                                    </p:anim>
                                    <p:anim calcmode="lin" valueType="num">
                                      <p:cBhvr>
                                        <p:cTn id="9" dur="1000" fill="hold"/>
                                        <p:tgtEl>
                                          <p:spTgt spid="467970"/>
                                        </p:tgtEl>
                                        <p:attrNameLst>
                                          <p:attrName>style.rotation</p:attrName>
                                        </p:attrNameLst>
                                      </p:cBhvr>
                                      <p:tavLst>
                                        <p:tav tm="0">
                                          <p:val>
                                            <p:fltVal val="90"/>
                                          </p:val>
                                        </p:tav>
                                        <p:tav tm="100000">
                                          <p:val>
                                            <p:fltVal val="0"/>
                                          </p:val>
                                        </p:tav>
                                      </p:tavLst>
                                    </p:anim>
                                    <p:animEffect transition="in" filter="fade">
                                      <p:cBhvr>
                                        <p:cTn id="10" dur="1000"/>
                                        <p:tgtEl>
                                          <p:spTgt spid="4679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7971">
                                            <p:bg/>
                                          </p:spTgt>
                                        </p:tgtEl>
                                        <p:attrNameLst>
                                          <p:attrName>style.visibility</p:attrName>
                                        </p:attrNameLst>
                                      </p:cBhvr>
                                      <p:to>
                                        <p:strVal val="visible"/>
                                      </p:to>
                                    </p:set>
                                    <p:anim calcmode="lin" valueType="num">
                                      <p:cBhvr>
                                        <p:cTn id="15" dur="1000" fill="hold"/>
                                        <p:tgtEl>
                                          <p:spTgt spid="467971">
                                            <p:bg/>
                                          </p:spTgt>
                                        </p:tgtEl>
                                        <p:attrNameLst>
                                          <p:attrName>ppt_w</p:attrName>
                                        </p:attrNameLst>
                                      </p:cBhvr>
                                      <p:tavLst>
                                        <p:tav tm="0">
                                          <p:val>
                                            <p:fltVal val="0"/>
                                          </p:val>
                                        </p:tav>
                                        <p:tav tm="100000">
                                          <p:val>
                                            <p:strVal val="#ppt_w"/>
                                          </p:val>
                                        </p:tav>
                                      </p:tavLst>
                                    </p:anim>
                                    <p:anim calcmode="lin" valueType="num">
                                      <p:cBhvr>
                                        <p:cTn id="16" dur="1000" fill="hold"/>
                                        <p:tgtEl>
                                          <p:spTgt spid="467971">
                                            <p:bg/>
                                          </p:spTgt>
                                        </p:tgtEl>
                                        <p:attrNameLst>
                                          <p:attrName>ppt_h</p:attrName>
                                        </p:attrNameLst>
                                      </p:cBhvr>
                                      <p:tavLst>
                                        <p:tav tm="0">
                                          <p:val>
                                            <p:fltVal val="0"/>
                                          </p:val>
                                        </p:tav>
                                        <p:tav tm="100000">
                                          <p:val>
                                            <p:strVal val="#ppt_h"/>
                                          </p:val>
                                        </p:tav>
                                      </p:tavLst>
                                    </p:anim>
                                    <p:anim calcmode="lin" valueType="num">
                                      <p:cBhvr>
                                        <p:cTn id="17" dur="1000" fill="hold"/>
                                        <p:tgtEl>
                                          <p:spTgt spid="467971">
                                            <p:bg/>
                                          </p:spTgt>
                                        </p:tgtEl>
                                        <p:attrNameLst>
                                          <p:attrName>style.rotation</p:attrName>
                                        </p:attrNameLst>
                                      </p:cBhvr>
                                      <p:tavLst>
                                        <p:tav tm="0">
                                          <p:val>
                                            <p:fltVal val="90"/>
                                          </p:val>
                                        </p:tav>
                                        <p:tav tm="100000">
                                          <p:val>
                                            <p:fltVal val="0"/>
                                          </p:val>
                                        </p:tav>
                                      </p:tavLst>
                                    </p:anim>
                                    <p:animEffect transition="in" filter="fade">
                                      <p:cBhvr>
                                        <p:cTn id="18" dur="1000"/>
                                        <p:tgtEl>
                                          <p:spTgt spid="46797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7971">
                                            <p:txEl>
                                              <p:pRg st="0" end="0"/>
                                            </p:txEl>
                                          </p:spTgt>
                                        </p:tgtEl>
                                        <p:attrNameLst>
                                          <p:attrName>style.visibility</p:attrName>
                                        </p:attrNameLst>
                                      </p:cBhvr>
                                      <p:to>
                                        <p:strVal val="visible"/>
                                      </p:to>
                                    </p:set>
                                    <p:anim calcmode="lin" valueType="num">
                                      <p:cBhvr>
                                        <p:cTn id="23" dur="1000" fill="hold"/>
                                        <p:tgtEl>
                                          <p:spTgt spid="46797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797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797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797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7971">
                                            <p:txEl>
                                              <p:pRg st="1" end="1"/>
                                            </p:txEl>
                                          </p:spTgt>
                                        </p:tgtEl>
                                        <p:attrNameLst>
                                          <p:attrName>style.visibility</p:attrName>
                                        </p:attrNameLst>
                                      </p:cBhvr>
                                      <p:to>
                                        <p:strVal val="visible"/>
                                      </p:to>
                                    </p:set>
                                    <p:anim calcmode="lin" valueType="num">
                                      <p:cBhvr>
                                        <p:cTn id="31" dur="1000" fill="hold"/>
                                        <p:tgtEl>
                                          <p:spTgt spid="46797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797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797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797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7971">
                                            <p:txEl>
                                              <p:pRg st="2" end="2"/>
                                            </p:txEl>
                                          </p:spTgt>
                                        </p:tgtEl>
                                        <p:attrNameLst>
                                          <p:attrName>style.visibility</p:attrName>
                                        </p:attrNameLst>
                                      </p:cBhvr>
                                      <p:to>
                                        <p:strVal val="visible"/>
                                      </p:to>
                                    </p:set>
                                    <p:anim calcmode="lin" valueType="num">
                                      <p:cBhvr>
                                        <p:cTn id="39" dur="1000" fill="hold"/>
                                        <p:tgtEl>
                                          <p:spTgt spid="46797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797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797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797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467971">
                                            <p:txEl>
                                              <p:pRg st="3" end="3"/>
                                            </p:txEl>
                                          </p:spTgt>
                                        </p:tgtEl>
                                        <p:attrNameLst>
                                          <p:attrName>style.visibility</p:attrName>
                                        </p:attrNameLst>
                                      </p:cBhvr>
                                      <p:to>
                                        <p:strVal val="visible"/>
                                      </p:to>
                                    </p:set>
                                    <p:anim calcmode="lin" valueType="num">
                                      <p:cBhvr>
                                        <p:cTn id="47" dur="1000" fill="hold"/>
                                        <p:tgtEl>
                                          <p:spTgt spid="46797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46797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46797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467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0" grpId="0" animBg="1"/>
      <p:bldP spid="467971"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562160" y="0"/>
            <a:ext cx="8558212"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 </a:t>
            </a:r>
          </a:p>
        </p:txBody>
      </p:sp>
      <p:sp>
        <p:nvSpPr>
          <p:cNvPr id="468995" name="Rectangle 3"/>
          <p:cNvSpPr>
            <a:spLocks noGrp="1" noChangeArrowheads="1"/>
          </p:cNvSpPr>
          <p:nvPr>
            <p:ph idx="1"/>
          </p:nvPr>
        </p:nvSpPr>
        <p:spPr>
          <a:xfrm>
            <a:off x="323528" y="1564178"/>
            <a:ext cx="8553450" cy="4891088"/>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3400" i="1" dirty="0">
                <a:solidFill>
                  <a:srgbClr val="000099"/>
                </a:solidFill>
                <a:effectLst>
                  <a:outerShdw blurRad="38100" dist="38100" dir="2700000" algn="tl">
                    <a:srgbClr val="000000"/>
                  </a:outerShdw>
                </a:effectLst>
                <a:latin typeface="Arial" charset="0"/>
              </a:rPr>
              <a:t>Año tras año son encontradas vulnerabilidades en cantidades exponenciales respecto de años anteriores.</a:t>
            </a:r>
          </a:p>
          <a:p>
            <a:pPr>
              <a:lnSpc>
                <a:spcPct val="90000"/>
              </a:lnSpc>
              <a:defRPr/>
            </a:pPr>
            <a:r>
              <a:rPr lang="es-AR" sz="3400" i="1" dirty="0">
                <a:solidFill>
                  <a:schemeClr val="accent6">
                    <a:lumMod val="60000"/>
                    <a:lumOff val="40000"/>
                  </a:schemeClr>
                </a:solidFill>
                <a:effectLst>
                  <a:outerShdw blurRad="38100" dist="38100" dir="2700000" algn="tl">
                    <a:srgbClr val="000000"/>
                  </a:outerShdw>
                </a:effectLst>
                <a:latin typeface="Arial" charset="0"/>
              </a:rPr>
              <a:t>La cantidad de vulnerabilidades en los software existentes resulta enorme.</a:t>
            </a:r>
          </a:p>
          <a:p>
            <a:pPr>
              <a:lnSpc>
                <a:spcPct val="90000"/>
              </a:lnSpc>
              <a:defRPr/>
            </a:pPr>
            <a:r>
              <a:rPr lang="es-AR" sz="3400" i="1" dirty="0">
                <a:solidFill>
                  <a:srgbClr val="000099"/>
                </a:solidFill>
                <a:effectLst>
                  <a:outerShdw blurRad="38100" dist="38100" dir="2700000" algn="tl">
                    <a:srgbClr val="000000"/>
                  </a:outerShdw>
                </a:effectLst>
                <a:latin typeface="Arial" charset="0"/>
              </a:rPr>
              <a:t>A raíz de la cantidad de vulnerabilidades surgen figuras como “Patch Manager” en las estructuras de TI. </a:t>
            </a:r>
          </a:p>
        </p:txBody>
      </p:sp>
      <p:sp>
        <p:nvSpPr>
          <p:cNvPr id="5" name="5 Marcador de número de diapositiva"/>
          <p:cNvSpPr>
            <a:spLocks noGrp="1"/>
          </p:cNvSpPr>
          <p:nvPr>
            <p:ph type="sldNum" sz="quarter" idx="12"/>
          </p:nvPr>
        </p:nvSpPr>
        <p:spPr/>
        <p:txBody>
          <a:bodyPr/>
          <a:lstStyle/>
          <a:p>
            <a:pPr>
              <a:defRPr/>
            </a:pPr>
            <a:fld id="{087A96D8-1D5F-43D5-8A9B-BBCF79D63D72}" type="slidenum">
              <a:rPr lang="en-US"/>
              <a:pPr>
                <a:defRPr/>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8994"/>
                                        </p:tgtEl>
                                        <p:attrNameLst>
                                          <p:attrName>style.visibility</p:attrName>
                                        </p:attrNameLst>
                                      </p:cBhvr>
                                      <p:to>
                                        <p:strVal val="visible"/>
                                      </p:to>
                                    </p:set>
                                    <p:anim calcmode="lin" valueType="num">
                                      <p:cBhvr>
                                        <p:cTn id="7" dur="1000" fill="hold"/>
                                        <p:tgtEl>
                                          <p:spTgt spid="468994"/>
                                        </p:tgtEl>
                                        <p:attrNameLst>
                                          <p:attrName>ppt_w</p:attrName>
                                        </p:attrNameLst>
                                      </p:cBhvr>
                                      <p:tavLst>
                                        <p:tav tm="0">
                                          <p:val>
                                            <p:fltVal val="0"/>
                                          </p:val>
                                        </p:tav>
                                        <p:tav tm="100000">
                                          <p:val>
                                            <p:strVal val="#ppt_w"/>
                                          </p:val>
                                        </p:tav>
                                      </p:tavLst>
                                    </p:anim>
                                    <p:anim calcmode="lin" valueType="num">
                                      <p:cBhvr>
                                        <p:cTn id="8" dur="1000" fill="hold"/>
                                        <p:tgtEl>
                                          <p:spTgt spid="468994"/>
                                        </p:tgtEl>
                                        <p:attrNameLst>
                                          <p:attrName>ppt_h</p:attrName>
                                        </p:attrNameLst>
                                      </p:cBhvr>
                                      <p:tavLst>
                                        <p:tav tm="0">
                                          <p:val>
                                            <p:fltVal val="0"/>
                                          </p:val>
                                        </p:tav>
                                        <p:tav tm="100000">
                                          <p:val>
                                            <p:strVal val="#ppt_h"/>
                                          </p:val>
                                        </p:tav>
                                      </p:tavLst>
                                    </p:anim>
                                    <p:anim calcmode="lin" valueType="num">
                                      <p:cBhvr>
                                        <p:cTn id="9" dur="1000" fill="hold"/>
                                        <p:tgtEl>
                                          <p:spTgt spid="468994"/>
                                        </p:tgtEl>
                                        <p:attrNameLst>
                                          <p:attrName>style.rotation</p:attrName>
                                        </p:attrNameLst>
                                      </p:cBhvr>
                                      <p:tavLst>
                                        <p:tav tm="0">
                                          <p:val>
                                            <p:fltVal val="90"/>
                                          </p:val>
                                        </p:tav>
                                        <p:tav tm="100000">
                                          <p:val>
                                            <p:fltVal val="0"/>
                                          </p:val>
                                        </p:tav>
                                      </p:tavLst>
                                    </p:anim>
                                    <p:animEffect transition="in" filter="fade">
                                      <p:cBhvr>
                                        <p:cTn id="10" dur="1000"/>
                                        <p:tgtEl>
                                          <p:spTgt spid="4689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68995">
                                            <p:bg/>
                                          </p:spTgt>
                                        </p:tgtEl>
                                        <p:attrNameLst>
                                          <p:attrName>style.visibility</p:attrName>
                                        </p:attrNameLst>
                                      </p:cBhvr>
                                      <p:to>
                                        <p:strVal val="visible"/>
                                      </p:to>
                                    </p:set>
                                    <p:anim calcmode="lin" valueType="num">
                                      <p:cBhvr>
                                        <p:cTn id="15" dur="1000" fill="hold"/>
                                        <p:tgtEl>
                                          <p:spTgt spid="468995">
                                            <p:bg/>
                                          </p:spTgt>
                                        </p:tgtEl>
                                        <p:attrNameLst>
                                          <p:attrName>ppt_w</p:attrName>
                                        </p:attrNameLst>
                                      </p:cBhvr>
                                      <p:tavLst>
                                        <p:tav tm="0">
                                          <p:val>
                                            <p:fltVal val="0"/>
                                          </p:val>
                                        </p:tav>
                                        <p:tav tm="100000">
                                          <p:val>
                                            <p:strVal val="#ppt_w"/>
                                          </p:val>
                                        </p:tav>
                                      </p:tavLst>
                                    </p:anim>
                                    <p:anim calcmode="lin" valueType="num">
                                      <p:cBhvr>
                                        <p:cTn id="16" dur="1000" fill="hold"/>
                                        <p:tgtEl>
                                          <p:spTgt spid="468995">
                                            <p:bg/>
                                          </p:spTgt>
                                        </p:tgtEl>
                                        <p:attrNameLst>
                                          <p:attrName>ppt_h</p:attrName>
                                        </p:attrNameLst>
                                      </p:cBhvr>
                                      <p:tavLst>
                                        <p:tav tm="0">
                                          <p:val>
                                            <p:fltVal val="0"/>
                                          </p:val>
                                        </p:tav>
                                        <p:tav tm="100000">
                                          <p:val>
                                            <p:strVal val="#ppt_h"/>
                                          </p:val>
                                        </p:tav>
                                      </p:tavLst>
                                    </p:anim>
                                    <p:anim calcmode="lin" valueType="num">
                                      <p:cBhvr>
                                        <p:cTn id="17" dur="1000" fill="hold"/>
                                        <p:tgtEl>
                                          <p:spTgt spid="468995">
                                            <p:bg/>
                                          </p:spTgt>
                                        </p:tgtEl>
                                        <p:attrNameLst>
                                          <p:attrName>style.rotation</p:attrName>
                                        </p:attrNameLst>
                                      </p:cBhvr>
                                      <p:tavLst>
                                        <p:tav tm="0">
                                          <p:val>
                                            <p:fltVal val="90"/>
                                          </p:val>
                                        </p:tav>
                                        <p:tav tm="100000">
                                          <p:val>
                                            <p:fltVal val="0"/>
                                          </p:val>
                                        </p:tav>
                                      </p:tavLst>
                                    </p:anim>
                                    <p:animEffect transition="in" filter="fade">
                                      <p:cBhvr>
                                        <p:cTn id="18" dur="1000"/>
                                        <p:tgtEl>
                                          <p:spTgt spid="468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68995">
                                            <p:txEl>
                                              <p:pRg st="0" end="0"/>
                                            </p:txEl>
                                          </p:spTgt>
                                        </p:tgtEl>
                                        <p:attrNameLst>
                                          <p:attrName>style.visibility</p:attrName>
                                        </p:attrNameLst>
                                      </p:cBhvr>
                                      <p:to>
                                        <p:strVal val="visible"/>
                                      </p:to>
                                    </p:set>
                                    <p:anim calcmode="lin" valueType="num">
                                      <p:cBhvr>
                                        <p:cTn id="23" dur="1000" fill="hold"/>
                                        <p:tgtEl>
                                          <p:spTgt spid="468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68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68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68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68995">
                                            <p:txEl>
                                              <p:pRg st="1" end="1"/>
                                            </p:txEl>
                                          </p:spTgt>
                                        </p:tgtEl>
                                        <p:attrNameLst>
                                          <p:attrName>style.visibility</p:attrName>
                                        </p:attrNameLst>
                                      </p:cBhvr>
                                      <p:to>
                                        <p:strVal val="visible"/>
                                      </p:to>
                                    </p:set>
                                    <p:anim calcmode="lin" valueType="num">
                                      <p:cBhvr>
                                        <p:cTn id="31" dur="1000" fill="hold"/>
                                        <p:tgtEl>
                                          <p:spTgt spid="468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68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68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6899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68995">
                                            <p:txEl>
                                              <p:pRg st="2" end="2"/>
                                            </p:txEl>
                                          </p:spTgt>
                                        </p:tgtEl>
                                        <p:attrNameLst>
                                          <p:attrName>style.visibility</p:attrName>
                                        </p:attrNameLst>
                                      </p:cBhvr>
                                      <p:to>
                                        <p:strVal val="visible"/>
                                      </p:to>
                                    </p:set>
                                    <p:anim calcmode="lin" valueType="num">
                                      <p:cBhvr>
                                        <p:cTn id="39" dur="1000" fill="hold"/>
                                        <p:tgtEl>
                                          <p:spTgt spid="46899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6899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6899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689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4" grpId="0" animBg="1"/>
      <p:bldP spid="468995"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a:xfrm>
            <a:off x="755576"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Fuera de control …</a:t>
            </a:r>
            <a:endParaRPr lang="es-ES" i="1" dirty="0">
              <a:solidFill>
                <a:srgbClr val="800000"/>
              </a:solidFill>
              <a:effectLst>
                <a:outerShdw blurRad="38100" dist="38100" dir="2700000" algn="tl">
                  <a:srgbClr val="C0C0C0"/>
                </a:outerShdw>
              </a:effectLst>
              <a:latin typeface="Arial" charset="0"/>
            </a:endParaRPr>
          </a:p>
        </p:txBody>
      </p:sp>
      <p:sp>
        <p:nvSpPr>
          <p:cNvPr id="147459" name="Rectangle 3"/>
          <p:cNvSpPr>
            <a:spLocks noGrp="1" noChangeArrowheads="1"/>
          </p:cNvSpPr>
          <p:nvPr>
            <p:ph type="body" idx="4294967295"/>
          </p:nvPr>
        </p:nvSpPr>
        <p:spPr>
          <a:xfrm>
            <a:off x="430213" y="1412875"/>
            <a:ext cx="8713787"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MX" sz="2800" i="1" dirty="0">
                <a:solidFill>
                  <a:srgbClr val="000099"/>
                </a:solidFill>
                <a:effectLst>
                  <a:outerShdw blurRad="38100" dist="38100" dir="2700000" algn="tl">
                    <a:srgbClr val="C0C0C0"/>
                  </a:outerShdw>
                </a:effectLst>
                <a:latin typeface="Arial" charset="0"/>
              </a:rPr>
              <a:t>Las actualizaciones, parches y </a:t>
            </a:r>
            <a:r>
              <a:rPr lang="es-MX" sz="2800" i="1" dirty="0" err="1">
                <a:solidFill>
                  <a:srgbClr val="000099"/>
                </a:solidFill>
                <a:effectLst>
                  <a:outerShdw blurRad="38100" dist="38100" dir="2700000" algn="tl">
                    <a:srgbClr val="C0C0C0"/>
                  </a:outerShdw>
                </a:effectLst>
                <a:latin typeface="Arial" charset="0"/>
              </a:rPr>
              <a:t>service</a:t>
            </a:r>
            <a:r>
              <a:rPr lang="es-MX" sz="2800" i="1" dirty="0">
                <a:solidFill>
                  <a:srgbClr val="000099"/>
                </a:solidFill>
                <a:effectLst>
                  <a:outerShdw blurRad="38100" dist="38100" dir="2700000" algn="tl">
                    <a:srgbClr val="C0C0C0"/>
                  </a:outerShdw>
                </a:effectLst>
                <a:latin typeface="Arial" charset="0"/>
              </a:rPr>
              <a:t> packs lanzados al mercado por los fabricantes de software provocaron que el trabajo de los administradores de sistemas se vuelva una pesadilla.</a:t>
            </a:r>
          </a:p>
          <a:p>
            <a:pPr algn="just">
              <a:lnSpc>
                <a:spcPct val="90000"/>
              </a:lnSpc>
              <a:defRPr/>
            </a:pPr>
            <a:r>
              <a:rPr lang="es-MX" sz="2800" i="1" dirty="0">
                <a:solidFill>
                  <a:schemeClr val="accent6">
                    <a:lumMod val="50000"/>
                  </a:schemeClr>
                </a:solidFill>
                <a:effectLst>
                  <a:outerShdw blurRad="38100" dist="38100" dir="2700000" algn="tl">
                    <a:srgbClr val="C0C0C0"/>
                  </a:outerShdw>
                </a:effectLst>
                <a:latin typeface="Arial" charset="0"/>
              </a:rPr>
              <a:t>La aplicación de estos, es un trabajo tiempo completo, requiere un intensivo trabajo de testeo, prueba e implementación, lo que dificulta esta tarea.</a:t>
            </a:r>
          </a:p>
          <a:p>
            <a:pPr algn="just">
              <a:lnSpc>
                <a:spcPct val="90000"/>
              </a:lnSpc>
              <a:defRPr/>
            </a:pPr>
            <a:r>
              <a:rPr lang="es-MX" sz="2800" i="1" dirty="0">
                <a:solidFill>
                  <a:srgbClr val="000099"/>
                </a:solidFill>
                <a:effectLst>
                  <a:outerShdw blurRad="38100" dist="38100" dir="2700000" algn="tl">
                    <a:srgbClr val="C0C0C0"/>
                  </a:outerShdw>
                </a:effectLst>
                <a:latin typeface="Arial" charset="0"/>
              </a:rPr>
              <a:t>Grandes problemas se presentan muchas veces </a:t>
            </a:r>
            <a:r>
              <a:rPr lang="es-MX" sz="2800" i="1" dirty="0">
                <a:solidFill>
                  <a:srgbClr val="000099"/>
                </a:solidFill>
                <a:effectLst>
                  <a:outerShdw blurRad="38100" dist="38100" dir="2700000" algn="tl">
                    <a:srgbClr val="C0C0C0"/>
                  </a:outerShdw>
                </a:effectLst>
                <a:latin typeface="Arial" charset="0"/>
                <a:sym typeface="Wingdings 3" panose="05040102010807070707" pitchFamily="18" charset="2"/>
              </a:rPr>
              <a:t></a:t>
            </a:r>
            <a:r>
              <a:rPr lang="es-MX" sz="2800" i="1" dirty="0">
                <a:solidFill>
                  <a:srgbClr val="000099"/>
                </a:solidFill>
                <a:effectLst>
                  <a:outerShdw blurRad="38100" dist="38100" dir="2700000" algn="tl">
                    <a:srgbClr val="C0C0C0"/>
                  </a:outerShdw>
                </a:effectLst>
                <a:latin typeface="Arial" charset="0"/>
              </a:rPr>
              <a:t> “Una parche arregla A pero ‘desarregla’ B”.</a:t>
            </a:r>
            <a:endParaRPr lang="es-ES" sz="28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428625" y="260648"/>
            <a:ext cx="841057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0019" name="Rectangle 3"/>
          <p:cNvSpPr>
            <a:spLocks noGrp="1" noChangeArrowheads="1"/>
          </p:cNvSpPr>
          <p:nvPr>
            <p:ph idx="1"/>
          </p:nvPr>
        </p:nvSpPr>
        <p:spPr>
          <a:xfrm>
            <a:off x="428625" y="2014537"/>
            <a:ext cx="8262937" cy="4233863"/>
          </a:xfrm>
          <a:blipFill dpi="0" rotWithShape="0">
            <a:blip r:embed="rId4" cstate="print"/>
            <a:srcRect/>
            <a:tile tx="0" ty="0" sx="100000" sy="100000" flip="none" algn="tl"/>
          </a:blipFill>
          <a:ln w="76200" cap="flat">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000000"/>
                  </a:outerShdw>
                </a:effectLst>
                <a:latin typeface="Arial" charset="0"/>
              </a:rPr>
              <a:t>Escaso tiempo desde que se descubre y anuncia una vulnerabilidad hasta el momento en que los hackers saben cómo aprovecharla. </a:t>
            </a:r>
          </a:p>
          <a:p>
            <a:pPr>
              <a:lnSpc>
                <a:spcPct val="90000"/>
              </a:lnSpc>
              <a:defRPr/>
            </a:pPr>
            <a:r>
              <a:rPr lang="es-AR" sz="2800" i="1" dirty="0">
                <a:solidFill>
                  <a:schemeClr val="accent6">
                    <a:lumMod val="60000"/>
                    <a:lumOff val="40000"/>
                  </a:schemeClr>
                </a:solidFill>
                <a:effectLst>
                  <a:outerShdw blurRad="38100" dist="38100" dir="2700000" algn="tl">
                    <a:srgbClr val="000000"/>
                  </a:outerShdw>
                </a:effectLst>
                <a:latin typeface="Arial" charset="0"/>
              </a:rPr>
              <a:t>Los ataques son cada vez más eficaces llegando a poder infectar 300.000 equipos en 14 minutos (virus MyDoom Enero de 2004)</a:t>
            </a:r>
          </a:p>
          <a:p>
            <a:pPr>
              <a:lnSpc>
                <a:spcPct val="90000"/>
              </a:lnSpc>
              <a:defRPr/>
            </a:pPr>
            <a:r>
              <a:rPr lang="es-AR" sz="2800" i="1" dirty="0">
                <a:solidFill>
                  <a:srgbClr val="000099"/>
                </a:solidFill>
                <a:effectLst>
                  <a:outerShdw blurRad="38100" dist="38100" dir="2700000" algn="tl">
                    <a:srgbClr val="000000"/>
                  </a:outerShdw>
                </a:effectLst>
                <a:latin typeface="Arial" charset="0"/>
              </a:rPr>
              <a:t>La rápida propagación de estas amenazas hace muy difícil responder con la suficiente rapidez para evitar los daños </a:t>
            </a: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a:p>
            <a:pPr>
              <a:lnSpc>
                <a:spcPct val="90000"/>
              </a:lnSpc>
              <a:defRPr/>
            </a:pPr>
            <a:endParaRPr lang="es-AR" sz="2800" i="1" dirty="0">
              <a:solidFill>
                <a:srgbClr val="000099"/>
              </a:solidFill>
              <a:effectLst>
                <a:outerShdw blurRad="38100" dist="38100" dir="2700000" algn="tl">
                  <a:srgbClr val="00000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242F9B82-AD42-4D51-B675-216F728710EF}" type="slidenum">
              <a:rPr lang="en-US"/>
              <a:pPr>
                <a:defRPr/>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70018"/>
                                        </p:tgtEl>
                                        <p:attrNameLst>
                                          <p:attrName>style.visibility</p:attrName>
                                        </p:attrNameLst>
                                      </p:cBhvr>
                                      <p:to>
                                        <p:strVal val="visible"/>
                                      </p:to>
                                    </p:set>
                                    <p:anim calcmode="lin" valueType="num">
                                      <p:cBhvr>
                                        <p:cTn id="7" dur="1000" fill="hold"/>
                                        <p:tgtEl>
                                          <p:spTgt spid="470018"/>
                                        </p:tgtEl>
                                        <p:attrNameLst>
                                          <p:attrName>ppt_w</p:attrName>
                                        </p:attrNameLst>
                                      </p:cBhvr>
                                      <p:tavLst>
                                        <p:tav tm="0">
                                          <p:val>
                                            <p:fltVal val="0"/>
                                          </p:val>
                                        </p:tav>
                                        <p:tav tm="100000">
                                          <p:val>
                                            <p:strVal val="#ppt_w"/>
                                          </p:val>
                                        </p:tav>
                                      </p:tavLst>
                                    </p:anim>
                                    <p:anim calcmode="lin" valueType="num">
                                      <p:cBhvr>
                                        <p:cTn id="8" dur="1000" fill="hold"/>
                                        <p:tgtEl>
                                          <p:spTgt spid="470018"/>
                                        </p:tgtEl>
                                        <p:attrNameLst>
                                          <p:attrName>ppt_h</p:attrName>
                                        </p:attrNameLst>
                                      </p:cBhvr>
                                      <p:tavLst>
                                        <p:tav tm="0">
                                          <p:val>
                                            <p:fltVal val="0"/>
                                          </p:val>
                                        </p:tav>
                                        <p:tav tm="100000">
                                          <p:val>
                                            <p:strVal val="#ppt_h"/>
                                          </p:val>
                                        </p:tav>
                                      </p:tavLst>
                                    </p:anim>
                                    <p:anim calcmode="lin" valueType="num">
                                      <p:cBhvr>
                                        <p:cTn id="9" dur="1000" fill="hold"/>
                                        <p:tgtEl>
                                          <p:spTgt spid="470018"/>
                                        </p:tgtEl>
                                        <p:attrNameLst>
                                          <p:attrName>style.rotation</p:attrName>
                                        </p:attrNameLst>
                                      </p:cBhvr>
                                      <p:tavLst>
                                        <p:tav tm="0">
                                          <p:val>
                                            <p:fltVal val="90"/>
                                          </p:val>
                                        </p:tav>
                                        <p:tav tm="100000">
                                          <p:val>
                                            <p:fltVal val="0"/>
                                          </p:val>
                                        </p:tav>
                                      </p:tavLst>
                                    </p:anim>
                                    <p:animEffect transition="in" filter="fade">
                                      <p:cBhvr>
                                        <p:cTn id="10" dur="1000"/>
                                        <p:tgtEl>
                                          <p:spTgt spid="4700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70019">
                                            <p:bg/>
                                          </p:spTgt>
                                        </p:tgtEl>
                                        <p:attrNameLst>
                                          <p:attrName>style.visibility</p:attrName>
                                        </p:attrNameLst>
                                      </p:cBhvr>
                                      <p:to>
                                        <p:strVal val="visible"/>
                                      </p:to>
                                    </p:set>
                                    <p:anim calcmode="lin" valueType="num">
                                      <p:cBhvr>
                                        <p:cTn id="15" dur="1000" fill="hold"/>
                                        <p:tgtEl>
                                          <p:spTgt spid="470019">
                                            <p:bg/>
                                          </p:spTgt>
                                        </p:tgtEl>
                                        <p:attrNameLst>
                                          <p:attrName>ppt_w</p:attrName>
                                        </p:attrNameLst>
                                      </p:cBhvr>
                                      <p:tavLst>
                                        <p:tav tm="0">
                                          <p:val>
                                            <p:fltVal val="0"/>
                                          </p:val>
                                        </p:tav>
                                        <p:tav tm="100000">
                                          <p:val>
                                            <p:strVal val="#ppt_w"/>
                                          </p:val>
                                        </p:tav>
                                      </p:tavLst>
                                    </p:anim>
                                    <p:anim calcmode="lin" valueType="num">
                                      <p:cBhvr>
                                        <p:cTn id="16" dur="1000" fill="hold"/>
                                        <p:tgtEl>
                                          <p:spTgt spid="470019">
                                            <p:bg/>
                                          </p:spTgt>
                                        </p:tgtEl>
                                        <p:attrNameLst>
                                          <p:attrName>ppt_h</p:attrName>
                                        </p:attrNameLst>
                                      </p:cBhvr>
                                      <p:tavLst>
                                        <p:tav tm="0">
                                          <p:val>
                                            <p:fltVal val="0"/>
                                          </p:val>
                                        </p:tav>
                                        <p:tav tm="100000">
                                          <p:val>
                                            <p:strVal val="#ppt_h"/>
                                          </p:val>
                                        </p:tav>
                                      </p:tavLst>
                                    </p:anim>
                                    <p:anim calcmode="lin" valueType="num">
                                      <p:cBhvr>
                                        <p:cTn id="17" dur="1000" fill="hold"/>
                                        <p:tgtEl>
                                          <p:spTgt spid="470019">
                                            <p:bg/>
                                          </p:spTgt>
                                        </p:tgtEl>
                                        <p:attrNameLst>
                                          <p:attrName>style.rotation</p:attrName>
                                        </p:attrNameLst>
                                      </p:cBhvr>
                                      <p:tavLst>
                                        <p:tav tm="0">
                                          <p:val>
                                            <p:fltVal val="90"/>
                                          </p:val>
                                        </p:tav>
                                        <p:tav tm="100000">
                                          <p:val>
                                            <p:fltVal val="0"/>
                                          </p:val>
                                        </p:tav>
                                      </p:tavLst>
                                    </p:anim>
                                    <p:animEffect transition="in" filter="fade">
                                      <p:cBhvr>
                                        <p:cTn id="18" dur="1000"/>
                                        <p:tgtEl>
                                          <p:spTgt spid="4700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70019">
                                            <p:txEl>
                                              <p:pRg st="0" end="0"/>
                                            </p:txEl>
                                          </p:spTgt>
                                        </p:tgtEl>
                                        <p:attrNameLst>
                                          <p:attrName>style.visibility</p:attrName>
                                        </p:attrNameLst>
                                      </p:cBhvr>
                                      <p:to>
                                        <p:strVal val="visible"/>
                                      </p:to>
                                    </p:set>
                                    <p:anim calcmode="lin" valueType="num">
                                      <p:cBhvr>
                                        <p:cTn id="23" dur="1000" fill="hold"/>
                                        <p:tgtEl>
                                          <p:spTgt spid="4700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4700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4700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4700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470019">
                                            <p:txEl>
                                              <p:pRg st="1" end="1"/>
                                            </p:txEl>
                                          </p:spTgt>
                                        </p:tgtEl>
                                        <p:attrNameLst>
                                          <p:attrName>style.visibility</p:attrName>
                                        </p:attrNameLst>
                                      </p:cBhvr>
                                      <p:to>
                                        <p:strVal val="visible"/>
                                      </p:to>
                                    </p:set>
                                    <p:anim calcmode="lin" valueType="num">
                                      <p:cBhvr>
                                        <p:cTn id="31" dur="1000" fill="hold"/>
                                        <p:tgtEl>
                                          <p:spTgt spid="4700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700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700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7001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70019">
                                            <p:txEl>
                                              <p:pRg st="2" end="2"/>
                                            </p:txEl>
                                          </p:spTgt>
                                        </p:tgtEl>
                                        <p:attrNameLst>
                                          <p:attrName>style.visibility</p:attrName>
                                        </p:attrNameLst>
                                      </p:cBhvr>
                                      <p:to>
                                        <p:strVal val="visible"/>
                                      </p:to>
                                    </p:set>
                                    <p:anim calcmode="lin" valueType="num">
                                      <p:cBhvr>
                                        <p:cTn id="39" dur="1000" fill="hold"/>
                                        <p:tgtEl>
                                          <p:spTgt spid="470019">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470019">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470019">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470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animBg="1"/>
      <p:bldP spid="47001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pPr>
              <a:defRPr/>
            </a:pPr>
            <a:fld id="{EA1CAC75-DFCB-4C94-A32D-D5694FEBD544}" type="slidenum">
              <a:rPr lang="en-US"/>
              <a:pPr>
                <a:defRPr/>
              </a:pPr>
              <a:t>3</a:t>
            </a:fld>
            <a:endParaRPr lang="en-US"/>
          </a:p>
        </p:txBody>
      </p:sp>
      <p:sp>
        <p:nvSpPr>
          <p:cNvPr id="4" name="Título 3"/>
          <p:cNvSpPr>
            <a:spLocks noGrp="1"/>
          </p:cNvSpPr>
          <p:nvPr>
            <p:ph type="title"/>
          </p:nvPr>
        </p:nvSpPr>
        <p:spPr>
          <a:xfrm>
            <a:off x="755576" y="188640"/>
            <a:ext cx="8064895" cy="1143000"/>
          </a:xfrm>
          <a:solidFill>
            <a:schemeClr val="accent2">
              <a:lumMod val="40000"/>
              <a:lumOff val="60000"/>
            </a:schemeClr>
          </a:solidFill>
          <a:ln w="76200">
            <a:solidFill>
              <a:schemeClr val="accent2">
                <a:lumMod val="50000"/>
              </a:schemeClr>
            </a:solidFill>
          </a:ln>
        </p:spPr>
        <p:txBody>
          <a:bodyPr/>
          <a:lstStyle/>
          <a:p>
            <a:r>
              <a:rPr lang="es-ES" b="1" i="1" dirty="0">
                <a:solidFill>
                  <a:schemeClr val="accent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Seguridad Informática</a:t>
            </a:r>
          </a:p>
        </p:txBody>
      </p:sp>
      <p:pic>
        <p:nvPicPr>
          <p:cNvPr id="14" name="Picture 2"/>
          <p:cNvPicPr>
            <a:picLocks noChangeAspect="1" noChangeArrowheads="1"/>
          </p:cNvPicPr>
          <p:nvPr/>
        </p:nvPicPr>
        <p:blipFill>
          <a:blip r:embed="rId3" cstate="print"/>
          <a:stretch>
            <a:fillRect/>
          </a:stretch>
        </p:blipFill>
        <p:spPr bwMode="auto">
          <a:xfrm>
            <a:off x="251520" y="1549022"/>
            <a:ext cx="8568951" cy="4927978"/>
          </a:xfrm>
          <a:prstGeom prst="rect">
            <a:avLst/>
          </a:prstGeom>
          <a:solidFill>
            <a:schemeClr val="accent2">
              <a:lumMod val="40000"/>
              <a:lumOff val="60000"/>
            </a:schemeClr>
          </a:solidFill>
          <a:ln w="76200">
            <a:solidFill>
              <a:schemeClr val="accent2">
                <a:lumMod val="50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80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428625" y="0"/>
            <a:ext cx="8558213"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1043" name="Rectangle 3"/>
          <p:cNvSpPr>
            <a:spLocks noGrp="1" noChangeArrowheads="1"/>
          </p:cNvSpPr>
          <p:nvPr>
            <p:ph idx="1"/>
          </p:nvPr>
        </p:nvSpPr>
        <p:spPr>
          <a:xfrm>
            <a:off x="0" y="1285875"/>
            <a:ext cx="9144000" cy="904875"/>
          </a:xfrm>
          <a:blipFill dpi="0" rotWithShape="0">
            <a:blip r:embed="rId3" cstate="print"/>
            <a:srcRect/>
            <a:tile tx="0" ty="0" sx="100000" sy="100000" flip="none" algn="tl"/>
          </a:blipFill>
          <a:ln w="76200" cap="flat">
            <a:solidFill>
              <a:srgbClr val="0000FF"/>
            </a:solidFill>
          </a:ln>
        </p:spPr>
        <p:txBody>
          <a:bodyPr anchor="ctr"/>
          <a:lstStyle/>
          <a:p>
            <a:pPr algn="ctr">
              <a:spcBef>
                <a:spcPct val="0"/>
              </a:spcBef>
              <a:buFontTx/>
              <a:buNone/>
              <a:defRPr/>
            </a:pPr>
            <a:r>
              <a:rPr lang="es-AR" sz="2400" i="1" dirty="0">
                <a:solidFill>
                  <a:srgbClr val="800000"/>
                </a:solidFill>
                <a:effectLst>
                  <a:outerShdw blurRad="38100" dist="38100" dir="2700000" algn="tl">
                    <a:srgbClr val="000000"/>
                  </a:outerShdw>
                </a:effectLst>
                <a:latin typeface="Arial" charset="0"/>
                <a:ea typeface="+mj-ea"/>
                <a:cs typeface="+mj-cs"/>
              </a:rPr>
              <a:t>Evolución y Creciente magnitud de amenazas en los últimos años </a:t>
            </a:r>
          </a:p>
        </p:txBody>
      </p:sp>
      <p:sp>
        <p:nvSpPr>
          <p:cNvPr id="7" name="5 Marcador de número de diapositiva"/>
          <p:cNvSpPr>
            <a:spLocks noGrp="1"/>
          </p:cNvSpPr>
          <p:nvPr>
            <p:ph type="sldNum" sz="quarter" idx="12"/>
          </p:nvPr>
        </p:nvSpPr>
        <p:spPr/>
        <p:txBody>
          <a:bodyPr/>
          <a:lstStyle/>
          <a:p>
            <a:pPr>
              <a:defRPr/>
            </a:pPr>
            <a:fld id="{51943874-E4DA-4C1C-903F-E57DF33E8C1B}" type="slidenum">
              <a:rPr lang="en-US"/>
              <a:pPr>
                <a:defRPr/>
              </a:pPr>
              <a:t>30</a:t>
            </a:fld>
            <a:endParaRPr lang="en-US"/>
          </a:p>
        </p:txBody>
      </p:sp>
      <p:pic>
        <p:nvPicPr>
          <p:cNvPr id="16389" name="Picture 4" descr="4779_table15"/>
          <p:cNvPicPr>
            <a:picLocks noChangeAspect="1" noChangeArrowheads="1"/>
          </p:cNvPicPr>
          <p:nvPr/>
        </p:nvPicPr>
        <p:blipFill>
          <a:blip r:embed="rId4" cstate="print"/>
          <a:srcRect t="22516" b="10257"/>
          <a:stretch>
            <a:fillRect/>
          </a:stretch>
        </p:blipFill>
        <p:spPr bwMode="auto">
          <a:xfrm>
            <a:off x="0" y="2286000"/>
            <a:ext cx="9144000" cy="4572000"/>
          </a:xfrm>
          <a:prstGeom prst="rect">
            <a:avLst/>
          </a:prstGeom>
          <a:noFill/>
          <a:ln w="9525">
            <a:noFill/>
            <a:miter lim="800000"/>
            <a:headEnd/>
            <a:tailEnd/>
          </a:ln>
        </p:spPr>
      </p:pic>
      <p:sp>
        <p:nvSpPr>
          <p:cNvPr id="16390" name="Rectangle 5"/>
          <p:cNvSpPr>
            <a:spLocks noChangeArrowheads="1"/>
          </p:cNvSpPr>
          <p:nvPr/>
        </p:nvSpPr>
        <p:spPr bwMode="auto">
          <a:xfrm>
            <a:off x="6553200" y="3124200"/>
            <a:ext cx="2373313" cy="2595563"/>
          </a:xfrm>
          <a:prstGeom prst="rect">
            <a:avLst/>
          </a:prstGeom>
          <a:noFill/>
          <a:ln w="9525">
            <a:noFill/>
            <a:miter lim="800000"/>
            <a:headEnd/>
            <a:tailEnd/>
          </a:ln>
        </p:spPr>
        <p:txBody>
          <a:bodyPr/>
          <a:lstStyle/>
          <a:p>
            <a:pPr marL="342900" indent="-342900">
              <a:spcBef>
                <a:spcPct val="20000"/>
              </a:spcBef>
            </a:pPr>
            <a:endParaRPr lang="es-AR" sz="2400">
              <a:latin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a:xfrm>
            <a:off x="428625" y="214313"/>
            <a:ext cx="8358188"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Tendencias actuales de riesgos en Internet</a:t>
            </a:r>
          </a:p>
        </p:txBody>
      </p:sp>
      <p:sp>
        <p:nvSpPr>
          <p:cNvPr id="472067" name="Rectangle 3"/>
          <p:cNvSpPr>
            <a:spLocks noGrp="1" noChangeArrowheads="1"/>
          </p:cNvSpPr>
          <p:nvPr>
            <p:ph idx="1"/>
          </p:nvPr>
        </p:nvSpPr>
        <p:spPr>
          <a:xfrm>
            <a:off x="0" y="1524000"/>
            <a:ext cx="9144000" cy="533400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a:effectLst>
                  <a:outerShdw blurRad="38100" dist="38100" dir="2700000" algn="tl">
                    <a:srgbClr val="FFFFFF"/>
                  </a:outerShdw>
                </a:effectLst>
                <a:latin typeface="Verdana" pitchFamily="34" charset="0"/>
              </a:rPr>
              <a:t>La tendencia en referencia a daños económicos es cada vez más elevada</a:t>
            </a:r>
          </a:p>
        </p:txBody>
      </p:sp>
      <p:sp>
        <p:nvSpPr>
          <p:cNvPr id="7" name="5 Marcador de número de diapositiva"/>
          <p:cNvSpPr>
            <a:spLocks noGrp="1"/>
          </p:cNvSpPr>
          <p:nvPr>
            <p:ph type="sldNum" sz="quarter" idx="12"/>
          </p:nvPr>
        </p:nvSpPr>
        <p:spPr/>
        <p:txBody>
          <a:bodyPr/>
          <a:lstStyle/>
          <a:p>
            <a:pPr>
              <a:defRPr/>
            </a:pPr>
            <a:fld id="{028299BA-6324-4AEC-B0FB-C8BA70A364B0}" type="slidenum">
              <a:rPr lang="en-US"/>
              <a:pPr>
                <a:defRPr/>
              </a:pPr>
              <a:t>31</a:t>
            </a:fld>
            <a:endParaRPr lang="en-US"/>
          </a:p>
        </p:txBody>
      </p:sp>
      <p:sp>
        <p:nvSpPr>
          <p:cNvPr id="472069" name="Rectangle 5"/>
          <p:cNvSpPr>
            <a:spLocks noChangeArrowheads="1"/>
          </p:cNvSpPr>
          <p:nvPr/>
        </p:nvSpPr>
        <p:spPr bwMode="auto">
          <a:xfrm>
            <a:off x="6770688" y="3200400"/>
            <a:ext cx="2373312" cy="2595563"/>
          </a:xfrm>
          <a:prstGeom prst="rect">
            <a:avLst/>
          </a:prstGeom>
          <a:noFill/>
          <a:ln w="9525">
            <a:noFill/>
            <a:miter lim="800000"/>
            <a:headEnd/>
            <a:tailEnd/>
          </a:ln>
          <a:effectLst/>
        </p:spPr>
        <p:txBody>
          <a:bodyPr/>
          <a:lstStyle/>
          <a:p>
            <a:pPr marL="342900" indent="-342900">
              <a:spcBef>
                <a:spcPct val="20000"/>
              </a:spcBef>
              <a:defRPr/>
            </a:pPr>
            <a:r>
              <a:rPr lang="es-ES" sz="2400" b="1" i="1">
                <a:solidFill>
                  <a:schemeClr val="tx2"/>
                </a:solidFill>
                <a:effectLst>
                  <a:outerShdw blurRad="38100" dist="38100" dir="2700000" algn="tl">
                    <a:srgbClr val="FFFFFF"/>
                  </a:outerShdw>
                </a:effectLst>
              </a:rPr>
              <a:t>Repercusión económica de ataques durante los últimos años.</a:t>
            </a:r>
          </a:p>
        </p:txBody>
      </p:sp>
      <p:pic>
        <p:nvPicPr>
          <p:cNvPr id="17414" name="Picture 7" descr="Malware cost by year"/>
          <p:cNvPicPr>
            <a:picLocks noChangeAspect="1" noChangeArrowheads="1"/>
          </p:cNvPicPr>
          <p:nvPr/>
        </p:nvPicPr>
        <p:blipFill>
          <a:blip r:embed="rId4" cstate="print"/>
          <a:srcRect/>
          <a:stretch>
            <a:fillRect/>
          </a:stretch>
        </p:blipFill>
        <p:spPr bwMode="auto">
          <a:xfrm>
            <a:off x="395288" y="2565400"/>
            <a:ext cx="6408737" cy="4132263"/>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500063" y="285750"/>
            <a:ext cx="8072437" cy="1143000"/>
          </a:xfrm>
          <a:blipFill dpi="0" rotWithShape="0">
            <a:blip r:embed="rId2" cstate="print"/>
            <a:srcRect/>
            <a:tile tx="0" ty="0" sx="100000" sy="100000" flip="none" algn="tl"/>
          </a:blipFill>
          <a:ln w="76200" cap="flat">
            <a:solidFill>
              <a:srgbClr val="0000FF"/>
            </a:solidFill>
          </a:ln>
        </p:spPr>
        <p:txBody>
          <a:bodyPr/>
          <a:lstStyle/>
          <a:p>
            <a:pPr>
              <a:defRPr/>
            </a:pPr>
            <a:r>
              <a:rPr lang="es-AR" i="1" dirty="0">
                <a:solidFill>
                  <a:srgbClr val="800000"/>
                </a:solidFill>
                <a:effectLst>
                  <a:outerShdw blurRad="38100" dist="38100" dir="2700000" algn="tl">
                    <a:srgbClr val="000000"/>
                  </a:outerShdw>
                </a:effectLst>
                <a:latin typeface="Arial" charset="0"/>
              </a:rPr>
              <a:t>¿Defensa en profundidad?</a:t>
            </a:r>
          </a:p>
        </p:txBody>
      </p:sp>
      <p:graphicFrame>
        <p:nvGraphicFramePr>
          <p:cNvPr id="2" name="1 Diagrama"/>
          <p:cNvGraphicFramePr/>
          <p:nvPr>
            <p:extLst>
              <p:ext uri="{D42A27DB-BD31-4B8C-83A1-F6EECF244321}">
                <p14:modId xmlns:p14="http://schemas.microsoft.com/office/powerpoint/2010/main" val="882668055"/>
              </p:ext>
            </p:extLst>
          </p:nvPr>
        </p:nvGraphicFramePr>
        <p:xfrm>
          <a:off x="-1476375" y="1916113"/>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Marcador de número de diapositiva"/>
          <p:cNvSpPr>
            <a:spLocks noGrp="1"/>
          </p:cNvSpPr>
          <p:nvPr>
            <p:ph type="sldNum" sz="quarter" idx="12"/>
          </p:nvPr>
        </p:nvSpPr>
        <p:spPr>
          <a:xfrm>
            <a:off x="7101934" y="6296921"/>
            <a:ext cx="1905000" cy="457200"/>
          </a:xfrm>
        </p:spPr>
        <p:txBody>
          <a:bodyPr/>
          <a:lstStyle/>
          <a:p>
            <a:pPr>
              <a:defRPr/>
            </a:pPr>
            <a:fld id="{E11DECDE-6864-4FC6-AF77-45C85742C70A}" type="slidenum">
              <a:rPr lang="en-US">
                <a:latin typeface="Arial" panose="020B0604020202020204" pitchFamily="34" charset="0"/>
                <a:cs typeface="Arial" panose="020B0604020202020204" pitchFamily="34" charset="0"/>
              </a:rPr>
              <a:pPr>
                <a:defRPr/>
              </a:pPr>
              <a:t>32</a:t>
            </a:fld>
            <a:endParaRPr lang="en-US">
              <a:latin typeface="Arial" panose="020B0604020202020204" pitchFamily="34" charset="0"/>
              <a:cs typeface="Arial" panose="020B0604020202020204" pitchFamily="34" charset="0"/>
            </a:endParaRPr>
          </a:p>
        </p:txBody>
      </p:sp>
      <p:sp>
        <p:nvSpPr>
          <p:cNvPr id="571411" name="Text Box 19"/>
          <p:cNvSpPr txBox="1">
            <a:spLocks noChangeArrowheads="1"/>
          </p:cNvSpPr>
          <p:nvPr/>
        </p:nvSpPr>
        <p:spPr bwMode="auto">
          <a:xfrm>
            <a:off x="5298311" y="4255969"/>
            <a:ext cx="3607246" cy="1739900"/>
          </a:xfrm>
          <a:prstGeom prst="rect">
            <a:avLst/>
          </a:prstGeom>
          <a:solidFill>
            <a:schemeClr val="accent6">
              <a:lumMod val="40000"/>
              <a:lumOff val="60000"/>
            </a:schemeClr>
          </a:solidFill>
          <a:ln w="76200">
            <a:solidFill>
              <a:schemeClr val="accent2">
                <a:lumMod val="75000"/>
              </a:schemeClr>
            </a:solidFill>
            <a:miter lim="800000"/>
            <a:headEnd/>
            <a:tailEnd/>
          </a:ln>
          <a:effectLst/>
        </p:spPr>
        <p:txBody>
          <a:bodyPr wrap="square">
            <a:spAutoFit/>
          </a:bodyPr>
          <a:lstStyle/>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PREVENCION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DETECCION</a:t>
            </a:r>
          </a:p>
          <a:p>
            <a:pPr eaLnBrk="1" hangingPunct="1">
              <a:buFontTx/>
              <a:buChar char="•"/>
              <a:defRPr/>
            </a:pPr>
            <a:r>
              <a:rPr lang="es-AR" sz="3600" b="1" i="1" dirty="0">
                <a:solidFill>
                  <a:schemeClr val="accent6">
                    <a:lumMod val="75000"/>
                  </a:schemeClr>
                </a:solidFill>
                <a:effectLst>
                  <a:outerShdw blurRad="38100" dist="38100" dir="2700000" algn="tl">
                    <a:srgbClr val="FFFFFF"/>
                  </a:outerShdw>
                </a:effectLst>
              </a:rPr>
              <a:t> REACCION</a:t>
            </a:r>
          </a:p>
        </p:txBody>
      </p:sp>
      <p:pic>
        <p:nvPicPr>
          <p:cNvPr id="7" name="1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4107" y="1821219"/>
            <a:ext cx="1725283" cy="1947387"/>
          </a:xfrm>
          <a:prstGeom prst="rect">
            <a:avLst/>
          </a:prstGeom>
          <a:solidFill>
            <a:srgbClr val="000080"/>
          </a:solidFill>
          <a:ln w="76200" cap="flat" algn="ctr">
            <a:solidFill>
              <a:srgbClr val="00CC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71394"/>
                                        </p:tgtEl>
                                        <p:attrNameLst>
                                          <p:attrName>style.visibility</p:attrName>
                                        </p:attrNameLst>
                                      </p:cBhvr>
                                      <p:to>
                                        <p:strVal val="visible"/>
                                      </p:to>
                                    </p:set>
                                    <p:anim calcmode="lin" valueType="num">
                                      <p:cBhvr>
                                        <p:cTn id="7" dur="1000" fill="hold"/>
                                        <p:tgtEl>
                                          <p:spTgt spid="571394"/>
                                        </p:tgtEl>
                                        <p:attrNameLst>
                                          <p:attrName>ppt_w</p:attrName>
                                        </p:attrNameLst>
                                      </p:cBhvr>
                                      <p:tavLst>
                                        <p:tav tm="0">
                                          <p:val>
                                            <p:fltVal val="0"/>
                                          </p:val>
                                        </p:tav>
                                        <p:tav tm="100000">
                                          <p:val>
                                            <p:strVal val="#ppt_w"/>
                                          </p:val>
                                        </p:tav>
                                      </p:tavLst>
                                    </p:anim>
                                    <p:anim calcmode="lin" valueType="num">
                                      <p:cBhvr>
                                        <p:cTn id="8" dur="1000" fill="hold"/>
                                        <p:tgtEl>
                                          <p:spTgt spid="571394"/>
                                        </p:tgtEl>
                                        <p:attrNameLst>
                                          <p:attrName>ppt_h</p:attrName>
                                        </p:attrNameLst>
                                      </p:cBhvr>
                                      <p:tavLst>
                                        <p:tav tm="0">
                                          <p:val>
                                            <p:fltVal val="0"/>
                                          </p:val>
                                        </p:tav>
                                        <p:tav tm="100000">
                                          <p:val>
                                            <p:strVal val="#ppt_h"/>
                                          </p:val>
                                        </p:tav>
                                      </p:tavLst>
                                    </p:anim>
                                    <p:anim calcmode="lin" valueType="num">
                                      <p:cBhvr>
                                        <p:cTn id="9" dur="1000" fill="hold"/>
                                        <p:tgtEl>
                                          <p:spTgt spid="571394"/>
                                        </p:tgtEl>
                                        <p:attrNameLst>
                                          <p:attrName>style.rotation</p:attrName>
                                        </p:attrNameLst>
                                      </p:cBhvr>
                                      <p:tavLst>
                                        <p:tav tm="0">
                                          <p:val>
                                            <p:fltVal val="90"/>
                                          </p:val>
                                        </p:tav>
                                        <p:tav tm="100000">
                                          <p:val>
                                            <p:fltVal val="0"/>
                                          </p:val>
                                        </p:tav>
                                      </p:tavLst>
                                    </p:anim>
                                    <p:animEffect transition="in" filter="fade">
                                      <p:cBhvr>
                                        <p:cTn id="10" dur="1000"/>
                                        <p:tgtEl>
                                          <p:spTgt spid="57139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71411"/>
                                        </p:tgtEl>
                                        <p:attrNameLst>
                                          <p:attrName>style.visibility</p:attrName>
                                        </p:attrNameLst>
                                      </p:cBhvr>
                                      <p:to>
                                        <p:strVal val="visible"/>
                                      </p:to>
                                    </p:set>
                                    <p:anim calcmode="lin" valueType="num">
                                      <p:cBhvr>
                                        <p:cTn id="31" dur="1000" fill="hold"/>
                                        <p:tgtEl>
                                          <p:spTgt spid="571411"/>
                                        </p:tgtEl>
                                        <p:attrNameLst>
                                          <p:attrName>ppt_w</p:attrName>
                                        </p:attrNameLst>
                                      </p:cBhvr>
                                      <p:tavLst>
                                        <p:tav tm="0">
                                          <p:val>
                                            <p:fltVal val="0"/>
                                          </p:val>
                                        </p:tav>
                                        <p:tav tm="100000">
                                          <p:val>
                                            <p:strVal val="#ppt_w"/>
                                          </p:val>
                                        </p:tav>
                                      </p:tavLst>
                                    </p:anim>
                                    <p:anim calcmode="lin" valueType="num">
                                      <p:cBhvr>
                                        <p:cTn id="32" dur="1000" fill="hold"/>
                                        <p:tgtEl>
                                          <p:spTgt spid="571411"/>
                                        </p:tgtEl>
                                        <p:attrNameLst>
                                          <p:attrName>ppt_h</p:attrName>
                                        </p:attrNameLst>
                                      </p:cBhvr>
                                      <p:tavLst>
                                        <p:tav tm="0">
                                          <p:val>
                                            <p:fltVal val="0"/>
                                          </p:val>
                                        </p:tav>
                                        <p:tav tm="100000">
                                          <p:val>
                                            <p:strVal val="#ppt_h"/>
                                          </p:val>
                                        </p:tav>
                                      </p:tavLst>
                                    </p:anim>
                                    <p:anim calcmode="lin" valueType="num">
                                      <p:cBhvr>
                                        <p:cTn id="33" dur="1000" fill="hold"/>
                                        <p:tgtEl>
                                          <p:spTgt spid="571411"/>
                                        </p:tgtEl>
                                        <p:attrNameLst>
                                          <p:attrName>style.rotation</p:attrName>
                                        </p:attrNameLst>
                                      </p:cBhvr>
                                      <p:tavLst>
                                        <p:tav tm="0">
                                          <p:val>
                                            <p:fltVal val="90"/>
                                          </p:val>
                                        </p:tav>
                                        <p:tav tm="100000">
                                          <p:val>
                                            <p:fltVal val="0"/>
                                          </p:val>
                                        </p:tav>
                                      </p:tavLst>
                                    </p:anim>
                                    <p:animEffect transition="in" filter="fade">
                                      <p:cBhvr>
                                        <p:cTn id="34" dur="1000"/>
                                        <p:tgtEl>
                                          <p:spTgt spid="57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4" grpId="0" animBg="1"/>
      <p:bldGraphic spid="2" grpId="0">
        <p:bldAsOne/>
      </p:bldGraphic>
      <p:bldP spid="5714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395288" y="1557338"/>
            <a:ext cx="8583612" cy="5072062"/>
          </a:xfrm>
          <a:prstGeom prst="rect">
            <a:avLst/>
          </a:prstGeom>
          <a:blipFill dpi="0" rotWithShape="0">
            <a:blip r:embed="rId3" cstate="print"/>
            <a:srcRect/>
            <a:tile tx="0" ty="0" sx="100000" sy="100000" flip="none" algn="tl"/>
          </a:blipFill>
          <a:ln w="76200" algn="ctr">
            <a:solidFill>
              <a:srgbClr val="000080"/>
            </a:solidFill>
            <a:miter lim="800000"/>
            <a:headEnd/>
            <a:tailEnd/>
          </a:ln>
          <a:effectLst/>
        </p:spPr>
        <p:txBody>
          <a:bodyPr/>
          <a:lstStyle/>
          <a:p>
            <a:pPr marL="342900" indent="-342900">
              <a:lnSpc>
                <a:spcPct val="90000"/>
              </a:lnSpc>
              <a:spcBef>
                <a:spcPct val="20000"/>
              </a:spcBef>
              <a:defRPr/>
            </a:pPr>
            <a:r>
              <a:rPr lang="es-ES_tradnl" sz="4800" i="1" dirty="0">
                <a:solidFill>
                  <a:srgbClr val="800000"/>
                </a:solidFill>
                <a:effectLst>
                  <a:outerShdw blurRad="38100" dist="38100" dir="2700000" algn="tl">
                    <a:srgbClr val="C0C0C0"/>
                  </a:outerShdw>
                </a:effectLst>
              </a:rPr>
              <a:t>Principios Fundamentales</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del eslabón más débil</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Defensa en profundidad </a:t>
            </a:r>
            <a:r>
              <a:rPr lang="es-ES_tradnl" sz="2800" i="1" dirty="0">
                <a:solidFill>
                  <a:srgbClr val="000099"/>
                </a:solidFill>
                <a:effectLst>
                  <a:outerShdw blurRad="38100" dist="38100" dir="2700000" algn="tl">
                    <a:srgbClr val="C0C0C0"/>
                  </a:outerShdw>
                </a:effectLst>
              </a:rPr>
              <a:t>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Punto de control centralizado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Seguridad en caso de fallo</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Participación universal </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Simplicidad </a:t>
            </a:r>
          </a:p>
          <a:p>
            <a:pPr marL="342900" indent="-342900">
              <a:lnSpc>
                <a:spcPct val="90000"/>
              </a:lnSpc>
              <a:spcBef>
                <a:spcPct val="20000"/>
              </a:spcBef>
              <a:buFontTx/>
              <a:buChar char="•"/>
              <a:defRPr/>
            </a:pPr>
            <a:r>
              <a:rPr lang="es-ES" sz="2800" i="1" dirty="0">
                <a:solidFill>
                  <a:srgbClr val="000099"/>
                </a:solidFill>
                <a:effectLst>
                  <a:outerShdw blurRad="38100" dist="38100" dir="2700000" algn="tl">
                    <a:srgbClr val="C0C0C0"/>
                  </a:outerShdw>
                </a:effectLst>
              </a:rPr>
              <a:t>Principio de menor privilegio</a:t>
            </a:r>
          </a:p>
          <a:p>
            <a:pPr marL="342900" indent="-342900">
              <a:lnSpc>
                <a:spcPct val="90000"/>
              </a:lnSpc>
              <a:spcBef>
                <a:spcPct val="20000"/>
              </a:spcBef>
              <a:buFontTx/>
              <a:buChar char="•"/>
              <a:defRPr/>
            </a:pPr>
            <a:r>
              <a:rPr lang="es-ES" sz="2800" i="1" dirty="0">
                <a:solidFill>
                  <a:schemeClr val="accent6">
                    <a:lumMod val="50000"/>
                  </a:schemeClr>
                </a:solidFill>
                <a:effectLst>
                  <a:outerShdw blurRad="38100" dist="38100" dir="2700000" algn="tl">
                    <a:srgbClr val="C0C0C0"/>
                  </a:outerShdw>
                </a:effectLst>
              </a:rPr>
              <a:t>La seguridad no se obtiene a través de la oscuridad   </a:t>
            </a:r>
            <a:endParaRPr lang="es-ES_tradnl" sz="2800" i="1" dirty="0">
              <a:solidFill>
                <a:schemeClr val="accent6">
                  <a:lumMod val="50000"/>
                </a:schemeClr>
              </a:solidFill>
              <a:effectLst>
                <a:outerShdw blurRad="38100" dist="38100" dir="2700000" algn="tl">
                  <a:srgbClr val="C0C0C0"/>
                </a:outerShdw>
              </a:effectLst>
            </a:endParaRPr>
          </a:p>
        </p:txBody>
      </p:sp>
      <p:sp>
        <p:nvSpPr>
          <p:cNvPr id="133123" name="Rectangle 3"/>
          <p:cNvSpPr>
            <a:spLocks noGrp="1" noChangeArrowheads="1"/>
          </p:cNvSpPr>
          <p:nvPr>
            <p:ph type="title"/>
          </p:nvPr>
        </p:nvSpPr>
        <p:spPr>
          <a:xfrm>
            <a:off x="684213" y="188913"/>
            <a:ext cx="7989887"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4800" i="1" dirty="0">
                <a:solidFill>
                  <a:schemeClr val="accent6">
                    <a:lumMod val="75000"/>
                  </a:schemeClr>
                </a:solidFill>
                <a:effectLst>
                  <a:outerShdw blurRad="38100" dist="38100" dir="2700000" algn="tl">
                    <a:srgbClr val="C0C0C0"/>
                  </a:outerShdw>
                </a:effectLst>
                <a:latin typeface="Arial" charset="0"/>
              </a:rPr>
              <a:t>Seguridad de la Información </a:t>
            </a:r>
            <a:endParaRPr lang="es-ES_tradnl" sz="4800" i="1" dirty="0">
              <a:solidFill>
                <a:schemeClr val="accent6">
                  <a:lumMod val="75000"/>
                </a:schemeClr>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3123"/>
                                        </p:tgtEl>
                                        <p:attrNameLst>
                                          <p:attrName>style.visibility</p:attrName>
                                        </p:attrNameLst>
                                      </p:cBhvr>
                                      <p:to>
                                        <p:strVal val="visible"/>
                                      </p:to>
                                    </p:set>
                                    <p:anim calcmode="lin" valueType="num">
                                      <p:cBhvr>
                                        <p:cTn id="7" dur="1000" fill="hold"/>
                                        <p:tgtEl>
                                          <p:spTgt spid="133123"/>
                                        </p:tgtEl>
                                        <p:attrNameLst>
                                          <p:attrName>ppt_w</p:attrName>
                                        </p:attrNameLst>
                                      </p:cBhvr>
                                      <p:tavLst>
                                        <p:tav tm="0">
                                          <p:val>
                                            <p:fltVal val="0"/>
                                          </p:val>
                                        </p:tav>
                                        <p:tav tm="100000">
                                          <p:val>
                                            <p:strVal val="#ppt_w"/>
                                          </p:val>
                                        </p:tav>
                                      </p:tavLst>
                                    </p:anim>
                                    <p:anim calcmode="lin" valueType="num">
                                      <p:cBhvr>
                                        <p:cTn id="8" dur="1000" fill="hold"/>
                                        <p:tgtEl>
                                          <p:spTgt spid="133123"/>
                                        </p:tgtEl>
                                        <p:attrNameLst>
                                          <p:attrName>ppt_h</p:attrName>
                                        </p:attrNameLst>
                                      </p:cBhvr>
                                      <p:tavLst>
                                        <p:tav tm="0">
                                          <p:val>
                                            <p:fltVal val="0"/>
                                          </p:val>
                                        </p:tav>
                                        <p:tav tm="100000">
                                          <p:val>
                                            <p:strVal val="#ppt_h"/>
                                          </p:val>
                                        </p:tav>
                                      </p:tavLst>
                                    </p:anim>
                                    <p:anim calcmode="lin" valueType="num">
                                      <p:cBhvr>
                                        <p:cTn id="9" dur="1000" fill="hold"/>
                                        <p:tgtEl>
                                          <p:spTgt spid="133123"/>
                                        </p:tgtEl>
                                        <p:attrNameLst>
                                          <p:attrName>style.rotation</p:attrName>
                                        </p:attrNameLst>
                                      </p:cBhvr>
                                      <p:tavLst>
                                        <p:tav tm="0">
                                          <p:val>
                                            <p:fltVal val="90"/>
                                          </p:val>
                                        </p:tav>
                                        <p:tav tm="100000">
                                          <p:val>
                                            <p:fltVal val="0"/>
                                          </p:val>
                                        </p:tav>
                                      </p:tavLst>
                                    </p:anim>
                                    <p:animEffect transition="in" filter="fade">
                                      <p:cBhvr>
                                        <p:cTn id="10" dur="1000"/>
                                        <p:tgtEl>
                                          <p:spTgt spid="13312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3122">
                                            <p:bg/>
                                          </p:spTgt>
                                        </p:tgtEl>
                                        <p:attrNameLst>
                                          <p:attrName>style.visibility</p:attrName>
                                        </p:attrNameLst>
                                      </p:cBhvr>
                                      <p:to>
                                        <p:strVal val="visible"/>
                                      </p:to>
                                    </p:set>
                                    <p:anim calcmode="lin" valueType="num">
                                      <p:cBhvr>
                                        <p:cTn id="15" dur="1000" fill="hold"/>
                                        <p:tgtEl>
                                          <p:spTgt spid="133122">
                                            <p:bg/>
                                          </p:spTgt>
                                        </p:tgtEl>
                                        <p:attrNameLst>
                                          <p:attrName>ppt_w</p:attrName>
                                        </p:attrNameLst>
                                      </p:cBhvr>
                                      <p:tavLst>
                                        <p:tav tm="0">
                                          <p:val>
                                            <p:fltVal val="0"/>
                                          </p:val>
                                        </p:tav>
                                        <p:tav tm="100000">
                                          <p:val>
                                            <p:strVal val="#ppt_w"/>
                                          </p:val>
                                        </p:tav>
                                      </p:tavLst>
                                    </p:anim>
                                    <p:anim calcmode="lin" valueType="num">
                                      <p:cBhvr>
                                        <p:cTn id="16" dur="1000" fill="hold"/>
                                        <p:tgtEl>
                                          <p:spTgt spid="133122">
                                            <p:bg/>
                                          </p:spTgt>
                                        </p:tgtEl>
                                        <p:attrNameLst>
                                          <p:attrName>ppt_h</p:attrName>
                                        </p:attrNameLst>
                                      </p:cBhvr>
                                      <p:tavLst>
                                        <p:tav tm="0">
                                          <p:val>
                                            <p:fltVal val="0"/>
                                          </p:val>
                                        </p:tav>
                                        <p:tav tm="100000">
                                          <p:val>
                                            <p:strVal val="#ppt_h"/>
                                          </p:val>
                                        </p:tav>
                                      </p:tavLst>
                                    </p:anim>
                                    <p:anim calcmode="lin" valueType="num">
                                      <p:cBhvr>
                                        <p:cTn id="17" dur="1000" fill="hold"/>
                                        <p:tgtEl>
                                          <p:spTgt spid="133122">
                                            <p:bg/>
                                          </p:spTgt>
                                        </p:tgtEl>
                                        <p:attrNameLst>
                                          <p:attrName>style.rotation</p:attrName>
                                        </p:attrNameLst>
                                      </p:cBhvr>
                                      <p:tavLst>
                                        <p:tav tm="0">
                                          <p:val>
                                            <p:fltVal val="90"/>
                                          </p:val>
                                        </p:tav>
                                        <p:tav tm="100000">
                                          <p:val>
                                            <p:fltVal val="0"/>
                                          </p:val>
                                        </p:tav>
                                      </p:tavLst>
                                    </p:anim>
                                    <p:animEffect transition="in" filter="fade">
                                      <p:cBhvr>
                                        <p:cTn id="18" dur="1000"/>
                                        <p:tgtEl>
                                          <p:spTgt spid="13312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3122">
                                            <p:txEl>
                                              <p:pRg st="0" end="0"/>
                                            </p:txEl>
                                          </p:spTgt>
                                        </p:tgtEl>
                                        <p:attrNameLst>
                                          <p:attrName>style.visibility</p:attrName>
                                        </p:attrNameLst>
                                      </p:cBhvr>
                                      <p:to>
                                        <p:strVal val="visible"/>
                                      </p:to>
                                    </p:set>
                                    <p:anim calcmode="lin" valueType="num">
                                      <p:cBhvr>
                                        <p:cTn id="23" dur="1000" fill="hold"/>
                                        <p:tgtEl>
                                          <p:spTgt spid="13312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312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312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312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3122">
                                            <p:txEl>
                                              <p:pRg st="1" end="1"/>
                                            </p:txEl>
                                          </p:spTgt>
                                        </p:tgtEl>
                                        <p:attrNameLst>
                                          <p:attrName>style.visibility</p:attrName>
                                        </p:attrNameLst>
                                      </p:cBhvr>
                                      <p:to>
                                        <p:strVal val="visible"/>
                                      </p:to>
                                    </p:set>
                                    <p:anim calcmode="lin" valueType="num">
                                      <p:cBhvr>
                                        <p:cTn id="31" dur="1000" fill="hold"/>
                                        <p:tgtEl>
                                          <p:spTgt spid="13312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312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312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312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3122">
                                            <p:txEl>
                                              <p:pRg st="2" end="2"/>
                                            </p:txEl>
                                          </p:spTgt>
                                        </p:tgtEl>
                                        <p:attrNameLst>
                                          <p:attrName>style.visibility</p:attrName>
                                        </p:attrNameLst>
                                      </p:cBhvr>
                                      <p:to>
                                        <p:strVal val="visible"/>
                                      </p:to>
                                    </p:set>
                                    <p:anim calcmode="lin" valueType="num">
                                      <p:cBhvr>
                                        <p:cTn id="39" dur="1000" fill="hold"/>
                                        <p:tgtEl>
                                          <p:spTgt spid="13312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312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312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312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3122">
                                            <p:txEl>
                                              <p:pRg st="3" end="3"/>
                                            </p:txEl>
                                          </p:spTgt>
                                        </p:tgtEl>
                                        <p:attrNameLst>
                                          <p:attrName>style.visibility</p:attrName>
                                        </p:attrNameLst>
                                      </p:cBhvr>
                                      <p:to>
                                        <p:strVal val="visible"/>
                                      </p:to>
                                    </p:set>
                                    <p:anim calcmode="lin" valueType="num">
                                      <p:cBhvr>
                                        <p:cTn id="47" dur="1000" fill="hold"/>
                                        <p:tgtEl>
                                          <p:spTgt spid="13312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312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312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312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33122">
                                            <p:txEl>
                                              <p:pRg st="4" end="4"/>
                                            </p:txEl>
                                          </p:spTgt>
                                        </p:tgtEl>
                                        <p:attrNameLst>
                                          <p:attrName>style.visibility</p:attrName>
                                        </p:attrNameLst>
                                      </p:cBhvr>
                                      <p:to>
                                        <p:strVal val="visible"/>
                                      </p:to>
                                    </p:set>
                                    <p:anim calcmode="lin" valueType="num">
                                      <p:cBhvr>
                                        <p:cTn id="55" dur="1000" fill="hold"/>
                                        <p:tgtEl>
                                          <p:spTgt spid="13312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3312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3312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3312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133122">
                                            <p:txEl>
                                              <p:pRg st="5" end="5"/>
                                            </p:txEl>
                                          </p:spTgt>
                                        </p:tgtEl>
                                        <p:attrNameLst>
                                          <p:attrName>style.visibility</p:attrName>
                                        </p:attrNameLst>
                                      </p:cBhvr>
                                      <p:to>
                                        <p:strVal val="visible"/>
                                      </p:to>
                                    </p:set>
                                    <p:anim calcmode="lin" valueType="num">
                                      <p:cBhvr>
                                        <p:cTn id="63" dur="1000" fill="hold"/>
                                        <p:tgtEl>
                                          <p:spTgt spid="13312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13312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13312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133122">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133122">
                                            <p:txEl>
                                              <p:pRg st="6" end="6"/>
                                            </p:txEl>
                                          </p:spTgt>
                                        </p:tgtEl>
                                        <p:attrNameLst>
                                          <p:attrName>style.visibility</p:attrName>
                                        </p:attrNameLst>
                                      </p:cBhvr>
                                      <p:to>
                                        <p:strVal val="visible"/>
                                      </p:to>
                                    </p:set>
                                    <p:anim calcmode="lin" valueType="num">
                                      <p:cBhvr>
                                        <p:cTn id="71" dur="1000" fill="hold"/>
                                        <p:tgtEl>
                                          <p:spTgt spid="133122">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133122">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133122">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133122">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33122">
                                            <p:txEl>
                                              <p:pRg st="7" end="7"/>
                                            </p:txEl>
                                          </p:spTgt>
                                        </p:tgtEl>
                                        <p:attrNameLst>
                                          <p:attrName>style.visibility</p:attrName>
                                        </p:attrNameLst>
                                      </p:cBhvr>
                                      <p:to>
                                        <p:strVal val="visible"/>
                                      </p:to>
                                    </p:set>
                                    <p:anim calcmode="lin" valueType="num">
                                      <p:cBhvr>
                                        <p:cTn id="79" dur="1000" fill="hold"/>
                                        <p:tgtEl>
                                          <p:spTgt spid="133122">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133122">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133122">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133122">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33122">
                                            <p:txEl>
                                              <p:pRg st="8" end="8"/>
                                            </p:txEl>
                                          </p:spTgt>
                                        </p:tgtEl>
                                        <p:attrNameLst>
                                          <p:attrName>style.visibility</p:attrName>
                                        </p:attrNameLst>
                                      </p:cBhvr>
                                      <p:to>
                                        <p:strVal val="visible"/>
                                      </p:to>
                                    </p:set>
                                    <p:anim calcmode="lin" valueType="num">
                                      <p:cBhvr>
                                        <p:cTn id="87" dur="1000" fill="hold"/>
                                        <p:tgtEl>
                                          <p:spTgt spid="133122">
                                            <p:txEl>
                                              <p:pRg st="8" end="8"/>
                                            </p:txEl>
                                          </p:spTgt>
                                        </p:tgtEl>
                                        <p:attrNameLst>
                                          <p:attrName>ppt_w</p:attrName>
                                        </p:attrNameLst>
                                      </p:cBhvr>
                                      <p:tavLst>
                                        <p:tav tm="0">
                                          <p:val>
                                            <p:fltVal val="0"/>
                                          </p:val>
                                        </p:tav>
                                        <p:tav tm="100000">
                                          <p:val>
                                            <p:strVal val="#ppt_w"/>
                                          </p:val>
                                        </p:tav>
                                      </p:tavLst>
                                    </p:anim>
                                    <p:anim calcmode="lin" valueType="num">
                                      <p:cBhvr>
                                        <p:cTn id="88" dur="1000" fill="hold"/>
                                        <p:tgtEl>
                                          <p:spTgt spid="133122">
                                            <p:txEl>
                                              <p:pRg st="8" end="8"/>
                                            </p:txEl>
                                          </p:spTgt>
                                        </p:tgtEl>
                                        <p:attrNameLst>
                                          <p:attrName>ppt_h</p:attrName>
                                        </p:attrNameLst>
                                      </p:cBhvr>
                                      <p:tavLst>
                                        <p:tav tm="0">
                                          <p:val>
                                            <p:fltVal val="0"/>
                                          </p:val>
                                        </p:tav>
                                        <p:tav tm="100000">
                                          <p:val>
                                            <p:strVal val="#ppt_h"/>
                                          </p:val>
                                        </p:tav>
                                      </p:tavLst>
                                    </p:anim>
                                    <p:anim calcmode="lin" valueType="num">
                                      <p:cBhvr>
                                        <p:cTn id="89" dur="1000" fill="hold"/>
                                        <p:tgtEl>
                                          <p:spTgt spid="133122">
                                            <p:txEl>
                                              <p:pRg st="8" end="8"/>
                                            </p:txEl>
                                          </p:spTgt>
                                        </p:tgtEl>
                                        <p:attrNameLst>
                                          <p:attrName>style.rotation</p:attrName>
                                        </p:attrNameLst>
                                      </p:cBhvr>
                                      <p:tavLst>
                                        <p:tav tm="0">
                                          <p:val>
                                            <p:fltVal val="90"/>
                                          </p:val>
                                        </p:tav>
                                        <p:tav tm="100000">
                                          <p:val>
                                            <p:fltVal val="0"/>
                                          </p:val>
                                        </p:tav>
                                      </p:tavLst>
                                    </p:anim>
                                    <p:animEffect transition="in" filter="fade">
                                      <p:cBhvr>
                                        <p:cTn id="90" dur="1000"/>
                                        <p:tgtEl>
                                          <p:spTgt spid="1331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build="p" animBg="1"/>
      <p:bldP spid="1331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500063" y="142875"/>
            <a:ext cx="8143875" cy="928688"/>
          </a:xfrm>
          <a:blipFill dpi="0" rotWithShape="0">
            <a:blip r:embed="rId2" cstate="print"/>
            <a:srcRect/>
            <a:tile tx="0" ty="0" sx="100000" sy="100000" flip="none" algn="tl"/>
          </a:blipFill>
          <a:ln w="76200" cap="flat">
            <a:solidFill>
              <a:srgbClr val="0000FF"/>
            </a:solidFill>
          </a:ln>
        </p:spPr>
        <p:txBody>
          <a:bodyPr/>
          <a:lstStyle/>
          <a:p>
            <a:pPr>
              <a:defRPr/>
            </a:pPr>
            <a:r>
              <a:rPr lang="es-ES_tradnl" i="1" dirty="0">
                <a:solidFill>
                  <a:srgbClr val="800000"/>
                </a:solidFill>
                <a:effectLst>
                  <a:outerShdw blurRad="38100" dist="38100" dir="2700000" algn="tl">
                    <a:srgbClr val="000000"/>
                  </a:outerShdw>
                </a:effectLst>
                <a:latin typeface="Arial" charset="0"/>
              </a:rPr>
              <a:t>Blancos de infraestructura</a:t>
            </a:r>
            <a:endParaRPr lang="es-ES" i="1" dirty="0">
              <a:solidFill>
                <a:srgbClr val="800000"/>
              </a:solidFill>
              <a:effectLst>
                <a:outerShdw blurRad="38100" dist="38100" dir="2700000" algn="tl">
                  <a:srgbClr val="000000"/>
                </a:outerShdw>
              </a:effectLst>
              <a:latin typeface="Arial" charset="0"/>
            </a:endParaRPr>
          </a:p>
        </p:txBody>
      </p:sp>
      <p:sp>
        <p:nvSpPr>
          <p:cNvPr id="572419" name="Rectangle 3"/>
          <p:cNvSpPr>
            <a:spLocks noGrp="1" noChangeArrowheads="1"/>
          </p:cNvSpPr>
          <p:nvPr>
            <p:ph sz="half" idx="1"/>
          </p:nvPr>
        </p:nvSpPr>
        <p:spPr>
          <a:xfrm>
            <a:off x="179388" y="1196975"/>
            <a:ext cx="4032250" cy="5327650"/>
          </a:xfrm>
          <a:solidFill>
            <a:schemeClr val="hlink"/>
          </a:solidFill>
          <a:ln w="76200">
            <a:solidFill>
              <a:schemeClr val="accent2"/>
            </a:solidFill>
          </a:ln>
        </p:spPr>
        <p:txBody>
          <a:bodyPr/>
          <a:lstStyle/>
          <a:p>
            <a:pPr>
              <a:lnSpc>
                <a:spcPct val="80000"/>
              </a:lnSpc>
              <a:defRPr/>
            </a:pPr>
            <a:r>
              <a:rPr lang="es-ES_tradnl" sz="2000" b="1" i="1">
                <a:effectLst>
                  <a:outerShdw blurRad="38100" dist="38100" dir="2700000" algn="tl">
                    <a:srgbClr val="FFFFFF"/>
                  </a:outerShdw>
                </a:effectLst>
                <a:latin typeface="Arial" charset="0"/>
              </a:rPr>
              <a:t>Web Servers / Web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DataBase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E-mail servers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Routers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LDAP / Identity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DNS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FTP Services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Clients</a:t>
            </a:r>
          </a:p>
          <a:p>
            <a:pPr>
              <a:lnSpc>
                <a:spcPct val="80000"/>
              </a:lnSpc>
              <a:defRPr/>
            </a:pPr>
            <a:endParaRPr lang="es-ES_tradnl" sz="2000" b="1" i="1">
              <a:effectLst>
                <a:outerShdw blurRad="38100" dist="38100" dir="2700000" algn="tl">
                  <a:srgbClr val="FFFFFF"/>
                </a:outerShdw>
              </a:effectLst>
              <a:latin typeface="Arial" charset="0"/>
            </a:endParaRPr>
          </a:p>
          <a:p>
            <a:pPr>
              <a:lnSpc>
                <a:spcPct val="80000"/>
              </a:lnSpc>
              <a:defRPr/>
            </a:pPr>
            <a:r>
              <a:rPr lang="es-ES_tradnl" sz="2000" b="1" i="1">
                <a:effectLst>
                  <a:outerShdw blurRad="38100" dist="38100" dir="2700000" algn="tl">
                    <a:srgbClr val="FFFFFF"/>
                  </a:outerShdw>
                </a:effectLst>
                <a:latin typeface="Arial" charset="0"/>
              </a:rPr>
              <a:t>Wireless</a:t>
            </a:r>
            <a:endParaRPr lang="es-ES" sz="2000" b="1" i="1">
              <a:effectLst>
                <a:outerShdw blurRad="38100" dist="38100" dir="2700000" algn="tl">
                  <a:srgbClr val="FFFFFF"/>
                </a:outerShdw>
              </a:effectLst>
              <a:latin typeface="Arial" charset="0"/>
            </a:endParaRPr>
          </a:p>
        </p:txBody>
      </p:sp>
      <p:sp>
        <p:nvSpPr>
          <p:cNvPr id="572420" name="Rectangle 4"/>
          <p:cNvSpPr>
            <a:spLocks noGrp="1" noChangeArrowheads="1"/>
          </p:cNvSpPr>
          <p:nvPr>
            <p:ph sz="half" idx="2"/>
          </p:nvPr>
        </p:nvSpPr>
        <p:spPr>
          <a:xfrm>
            <a:off x="4427538" y="1196975"/>
            <a:ext cx="4465637" cy="5327650"/>
          </a:xfrm>
          <a:solidFill>
            <a:schemeClr val="hlink"/>
          </a:solidFill>
          <a:ln w="76200">
            <a:solidFill>
              <a:schemeClr val="accent2"/>
            </a:solidFill>
          </a:ln>
        </p:spPr>
        <p:txBody>
          <a:bodyPr/>
          <a:lstStyle/>
          <a:p>
            <a:pPr>
              <a:lnSpc>
                <a:spcPct val="90000"/>
              </a:lnSpc>
              <a:buFontTx/>
              <a:buNone/>
            </a:pPr>
            <a:r>
              <a:rPr lang="es-ES_tradnl" b="1" i="1" dirty="0">
                <a:latin typeface="Arial" charset="0"/>
              </a:rPr>
              <a:t>Secuencia de ATAQUE</a:t>
            </a:r>
          </a:p>
          <a:p>
            <a:pPr>
              <a:lnSpc>
                <a:spcPct val="90000"/>
              </a:lnSpc>
            </a:pPr>
            <a:r>
              <a:rPr lang="es-ES_tradnl" sz="2400" i="1" dirty="0">
                <a:latin typeface="Arial" charset="0"/>
              </a:rPr>
              <a:t>Reconocimiento</a:t>
            </a:r>
          </a:p>
          <a:p>
            <a:pPr lvl="1">
              <a:lnSpc>
                <a:spcPct val="90000"/>
              </a:lnSpc>
            </a:pPr>
            <a:r>
              <a:rPr lang="es-ES_tradnl" sz="2000" i="1" dirty="0">
                <a:latin typeface="Arial" charset="0"/>
              </a:rPr>
              <a:t>Ingeniería Social</a:t>
            </a:r>
          </a:p>
          <a:p>
            <a:pPr lvl="1">
              <a:lnSpc>
                <a:spcPct val="90000"/>
              </a:lnSpc>
            </a:pPr>
            <a:r>
              <a:rPr lang="es-ES_tradnl" sz="2000" i="1" dirty="0">
                <a:latin typeface="Arial" charset="0"/>
              </a:rPr>
              <a:t>DNS Bases</a:t>
            </a:r>
          </a:p>
          <a:p>
            <a:pPr lvl="2">
              <a:lnSpc>
                <a:spcPct val="90000"/>
              </a:lnSpc>
            </a:pPr>
            <a:r>
              <a:rPr lang="es-ES_tradnl" sz="1800" i="1" dirty="0">
                <a:latin typeface="Arial" charset="0"/>
              </a:rPr>
              <a:t>Intento de transferencia de zona</a:t>
            </a:r>
          </a:p>
          <a:p>
            <a:pPr lvl="2">
              <a:lnSpc>
                <a:spcPct val="90000"/>
              </a:lnSpc>
            </a:pPr>
            <a:r>
              <a:rPr lang="es-ES_tradnl" sz="1800" i="1" dirty="0">
                <a:latin typeface="Arial" charset="0"/>
              </a:rPr>
              <a:t>Enumeración de zona</a:t>
            </a:r>
          </a:p>
          <a:p>
            <a:pPr lvl="2">
              <a:lnSpc>
                <a:spcPct val="90000"/>
              </a:lnSpc>
            </a:pPr>
            <a:r>
              <a:rPr lang="es-ES_tradnl" sz="1800" i="1" dirty="0">
                <a:latin typeface="Arial" charset="0"/>
              </a:rPr>
              <a:t>Investigar lacnic.net </a:t>
            </a:r>
            <a:r>
              <a:rPr lang="es-ES_tradnl" sz="1800" i="1" dirty="0" err="1">
                <a:latin typeface="Arial" charset="0"/>
              </a:rPr>
              <a:t>eq</a:t>
            </a:r>
            <a:endParaRPr lang="es-ES_tradnl" sz="1800" i="1" dirty="0">
              <a:latin typeface="Arial" charset="0"/>
            </a:endParaRPr>
          </a:p>
          <a:p>
            <a:pPr>
              <a:lnSpc>
                <a:spcPct val="90000"/>
              </a:lnSpc>
            </a:pPr>
            <a:r>
              <a:rPr lang="es-ES_tradnl" sz="2000" i="1" dirty="0">
                <a:effectLst>
                  <a:outerShdw blurRad="38100" dist="38100" dir="2700000" algn="tl">
                    <a:srgbClr val="000000">
                      <a:alpha val="43137"/>
                    </a:srgbClr>
                  </a:outerShdw>
                </a:effectLst>
                <a:latin typeface="Arial" charset="0"/>
              </a:rPr>
              <a:t>Huellas de S.O. y Aplicaciones</a:t>
            </a:r>
          </a:p>
          <a:p>
            <a:pPr lvl="1">
              <a:lnSpc>
                <a:spcPct val="90000"/>
              </a:lnSpc>
            </a:pPr>
            <a:r>
              <a:rPr lang="es-ES_tradnl" sz="2000" i="1" dirty="0">
                <a:effectLst>
                  <a:outerShdw blurRad="38100" dist="38100" dir="2700000" algn="tl">
                    <a:srgbClr val="000000">
                      <a:alpha val="43137"/>
                    </a:srgbClr>
                  </a:outerShdw>
                </a:effectLst>
                <a:latin typeface="Arial" charset="0"/>
              </a:rPr>
              <a:t>Actividad inusual en </a:t>
            </a:r>
            <a:r>
              <a:rPr lang="es-ES_tradnl" sz="2000" i="1" dirty="0" err="1">
                <a:effectLst>
                  <a:outerShdw blurRad="38100" dist="38100" dir="2700000" algn="tl">
                    <a:srgbClr val="000000">
                      <a:alpha val="43137"/>
                    </a:srgbClr>
                  </a:outerShdw>
                </a:effectLst>
                <a:latin typeface="Arial" charset="0"/>
              </a:rPr>
              <a:t>servds</a:t>
            </a:r>
            <a:endParaRPr lang="es-ES_tradnl" sz="2000" i="1" dirty="0">
              <a:effectLst>
                <a:outerShdw blurRad="38100" dist="38100" dir="2700000" algn="tl">
                  <a:srgbClr val="000000">
                    <a:alpha val="43137"/>
                  </a:srgbClr>
                </a:outerShdw>
              </a:effectLst>
              <a:latin typeface="Arial" charset="0"/>
            </a:endParaRPr>
          </a:p>
          <a:p>
            <a:pPr lvl="1">
              <a:lnSpc>
                <a:spcPct val="90000"/>
              </a:lnSpc>
            </a:pPr>
            <a:r>
              <a:rPr lang="es-ES_tradnl" sz="2000" i="1" dirty="0">
                <a:effectLst>
                  <a:outerShdw blurRad="38100" dist="38100" dir="2700000" algn="tl">
                    <a:srgbClr val="000000">
                      <a:alpha val="43137"/>
                    </a:srgbClr>
                  </a:outerShdw>
                </a:effectLst>
                <a:latin typeface="Arial" charset="0"/>
              </a:rPr>
              <a:t>Escaneo (</a:t>
            </a:r>
            <a:r>
              <a:rPr lang="es-ES_tradnl" sz="2000" i="1" dirty="0" err="1">
                <a:effectLst>
                  <a:outerShdw blurRad="38100" dist="38100" dir="2700000" algn="tl">
                    <a:srgbClr val="000000">
                      <a:alpha val="43137"/>
                    </a:srgbClr>
                  </a:outerShdw>
                </a:effectLst>
                <a:latin typeface="Arial" charset="0"/>
              </a:rPr>
              <a:t>Ports</a:t>
            </a:r>
            <a:r>
              <a:rPr lang="es-ES_tradnl" sz="2000" i="1" dirty="0">
                <a:effectLst>
                  <a:outerShdw blurRad="38100" dist="38100" dir="2700000" algn="tl">
                    <a:srgbClr val="000000">
                      <a:alpha val="43137"/>
                    </a:srgbClr>
                  </a:outerShdw>
                </a:effectLst>
                <a:latin typeface="Arial" charset="0"/>
              </a:rPr>
              <a:t>, Robo, 802 y Bluetooth)</a:t>
            </a:r>
          </a:p>
          <a:p>
            <a:pPr>
              <a:lnSpc>
                <a:spcPct val="90000"/>
              </a:lnSpc>
            </a:pPr>
            <a:r>
              <a:rPr lang="es-ES_tradnl" sz="2400" b="1" i="1" dirty="0">
                <a:latin typeface="Arial" charset="0"/>
              </a:rPr>
              <a:t>Investigación – Construir la Herramienta</a:t>
            </a:r>
          </a:p>
          <a:p>
            <a:pPr>
              <a:lnSpc>
                <a:spcPct val="90000"/>
              </a:lnSpc>
            </a:pPr>
            <a:r>
              <a:rPr lang="es-ES_tradnl" sz="2400" i="1" dirty="0">
                <a:effectLst>
                  <a:outerShdw blurRad="38100" dist="38100" dir="2700000" algn="tl">
                    <a:srgbClr val="000000">
                      <a:alpha val="43137"/>
                    </a:srgbClr>
                  </a:outerShdw>
                </a:effectLst>
                <a:latin typeface="Arial" charset="0"/>
              </a:rPr>
              <a:t>Explotar la vulnerabilidad</a:t>
            </a:r>
            <a:endParaRPr lang="es-ES" sz="2400" i="1" dirty="0">
              <a:effectLst>
                <a:outerShdw blurRad="38100" dist="38100" dir="2700000" algn="tl">
                  <a:srgbClr val="000000">
                    <a:alpha val="43137"/>
                  </a:srgbClr>
                </a:outerShdw>
              </a:effectLst>
              <a:latin typeface="Arial" charset="0"/>
            </a:endParaRPr>
          </a:p>
        </p:txBody>
      </p:sp>
      <p:sp>
        <p:nvSpPr>
          <p:cNvPr id="6" name="6 Marcador de número de diapositiva"/>
          <p:cNvSpPr>
            <a:spLocks noGrp="1"/>
          </p:cNvSpPr>
          <p:nvPr>
            <p:ph type="sldNum" sz="quarter" idx="12"/>
          </p:nvPr>
        </p:nvSpPr>
        <p:spPr/>
        <p:txBody>
          <a:bodyPr/>
          <a:lstStyle/>
          <a:p>
            <a:pPr>
              <a:defRPr/>
            </a:pPr>
            <a:fld id="{F39CC523-BF17-4EC7-A87F-D304F97525ED}" type="slidenum">
              <a:rPr lang="en-US"/>
              <a:pPr>
                <a:defRPr/>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2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72420">
                                            <p:bg/>
                                          </p:spTgt>
                                        </p:tgtEl>
                                        <p:attrNameLst>
                                          <p:attrName>style.visibility</p:attrName>
                                        </p:attrNameLst>
                                      </p:cBhvr>
                                      <p:to>
                                        <p:strVal val="visible"/>
                                      </p:to>
                                    </p:set>
                                    <p:animEffect transition="in" filter="blinds(horizontal)">
                                      <p:cBhvr>
                                        <p:cTn id="13" dur="500"/>
                                        <p:tgtEl>
                                          <p:spTgt spid="572420">
                                            <p:bg/>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72420">
                                            <p:txEl>
                                              <p:pRg st="0" end="0"/>
                                            </p:txEl>
                                          </p:spTgt>
                                        </p:tgtEl>
                                        <p:attrNameLst>
                                          <p:attrName>style.visibility</p:attrName>
                                        </p:attrNameLst>
                                      </p:cBhvr>
                                      <p:to>
                                        <p:strVal val="visible"/>
                                      </p:to>
                                    </p:set>
                                    <p:animEffect transition="in" filter="blinds(horizontal)">
                                      <p:cBhvr>
                                        <p:cTn id="18" dur="500"/>
                                        <p:tgtEl>
                                          <p:spTgt spid="5724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72420">
                                            <p:txEl>
                                              <p:pRg st="1" end="1"/>
                                            </p:txEl>
                                          </p:spTgt>
                                        </p:tgtEl>
                                        <p:attrNameLst>
                                          <p:attrName>style.visibility</p:attrName>
                                        </p:attrNameLst>
                                      </p:cBhvr>
                                      <p:to>
                                        <p:strVal val="visible"/>
                                      </p:to>
                                    </p:set>
                                    <p:animEffect transition="in" filter="blinds(horizontal)">
                                      <p:cBhvr>
                                        <p:cTn id="23" dur="500"/>
                                        <p:tgtEl>
                                          <p:spTgt spid="572420">
                                            <p:txEl>
                                              <p:pRg st="1" end="1"/>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2420">
                                            <p:txEl>
                                              <p:pRg st="2" end="2"/>
                                            </p:txEl>
                                          </p:spTgt>
                                        </p:tgtEl>
                                        <p:attrNameLst>
                                          <p:attrName>style.visibility</p:attrName>
                                        </p:attrNameLst>
                                      </p:cBhvr>
                                      <p:to>
                                        <p:strVal val="visible"/>
                                      </p:to>
                                    </p:set>
                                    <p:animEffect transition="in" filter="blinds(horizontal)">
                                      <p:cBhvr>
                                        <p:cTn id="26" dur="500"/>
                                        <p:tgtEl>
                                          <p:spTgt spid="572420">
                                            <p:txEl>
                                              <p:pRg st="2" end="2"/>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72420">
                                            <p:txEl>
                                              <p:pRg st="3" end="3"/>
                                            </p:txEl>
                                          </p:spTgt>
                                        </p:tgtEl>
                                        <p:attrNameLst>
                                          <p:attrName>style.visibility</p:attrName>
                                        </p:attrNameLst>
                                      </p:cBhvr>
                                      <p:to>
                                        <p:strVal val="visible"/>
                                      </p:to>
                                    </p:set>
                                    <p:animEffect transition="in" filter="blinds(horizontal)">
                                      <p:cBhvr>
                                        <p:cTn id="29" dur="500"/>
                                        <p:tgtEl>
                                          <p:spTgt spid="572420">
                                            <p:txEl>
                                              <p:pRg st="3" end="3"/>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2420">
                                            <p:txEl>
                                              <p:pRg st="4" end="4"/>
                                            </p:txEl>
                                          </p:spTgt>
                                        </p:tgtEl>
                                        <p:attrNameLst>
                                          <p:attrName>style.visibility</p:attrName>
                                        </p:attrNameLst>
                                      </p:cBhvr>
                                      <p:to>
                                        <p:strVal val="visible"/>
                                      </p:to>
                                    </p:set>
                                    <p:animEffect transition="in" filter="blinds(horizontal)">
                                      <p:cBhvr>
                                        <p:cTn id="32" dur="500"/>
                                        <p:tgtEl>
                                          <p:spTgt spid="572420">
                                            <p:txEl>
                                              <p:pRg st="4" end="4"/>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2420">
                                            <p:txEl>
                                              <p:pRg st="5" end="5"/>
                                            </p:txEl>
                                          </p:spTgt>
                                        </p:tgtEl>
                                        <p:attrNameLst>
                                          <p:attrName>style.visibility</p:attrName>
                                        </p:attrNameLst>
                                      </p:cBhvr>
                                      <p:to>
                                        <p:strVal val="visible"/>
                                      </p:to>
                                    </p:set>
                                    <p:animEffect transition="in" filter="blinds(horizontal)">
                                      <p:cBhvr>
                                        <p:cTn id="35" dur="500"/>
                                        <p:tgtEl>
                                          <p:spTgt spid="572420">
                                            <p:txEl>
                                              <p:pRg st="5" end="5"/>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572420">
                                            <p:txEl>
                                              <p:pRg st="6" end="6"/>
                                            </p:txEl>
                                          </p:spTgt>
                                        </p:tgtEl>
                                        <p:attrNameLst>
                                          <p:attrName>style.visibility</p:attrName>
                                        </p:attrNameLst>
                                      </p:cBhvr>
                                      <p:to>
                                        <p:strVal val="visible"/>
                                      </p:to>
                                    </p:set>
                                    <p:animEffect transition="in" filter="blinds(horizontal)">
                                      <p:cBhvr>
                                        <p:cTn id="38" dur="500"/>
                                        <p:tgtEl>
                                          <p:spTgt spid="572420">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72420">
                                            <p:txEl>
                                              <p:pRg st="7" end="7"/>
                                            </p:txEl>
                                          </p:spTgt>
                                        </p:tgtEl>
                                        <p:attrNameLst>
                                          <p:attrName>style.visibility</p:attrName>
                                        </p:attrNameLst>
                                      </p:cBhvr>
                                      <p:to>
                                        <p:strVal val="visible"/>
                                      </p:to>
                                    </p:set>
                                    <p:animEffect transition="in" filter="blinds(horizontal)">
                                      <p:cBhvr>
                                        <p:cTn id="43" dur="500"/>
                                        <p:tgtEl>
                                          <p:spTgt spid="572420">
                                            <p:txEl>
                                              <p:pRg st="7" end="7"/>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72420">
                                            <p:txEl>
                                              <p:pRg st="8" end="8"/>
                                            </p:txEl>
                                          </p:spTgt>
                                        </p:tgtEl>
                                        <p:attrNameLst>
                                          <p:attrName>style.visibility</p:attrName>
                                        </p:attrNameLst>
                                      </p:cBhvr>
                                      <p:to>
                                        <p:strVal val="visible"/>
                                      </p:to>
                                    </p:set>
                                    <p:animEffect transition="in" filter="blinds(horizontal)">
                                      <p:cBhvr>
                                        <p:cTn id="46" dur="500"/>
                                        <p:tgtEl>
                                          <p:spTgt spid="572420">
                                            <p:txEl>
                                              <p:pRg st="8" end="8"/>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72420">
                                            <p:txEl>
                                              <p:pRg st="9" end="9"/>
                                            </p:txEl>
                                          </p:spTgt>
                                        </p:tgtEl>
                                        <p:attrNameLst>
                                          <p:attrName>style.visibility</p:attrName>
                                        </p:attrNameLst>
                                      </p:cBhvr>
                                      <p:to>
                                        <p:strVal val="visible"/>
                                      </p:to>
                                    </p:set>
                                    <p:animEffect transition="in" filter="blinds(horizontal)">
                                      <p:cBhvr>
                                        <p:cTn id="49" dur="500"/>
                                        <p:tgtEl>
                                          <p:spTgt spid="572420">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72420">
                                            <p:txEl>
                                              <p:pRg st="10" end="10"/>
                                            </p:txEl>
                                          </p:spTgt>
                                        </p:tgtEl>
                                        <p:attrNameLst>
                                          <p:attrName>style.visibility</p:attrName>
                                        </p:attrNameLst>
                                      </p:cBhvr>
                                      <p:to>
                                        <p:strVal val="visible"/>
                                      </p:to>
                                    </p:set>
                                    <p:animEffect transition="in" filter="blinds(horizontal)">
                                      <p:cBhvr>
                                        <p:cTn id="54" dur="500"/>
                                        <p:tgtEl>
                                          <p:spTgt spid="572420">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572420">
                                            <p:txEl>
                                              <p:pRg st="11" end="11"/>
                                            </p:txEl>
                                          </p:spTgt>
                                        </p:tgtEl>
                                        <p:attrNameLst>
                                          <p:attrName>style.visibility</p:attrName>
                                        </p:attrNameLst>
                                      </p:cBhvr>
                                      <p:to>
                                        <p:strVal val="visible"/>
                                      </p:to>
                                    </p:set>
                                    <p:animEffect transition="in" filter="blinds(horizontal)">
                                      <p:cBhvr>
                                        <p:cTn id="59" dur="500"/>
                                        <p:tgtEl>
                                          <p:spTgt spid="572420">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72420">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72420">
                                            <p:txEl>
                                              <p:pRg st="1" end="1"/>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72420">
                                            <p:txEl>
                                              <p:pRg st="2" end="2"/>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2420">
                                            <p:txEl>
                                              <p:pRg st="3" end="3"/>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72420">
                                            <p:txEl>
                                              <p:pRg st="4" end="4"/>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572420">
                                            <p:txEl>
                                              <p:pRg st="5" end="5"/>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72420">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572420">
                                            <p:txEl>
                                              <p:pRg st="7" end="7"/>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72420">
                                            <p:txEl>
                                              <p:pRg st="8" end="8"/>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72420">
                                            <p:txEl>
                                              <p:pRg st="9" end="9"/>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72420">
                                            <p:txEl>
                                              <p:pRg st="10" end="10"/>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5724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8" grpId="0" animBg="1"/>
      <p:bldP spid="572419" grpId="0" animBg="1"/>
      <p:bldP spid="572420"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idx="4294967295"/>
          </p:nvPr>
        </p:nvSpPr>
        <p:spPr>
          <a:xfrm>
            <a:off x="683568" y="0"/>
            <a:ext cx="846043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i="1" dirty="0">
                <a:solidFill>
                  <a:srgbClr val="800000"/>
                </a:solidFill>
                <a:effectLst>
                  <a:outerShdw blurRad="38100" dist="38100" dir="2700000" algn="tl">
                    <a:srgbClr val="C0C0C0"/>
                  </a:outerShdw>
                </a:effectLst>
                <a:latin typeface="Arial" charset="0"/>
              </a:rPr>
              <a:t>Porque triunfan los ataques?</a:t>
            </a:r>
            <a:endParaRPr lang="es-ES" i="1" dirty="0">
              <a:solidFill>
                <a:srgbClr val="800000"/>
              </a:solidFill>
              <a:effectLst>
                <a:outerShdw blurRad="38100" dist="38100" dir="2700000" algn="tl">
                  <a:srgbClr val="C0C0C0"/>
                </a:outerShdw>
              </a:effectLst>
              <a:latin typeface="Arial" charset="0"/>
            </a:endParaRPr>
          </a:p>
        </p:txBody>
      </p:sp>
      <p:sp>
        <p:nvSpPr>
          <p:cNvPr id="145411" name="Rectangle 3"/>
          <p:cNvSpPr>
            <a:spLocks noGrp="1" noChangeArrowheads="1"/>
          </p:cNvSpPr>
          <p:nvPr>
            <p:ph type="body" idx="4294967295"/>
          </p:nvPr>
        </p:nvSpPr>
        <p:spPr>
          <a:xfrm>
            <a:off x="0" y="1295400"/>
            <a:ext cx="9144000" cy="55626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chemeClr val="accent6">
                    <a:lumMod val="50000"/>
                  </a:schemeClr>
                </a:solidFill>
                <a:latin typeface="Arial" charset="0"/>
              </a:rPr>
              <a:t>La operación normal de la seguridad puede encargarse aproximadamente del 95% de la infraestructura de IT. </a:t>
            </a:r>
          </a:p>
          <a:p>
            <a:pPr>
              <a:lnSpc>
                <a:spcPct val="90000"/>
              </a:lnSpc>
              <a:defRPr/>
            </a:pPr>
            <a:r>
              <a:rPr lang="es-MX" sz="2800" i="1" dirty="0">
                <a:solidFill>
                  <a:srgbClr val="000099"/>
                </a:solidFill>
                <a:effectLst>
                  <a:outerShdw blurRad="38100" dist="38100" dir="2700000" algn="tl">
                    <a:srgbClr val="C0C0C0"/>
                  </a:outerShdw>
                </a:effectLst>
                <a:latin typeface="Arial" charset="0"/>
              </a:rPr>
              <a:t>Existen 3 brechas importantes:</a:t>
            </a:r>
          </a:p>
          <a:p>
            <a:pPr lvl="1">
              <a:lnSpc>
                <a:spcPct val="90000"/>
              </a:lnSpc>
              <a:buFontTx/>
              <a:buChar char="•"/>
              <a:defRPr/>
            </a:pPr>
            <a:r>
              <a:rPr lang="es-MX" sz="2400" i="1" dirty="0">
                <a:solidFill>
                  <a:schemeClr val="accent6"/>
                </a:solidFill>
                <a:effectLst>
                  <a:outerShdw blurRad="38100" dist="38100" dir="2700000" algn="tl">
                    <a:srgbClr val="C0C0C0"/>
                  </a:outerShdw>
                </a:effectLst>
                <a:latin typeface="Arial" charset="0"/>
              </a:rPr>
              <a:t>La </a:t>
            </a:r>
            <a:r>
              <a:rPr lang="es-MX" sz="2400" b="1" i="1" dirty="0">
                <a:solidFill>
                  <a:schemeClr val="accent6"/>
                </a:solidFill>
                <a:effectLst>
                  <a:outerShdw blurRad="38100" dist="38100" dir="2700000" algn="tl">
                    <a:srgbClr val="C0C0C0"/>
                  </a:outerShdw>
                </a:effectLst>
                <a:latin typeface="Arial" charset="0"/>
              </a:rPr>
              <a:t>ventana de vulnerabilidad</a:t>
            </a:r>
            <a:r>
              <a:rPr lang="es-MX" sz="2400" i="1" dirty="0">
                <a:solidFill>
                  <a:schemeClr val="accent6"/>
                </a:solidFill>
                <a:effectLst>
                  <a:outerShdw blurRad="38100" dist="38100" dir="2700000" algn="tl">
                    <a:srgbClr val="C0C0C0"/>
                  </a:outerShdw>
                </a:effectLst>
                <a:latin typeface="Arial" charset="0"/>
              </a:rPr>
              <a:t> entre el surgimiento de un incidente y la aplicación de la solución (Ej.: Parche).</a:t>
            </a:r>
          </a:p>
          <a:p>
            <a:pPr lvl="1">
              <a:lnSpc>
                <a:spcPct val="90000"/>
              </a:lnSpc>
              <a:buFontTx/>
              <a:buChar char="•"/>
              <a:defRPr/>
            </a:pPr>
            <a:r>
              <a:rPr lang="es-MX" sz="2400" b="1" i="1" dirty="0">
                <a:solidFill>
                  <a:srgbClr val="000099"/>
                </a:solidFill>
                <a:effectLst>
                  <a:outerShdw blurRad="38100" dist="38100" dir="2700000" algn="tl">
                    <a:srgbClr val="C0C0C0"/>
                  </a:outerShdw>
                </a:effectLst>
                <a:latin typeface="Arial" charset="0"/>
              </a:rPr>
              <a:t>Sistemas no controlados</a:t>
            </a:r>
            <a:r>
              <a:rPr lang="es-MX" sz="2400" i="1" dirty="0">
                <a:solidFill>
                  <a:srgbClr val="000099"/>
                </a:solidFill>
                <a:effectLst>
                  <a:outerShdw blurRad="38100" dist="38100" dir="2700000" algn="tl">
                    <a:srgbClr val="C0C0C0"/>
                  </a:outerShdw>
                </a:effectLst>
                <a:latin typeface="Arial" charset="0"/>
              </a:rPr>
              <a:t>. Son aquellos que son ajenos pero inevitablemente interactúan con los propios. Pueden no poseer todas las actualizaciones y software de seguridad adecuados para la prevención de incidentes.</a:t>
            </a:r>
          </a:p>
          <a:p>
            <a:pPr lvl="1">
              <a:lnSpc>
                <a:spcPct val="90000"/>
              </a:lnSpc>
              <a:buFontTx/>
              <a:buChar char="•"/>
              <a:defRPr/>
            </a:pPr>
            <a:r>
              <a:rPr lang="es-MX" sz="2400" b="1" i="1" dirty="0">
                <a:solidFill>
                  <a:schemeClr val="accent6">
                    <a:lumMod val="50000"/>
                  </a:schemeClr>
                </a:solidFill>
                <a:effectLst>
                  <a:outerShdw blurRad="38100" dist="38100" dir="2700000" algn="tl">
                    <a:srgbClr val="C0C0C0"/>
                  </a:outerShdw>
                </a:effectLst>
                <a:latin typeface="Arial" charset="0"/>
              </a:rPr>
              <a:t>Ataques rápidos :</a:t>
            </a:r>
            <a:r>
              <a:rPr lang="es-MX" sz="2400" i="1" dirty="0">
                <a:solidFill>
                  <a:schemeClr val="accent6">
                    <a:lumMod val="50000"/>
                  </a:schemeClr>
                </a:solidFill>
                <a:effectLst>
                  <a:outerShdw blurRad="38100" dist="38100" dir="2700000" algn="tl">
                    <a:srgbClr val="C0C0C0"/>
                  </a:outerShdw>
                </a:effectLst>
                <a:latin typeface="Arial" charset="0"/>
              </a:rPr>
              <a:t> se esparcen más rápido de lo que pueden reaccionar o responderlos Procesos, Tecnologías o Personas.</a:t>
            </a:r>
          </a:p>
          <a:p>
            <a:pPr>
              <a:lnSpc>
                <a:spcPct val="90000"/>
              </a:lnSpc>
              <a:defRPr/>
            </a:pPr>
            <a:endParaRPr lang="es-ES" sz="2400"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p:cTn id="7" dur="1000" fill="hold"/>
                                        <p:tgtEl>
                                          <p:spTgt spid="145410"/>
                                        </p:tgtEl>
                                        <p:attrNameLst>
                                          <p:attrName>ppt_w</p:attrName>
                                        </p:attrNameLst>
                                      </p:cBhvr>
                                      <p:tavLst>
                                        <p:tav tm="0">
                                          <p:val>
                                            <p:fltVal val="0"/>
                                          </p:val>
                                        </p:tav>
                                        <p:tav tm="100000">
                                          <p:val>
                                            <p:strVal val="#ppt_w"/>
                                          </p:val>
                                        </p:tav>
                                      </p:tavLst>
                                    </p:anim>
                                    <p:anim calcmode="lin" valueType="num">
                                      <p:cBhvr>
                                        <p:cTn id="8" dur="1000" fill="hold"/>
                                        <p:tgtEl>
                                          <p:spTgt spid="145410"/>
                                        </p:tgtEl>
                                        <p:attrNameLst>
                                          <p:attrName>ppt_h</p:attrName>
                                        </p:attrNameLst>
                                      </p:cBhvr>
                                      <p:tavLst>
                                        <p:tav tm="0">
                                          <p:val>
                                            <p:fltVal val="0"/>
                                          </p:val>
                                        </p:tav>
                                        <p:tav tm="100000">
                                          <p:val>
                                            <p:strVal val="#ppt_h"/>
                                          </p:val>
                                        </p:tav>
                                      </p:tavLst>
                                    </p:anim>
                                    <p:anim calcmode="lin" valueType="num">
                                      <p:cBhvr>
                                        <p:cTn id="9" dur="1000" fill="hold"/>
                                        <p:tgtEl>
                                          <p:spTgt spid="145410"/>
                                        </p:tgtEl>
                                        <p:attrNameLst>
                                          <p:attrName>style.rotation</p:attrName>
                                        </p:attrNameLst>
                                      </p:cBhvr>
                                      <p:tavLst>
                                        <p:tav tm="0">
                                          <p:val>
                                            <p:fltVal val="90"/>
                                          </p:val>
                                        </p:tav>
                                        <p:tav tm="100000">
                                          <p:val>
                                            <p:fltVal val="0"/>
                                          </p:val>
                                        </p:tav>
                                      </p:tavLst>
                                    </p:anim>
                                    <p:animEffect transition="in" filter="fade">
                                      <p:cBhvr>
                                        <p:cTn id="10" dur="1000"/>
                                        <p:tgtEl>
                                          <p:spTgt spid="1454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5411">
                                            <p:bg/>
                                          </p:spTgt>
                                        </p:tgtEl>
                                        <p:attrNameLst>
                                          <p:attrName>style.visibility</p:attrName>
                                        </p:attrNameLst>
                                      </p:cBhvr>
                                      <p:to>
                                        <p:strVal val="visible"/>
                                      </p:to>
                                    </p:set>
                                    <p:anim calcmode="lin" valueType="num">
                                      <p:cBhvr>
                                        <p:cTn id="15" dur="1000" fill="hold"/>
                                        <p:tgtEl>
                                          <p:spTgt spid="145411">
                                            <p:bg/>
                                          </p:spTgt>
                                        </p:tgtEl>
                                        <p:attrNameLst>
                                          <p:attrName>ppt_w</p:attrName>
                                        </p:attrNameLst>
                                      </p:cBhvr>
                                      <p:tavLst>
                                        <p:tav tm="0">
                                          <p:val>
                                            <p:fltVal val="0"/>
                                          </p:val>
                                        </p:tav>
                                        <p:tav tm="100000">
                                          <p:val>
                                            <p:strVal val="#ppt_w"/>
                                          </p:val>
                                        </p:tav>
                                      </p:tavLst>
                                    </p:anim>
                                    <p:anim calcmode="lin" valueType="num">
                                      <p:cBhvr>
                                        <p:cTn id="16" dur="1000" fill="hold"/>
                                        <p:tgtEl>
                                          <p:spTgt spid="145411">
                                            <p:bg/>
                                          </p:spTgt>
                                        </p:tgtEl>
                                        <p:attrNameLst>
                                          <p:attrName>ppt_h</p:attrName>
                                        </p:attrNameLst>
                                      </p:cBhvr>
                                      <p:tavLst>
                                        <p:tav tm="0">
                                          <p:val>
                                            <p:fltVal val="0"/>
                                          </p:val>
                                        </p:tav>
                                        <p:tav tm="100000">
                                          <p:val>
                                            <p:strVal val="#ppt_h"/>
                                          </p:val>
                                        </p:tav>
                                      </p:tavLst>
                                    </p:anim>
                                    <p:anim calcmode="lin" valueType="num">
                                      <p:cBhvr>
                                        <p:cTn id="17" dur="1000" fill="hold"/>
                                        <p:tgtEl>
                                          <p:spTgt spid="145411">
                                            <p:bg/>
                                          </p:spTgt>
                                        </p:tgtEl>
                                        <p:attrNameLst>
                                          <p:attrName>style.rotation</p:attrName>
                                        </p:attrNameLst>
                                      </p:cBhvr>
                                      <p:tavLst>
                                        <p:tav tm="0">
                                          <p:val>
                                            <p:fltVal val="90"/>
                                          </p:val>
                                        </p:tav>
                                        <p:tav tm="100000">
                                          <p:val>
                                            <p:fltVal val="0"/>
                                          </p:val>
                                        </p:tav>
                                      </p:tavLst>
                                    </p:anim>
                                    <p:animEffect transition="in" filter="fade">
                                      <p:cBhvr>
                                        <p:cTn id="18" dur="1000"/>
                                        <p:tgtEl>
                                          <p:spTgt spid="14541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5411">
                                            <p:txEl>
                                              <p:pRg st="0" end="0"/>
                                            </p:txEl>
                                          </p:spTgt>
                                        </p:tgtEl>
                                        <p:attrNameLst>
                                          <p:attrName>style.visibility</p:attrName>
                                        </p:attrNameLst>
                                      </p:cBhvr>
                                      <p:to>
                                        <p:strVal val="visible"/>
                                      </p:to>
                                    </p:set>
                                    <p:anim calcmode="lin" valueType="num">
                                      <p:cBhvr>
                                        <p:cTn id="23" dur="1000" fill="hold"/>
                                        <p:tgtEl>
                                          <p:spTgt spid="14541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541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541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541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5411">
                                            <p:txEl>
                                              <p:pRg st="1" end="1"/>
                                            </p:txEl>
                                          </p:spTgt>
                                        </p:tgtEl>
                                        <p:attrNameLst>
                                          <p:attrName>style.visibility</p:attrName>
                                        </p:attrNameLst>
                                      </p:cBhvr>
                                      <p:to>
                                        <p:strVal val="visible"/>
                                      </p:to>
                                    </p:set>
                                    <p:anim calcmode="lin" valueType="num">
                                      <p:cBhvr>
                                        <p:cTn id="31" dur="1000" fill="hold"/>
                                        <p:tgtEl>
                                          <p:spTgt spid="14541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541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541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54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45411">
                                            <p:txEl>
                                              <p:pRg st="2" end="2"/>
                                            </p:txEl>
                                          </p:spTgt>
                                        </p:tgtEl>
                                        <p:attrNameLst>
                                          <p:attrName>style.visibility</p:attrName>
                                        </p:attrNameLst>
                                      </p:cBhvr>
                                      <p:to>
                                        <p:strVal val="visible"/>
                                      </p:to>
                                    </p:set>
                                    <p:anim calcmode="lin" valueType="num">
                                      <p:cBhvr>
                                        <p:cTn id="39" dur="1000" fill="hold"/>
                                        <p:tgtEl>
                                          <p:spTgt spid="14541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4541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4541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4541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45411">
                                            <p:txEl>
                                              <p:pRg st="3" end="3"/>
                                            </p:txEl>
                                          </p:spTgt>
                                        </p:tgtEl>
                                        <p:attrNameLst>
                                          <p:attrName>style.visibility</p:attrName>
                                        </p:attrNameLst>
                                      </p:cBhvr>
                                      <p:to>
                                        <p:strVal val="visible"/>
                                      </p:to>
                                    </p:set>
                                    <p:anim calcmode="lin" valueType="num">
                                      <p:cBhvr>
                                        <p:cTn id="47" dur="1000" fill="hold"/>
                                        <p:tgtEl>
                                          <p:spTgt spid="14541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4541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4541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4541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145411">
                                            <p:txEl>
                                              <p:pRg st="4" end="4"/>
                                            </p:txEl>
                                          </p:spTgt>
                                        </p:tgtEl>
                                        <p:attrNameLst>
                                          <p:attrName>style.visibility</p:attrName>
                                        </p:attrNameLst>
                                      </p:cBhvr>
                                      <p:to>
                                        <p:strVal val="visible"/>
                                      </p:to>
                                    </p:set>
                                    <p:anim calcmode="lin" valueType="num">
                                      <p:cBhvr>
                                        <p:cTn id="55" dur="1000" fill="hold"/>
                                        <p:tgtEl>
                                          <p:spTgt spid="14541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14541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14541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145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145411"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C2F5F7-D200-471D-B76A-0DE08E5FE01C}" type="slidenum">
              <a:rPr lang="en-US" sz="1400">
                <a:latin typeface="+mn-lt"/>
              </a:rPr>
              <a:pPr algn="r">
                <a:defRPr/>
              </a:pPr>
              <a:t>36</a:t>
            </a:fld>
            <a:endParaRPr lang="en-US" sz="1400">
              <a:latin typeface="+mn-lt"/>
            </a:endParaRPr>
          </a:p>
        </p:txBody>
      </p:sp>
      <p:sp>
        <p:nvSpPr>
          <p:cNvPr id="451586" name="Rectangle 1026"/>
          <p:cNvSpPr>
            <a:spLocks noGrp="1" noChangeArrowheads="1"/>
          </p:cNvSpPr>
          <p:nvPr>
            <p:ph type="title" idx="4294967295"/>
          </p:nvPr>
        </p:nvSpPr>
        <p:spPr>
          <a:xfrm>
            <a:off x="1043608" y="116632"/>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000000"/>
                  </a:outerShdw>
                </a:effectLst>
                <a:latin typeface="Arial" charset="0"/>
              </a:rPr>
              <a:t>Políticas  de Seguridad</a:t>
            </a:r>
          </a:p>
        </p:txBody>
      </p:sp>
      <p:sp>
        <p:nvSpPr>
          <p:cNvPr id="153604" name="Rectangle 1027"/>
          <p:cNvSpPr>
            <a:spLocks noGrp="1" noChangeArrowheads="1"/>
          </p:cNvSpPr>
          <p:nvPr>
            <p:ph type="body" idx="4294967295"/>
          </p:nvPr>
        </p:nvSpPr>
        <p:spPr>
          <a:xfrm>
            <a:off x="0" y="1447800"/>
            <a:ext cx="9144000" cy="49339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dirty="0">
                <a:solidFill>
                  <a:srgbClr val="000099"/>
                </a:solidFill>
                <a:effectLst>
                  <a:outerShdw blurRad="38100" dist="38100" dir="2700000" algn="tl">
                    <a:srgbClr val="C0C0C0"/>
                  </a:outerShdw>
                </a:effectLst>
                <a:latin typeface="Arial" charset="0"/>
              </a:rPr>
              <a:t>Conjunto de Decisiones que, tomadas en conjunto, definen una Postura respecto a la Seguridad .</a:t>
            </a:r>
          </a:p>
          <a:p>
            <a:pPr>
              <a:lnSpc>
                <a:spcPct val="90000"/>
              </a:lnSpc>
              <a:defRPr/>
            </a:pPr>
            <a:r>
              <a:rPr lang="es-AR" b="1" i="1" dirty="0">
                <a:solidFill>
                  <a:schemeClr val="accent6">
                    <a:lumMod val="50000"/>
                  </a:schemeClr>
                </a:solidFill>
                <a:effectLst>
                  <a:outerShdw blurRad="38100" dist="38100" dir="2700000" algn="tl">
                    <a:srgbClr val="C0C0C0"/>
                  </a:outerShdw>
                </a:effectLst>
                <a:latin typeface="Arial" charset="0"/>
              </a:rPr>
              <a:t>Define los alcances y limites de uso de los Servicios de la Red para un comportamiento aceptable y cual debería ser  la respuesta en cada caso  </a:t>
            </a:r>
          </a:p>
          <a:p>
            <a:pPr>
              <a:lnSpc>
                <a:spcPct val="90000"/>
              </a:lnSpc>
              <a:defRPr/>
            </a:pPr>
            <a:r>
              <a:rPr lang="es-AR" b="1" i="1" dirty="0">
                <a:solidFill>
                  <a:srgbClr val="000099"/>
                </a:solidFill>
                <a:effectLst>
                  <a:outerShdw blurRad="38100" dist="38100" dir="2700000" algn="tl">
                    <a:srgbClr val="C0C0C0"/>
                  </a:outerShdw>
                </a:effectLst>
                <a:latin typeface="Arial" charset="0"/>
              </a:rPr>
              <a:t>Debe ser Aprobada al mas alto nivel ejecutivo.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51586"/>
                                        </p:tgtEl>
                                        <p:attrNameLst>
                                          <p:attrName>style.visibility</p:attrName>
                                        </p:attrNameLst>
                                      </p:cBhvr>
                                      <p:to>
                                        <p:strVal val="visible"/>
                                      </p:to>
                                    </p:set>
                                    <p:anim calcmode="lin" valueType="num">
                                      <p:cBhvr>
                                        <p:cTn id="7" dur="1000" fill="hold"/>
                                        <p:tgtEl>
                                          <p:spTgt spid="451586"/>
                                        </p:tgtEl>
                                        <p:attrNameLst>
                                          <p:attrName>ppt_w</p:attrName>
                                        </p:attrNameLst>
                                      </p:cBhvr>
                                      <p:tavLst>
                                        <p:tav tm="0">
                                          <p:val>
                                            <p:fltVal val="0"/>
                                          </p:val>
                                        </p:tav>
                                        <p:tav tm="100000">
                                          <p:val>
                                            <p:strVal val="#ppt_w"/>
                                          </p:val>
                                        </p:tav>
                                      </p:tavLst>
                                    </p:anim>
                                    <p:anim calcmode="lin" valueType="num">
                                      <p:cBhvr>
                                        <p:cTn id="8" dur="1000" fill="hold"/>
                                        <p:tgtEl>
                                          <p:spTgt spid="451586"/>
                                        </p:tgtEl>
                                        <p:attrNameLst>
                                          <p:attrName>ppt_h</p:attrName>
                                        </p:attrNameLst>
                                      </p:cBhvr>
                                      <p:tavLst>
                                        <p:tav tm="0">
                                          <p:val>
                                            <p:fltVal val="0"/>
                                          </p:val>
                                        </p:tav>
                                        <p:tav tm="100000">
                                          <p:val>
                                            <p:strVal val="#ppt_h"/>
                                          </p:val>
                                        </p:tav>
                                      </p:tavLst>
                                    </p:anim>
                                    <p:anim calcmode="lin" valueType="num">
                                      <p:cBhvr>
                                        <p:cTn id="9" dur="1000" fill="hold"/>
                                        <p:tgtEl>
                                          <p:spTgt spid="451586"/>
                                        </p:tgtEl>
                                        <p:attrNameLst>
                                          <p:attrName>style.rotation</p:attrName>
                                        </p:attrNameLst>
                                      </p:cBhvr>
                                      <p:tavLst>
                                        <p:tav tm="0">
                                          <p:val>
                                            <p:fltVal val="90"/>
                                          </p:val>
                                        </p:tav>
                                        <p:tav tm="100000">
                                          <p:val>
                                            <p:fltVal val="0"/>
                                          </p:val>
                                        </p:tav>
                                      </p:tavLst>
                                    </p:anim>
                                    <p:animEffect transition="in" filter="fade">
                                      <p:cBhvr>
                                        <p:cTn id="10" dur="1000"/>
                                        <p:tgtEl>
                                          <p:spTgt spid="45158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3604">
                                            <p:bg/>
                                          </p:spTgt>
                                        </p:tgtEl>
                                        <p:attrNameLst>
                                          <p:attrName>style.visibility</p:attrName>
                                        </p:attrNameLst>
                                      </p:cBhvr>
                                      <p:to>
                                        <p:strVal val="visible"/>
                                      </p:to>
                                    </p:set>
                                    <p:anim calcmode="lin" valueType="num">
                                      <p:cBhvr>
                                        <p:cTn id="15" dur="1000" fill="hold"/>
                                        <p:tgtEl>
                                          <p:spTgt spid="153604">
                                            <p:bg/>
                                          </p:spTgt>
                                        </p:tgtEl>
                                        <p:attrNameLst>
                                          <p:attrName>ppt_w</p:attrName>
                                        </p:attrNameLst>
                                      </p:cBhvr>
                                      <p:tavLst>
                                        <p:tav tm="0">
                                          <p:val>
                                            <p:fltVal val="0"/>
                                          </p:val>
                                        </p:tav>
                                        <p:tav tm="100000">
                                          <p:val>
                                            <p:strVal val="#ppt_w"/>
                                          </p:val>
                                        </p:tav>
                                      </p:tavLst>
                                    </p:anim>
                                    <p:anim calcmode="lin" valueType="num">
                                      <p:cBhvr>
                                        <p:cTn id="16" dur="1000" fill="hold"/>
                                        <p:tgtEl>
                                          <p:spTgt spid="153604">
                                            <p:bg/>
                                          </p:spTgt>
                                        </p:tgtEl>
                                        <p:attrNameLst>
                                          <p:attrName>ppt_h</p:attrName>
                                        </p:attrNameLst>
                                      </p:cBhvr>
                                      <p:tavLst>
                                        <p:tav tm="0">
                                          <p:val>
                                            <p:fltVal val="0"/>
                                          </p:val>
                                        </p:tav>
                                        <p:tav tm="100000">
                                          <p:val>
                                            <p:strVal val="#ppt_h"/>
                                          </p:val>
                                        </p:tav>
                                      </p:tavLst>
                                    </p:anim>
                                    <p:anim calcmode="lin" valueType="num">
                                      <p:cBhvr>
                                        <p:cTn id="17" dur="1000" fill="hold"/>
                                        <p:tgtEl>
                                          <p:spTgt spid="153604">
                                            <p:bg/>
                                          </p:spTgt>
                                        </p:tgtEl>
                                        <p:attrNameLst>
                                          <p:attrName>style.rotation</p:attrName>
                                        </p:attrNameLst>
                                      </p:cBhvr>
                                      <p:tavLst>
                                        <p:tav tm="0">
                                          <p:val>
                                            <p:fltVal val="90"/>
                                          </p:val>
                                        </p:tav>
                                        <p:tav tm="100000">
                                          <p:val>
                                            <p:fltVal val="0"/>
                                          </p:val>
                                        </p:tav>
                                      </p:tavLst>
                                    </p:anim>
                                    <p:animEffect transition="in" filter="fade">
                                      <p:cBhvr>
                                        <p:cTn id="18" dur="1000"/>
                                        <p:tgtEl>
                                          <p:spTgt spid="153604">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3604">
                                            <p:txEl>
                                              <p:pRg st="0" end="0"/>
                                            </p:txEl>
                                          </p:spTgt>
                                        </p:tgtEl>
                                        <p:attrNameLst>
                                          <p:attrName>style.visibility</p:attrName>
                                        </p:attrNameLst>
                                      </p:cBhvr>
                                      <p:to>
                                        <p:strVal val="visible"/>
                                      </p:to>
                                    </p:set>
                                    <p:anim calcmode="lin" valueType="num">
                                      <p:cBhvr>
                                        <p:cTn id="23" dur="1000" fill="hold"/>
                                        <p:tgtEl>
                                          <p:spTgt spid="153604">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3604">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3604">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360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3604">
                                            <p:txEl>
                                              <p:pRg st="1" end="1"/>
                                            </p:txEl>
                                          </p:spTgt>
                                        </p:tgtEl>
                                        <p:attrNameLst>
                                          <p:attrName>style.visibility</p:attrName>
                                        </p:attrNameLst>
                                      </p:cBhvr>
                                      <p:to>
                                        <p:strVal val="visible"/>
                                      </p:to>
                                    </p:set>
                                    <p:anim calcmode="lin" valueType="num">
                                      <p:cBhvr>
                                        <p:cTn id="31" dur="1000" fill="hold"/>
                                        <p:tgtEl>
                                          <p:spTgt spid="15360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360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360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360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3604">
                                            <p:txEl>
                                              <p:pRg st="2" end="2"/>
                                            </p:txEl>
                                          </p:spTgt>
                                        </p:tgtEl>
                                        <p:attrNameLst>
                                          <p:attrName>style.visibility</p:attrName>
                                        </p:attrNameLst>
                                      </p:cBhvr>
                                      <p:to>
                                        <p:strVal val="visible"/>
                                      </p:to>
                                    </p:set>
                                    <p:anim calcmode="lin" valueType="num">
                                      <p:cBhvr>
                                        <p:cTn id="39" dur="1000" fill="hold"/>
                                        <p:tgtEl>
                                          <p:spTgt spid="153604">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3604">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3604">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3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6" grpId="0" animBg="1"/>
      <p:bldP spid="153604"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Definición funcional.</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Resumen de Intención/Alcance</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Diseño de la documentación.</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Precondiciones de trabajo (Relevamiento)</a:t>
            </a:r>
          </a:p>
          <a:p>
            <a:pPr lvl="1">
              <a:lnSpc>
                <a:spcPct val="90000"/>
              </a:lnSpc>
              <a:defRPr/>
            </a:pPr>
            <a:r>
              <a:rPr lang="es-MX" sz="3600" b="1" i="1" dirty="0">
                <a:solidFill>
                  <a:srgbClr val="000099"/>
                </a:solidFill>
                <a:effectLst>
                  <a:outerShdw blurRad="38100" dist="38100" dir="2700000" algn="tl">
                    <a:srgbClr val="C0C0C0"/>
                  </a:outerShdw>
                </a:effectLst>
                <a:latin typeface="Arial" charset="0"/>
              </a:rPr>
              <a:t>Resultados de análisis del relevamiento, conclusiones</a:t>
            </a:r>
            <a:r>
              <a:rPr lang="es-MX" sz="1400" b="1" i="1" dirty="0">
                <a:solidFill>
                  <a:srgbClr val="000099"/>
                </a:solidFill>
                <a:effectLst>
                  <a:outerShdw blurRad="38100" dist="38100" dir="2700000" algn="tl">
                    <a:srgbClr val="C0C0C0"/>
                  </a:outerShdw>
                </a:effectLst>
                <a:latin typeface="Arial"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barn(inVertical)">
                                      <p:cBhvr>
                                        <p:cTn id="7" dur="500"/>
                                        <p:tgtEl>
                                          <p:spTgt spid="14950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9507">
                                            <p:bg/>
                                          </p:spTgt>
                                        </p:tgtEl>
                                        <p:attrNameLst>
                                          <p:attrName>style.visibility</p:attrName>
                                        </p:attrNameLst>
                                      </p:cBhvr>
                                      <p:to>
                                        <p:strVal val="visible"/>
                                      </p:to>
                                    </p:set>
                                    <p:anim calcmode="lin" valueType="num">
                                      <p:cBhvr>
                                        <p:cTn id="12" dur="1000" fill="hold"/>
                                        <p:tgtEl>
                                          <p:spTgt spid="149507">
                                            <p:bg/>
                                          </p:spTgt>
                                        </p:tgtEl>
                                        <p:attrNameLst>
                                          <p:attrName>ppt_w</p:attrName>
                                        </p:attrNameLst>
                                      </p:cBhvr>
                                      <p:tavLst>
                                        <p:tav tm="0">
                                          <p:val>
                                            <p:fltVal val="0"/>
                                          </p:val>
                                        </p:tav>
                                        <p:tav tm="100000">
                                          <p:val>
                                            <p:strVal val="#ppt_w"/>
                                          </p:val>
                                        </p:tav>
                                      </p:tavLst>
                                    </p:anim>
                                    <p:anim calcmode="lin" valueType="num">
                                      <p:cBhvr>
                                        <p:cTn id="13" dur="1000" fill="hold"/>
                                        <p:tgtEl>
                                          <p:spTgt spid="149507">
                                            <p:bg/>
                                          </p:spTgt>
                                        </p:tgtEl>
                                        <p:attrNameLst>
                                          <p:attrName>ppt_h</p:attrName>
                                        </p:attrNameLst>
                                      </p:cBhvr>
                                      <p:tavLst>
                                        <p:tav tm="0">
                                          <p:val>
                                            <p:fltVal val="0"/>
                                          </p:val>
                                        </p:tav>
                                        <p:tav tm="100000">
                                          <p:val>
                                            <p:strVal val="#ppt_h"/>
                                          </p:val>
                                        </p:tav>
                                      </p:tavLst>
                                    </p:anim>
                                    <p:anim calcmode="lin" valueType="num">
                                      <p:cBhvr>
                                        <p:cTn id="14" dur="1000" fill="hold"/>
                                        <p:tgtEl>
                                          <p:spTgt spid="149507">
                                            <p:bg/>
                                          </p:spTgt>
                                        </p:tgtEl>
                                        <p:attrNameLst>
                                          <p:attrName>style.rotation</p:attrName>
                                        </p:attrNameLst>
                                      </p:cBhvr>
                                      <p:tavLst>
                                        <p:tav tm="0">
                                          <p:val>
                                            <p:fltVal val="90"/>
                                          </p:val>
                                        </p:tav>
                                        <p:tav tm="100000">
                                          <p:val>
                                            <p:fltVal val="0"/>
                                          </p:val>
                                        </p:tav>
                                      </p:tavLst>
                                    </p:anim>
                                    <p:animEffect transition="in" filter="fade">
                                      <p:cBhvr>
                                        <p:cTn id="15" dur="1000"/>
                                        <p:tgtEl>
                                          <p:spTgt spid="149507">
                                            <p:bg/>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49507">
                                            <p:txEl>
                                              <p:pRg st="0" end="0"/>
                                            </p:txEl>
                                          </p:spTgt>
                                        </p:tgtEl>
                                        <p:attrNameLst>
                                          <p:attrName>style.visibility</p:attrName>
                                        </p:attrNameLst>
                                      </p:cBhvr>
                                      <p:to>
                                        <p:strVal val="visible"/>
                                      </p:to>
                                    </p:set>
                                    <p:anim calcmode="lin" valueType="num">
                                      <p:cBhvr>
                                        <p:cTn id="20"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149507">
                                            <p:txEl>
                                              <p:pRg st="0" end="0"/>
                                            </p:txEl>
                                          </p:spTgt>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149507">
                                            <p:txEl>
                                              <p:pRg st="1" end="1"/>
                                            </p:txEl>
                                          </p:spTgt>
                                        </p:tgtEl>
                                        <p:attrNameLst>
                                          <p:attrName>style.visibility</p:attrName>
                                        </p:attrNameLst>
                                      </p:cBhvr>
                                      <p:to>
                                        <p:strVal val="visible"/>
                                      </p:to>
                                    </p:set>
                                    <p:anim calcmode="lin" valueType="num">
                                      <p:cBhvr>
                                        <p:cTn id="26"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27"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28"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29" dur="1000"/>
                                        <p:tgtEl>
                                          <p:spTgt spid="149507">
                                            <p:txEl>
                                              <p:pRg st="1" end="1"/>
                                            </p:txEl>
                                          </p:spTgt>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149507">
                                            <p:txEl>
                                              <p:pRg st="2" end="2"/>
                                            </p:txEl>
                                          </p:spTgt>
                                        </p:tgtEl>
                                        <p:attrNameLst>
                                          <p:attrName>style.visibility</p:attrName>
                                        </p:attrNameLst>
                                      </p:cBhvr>
                                      <p:to>
                                        <p:strVal val="visible"/>
                                      </p:to>
                                    </p:set>
                                    <p:anim calcmode="lin" valueType="num">
                                      <p:cBhvr>
                                        <p:cTn id="32"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3"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4"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35" dur="1000"/>
                                        <p:tgtEl>
                                          <p:spTgt spid="149507">
                                            <p:txEl>
                                              <p:pRg st="2" end="2"/>
                                            </p:txEl>
                                          </p:spTgt>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49507">
                                            <p:txEl>
                                              <p:pRg st="3" end="3"/>
                                            </p:txEl>
                                          </p:spTgt>
                                        </p:tgtEl>
                                        <p:attrNameLst>
                                          <p:attrName>style.visibility</p:attrName>
                                        </p:attrNameLst>
                                      </p:cBhvr>
                                      <p:to>
                                        <p:strVal val="visible"/>
                                      </p:to>
                                    </p:set>
                                    <p:anim calcmode="lin" valueType="num">
                                      <p:cBhvr>
                                        <p:cTn id="38"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39"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0"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1" dur="1000"/>
                                        <p:tgtEl>
                                          <p:spTgt spid="149507">
                                            <p:txEl>
                                              <p:pRg st="3" end="3"/>
                                            </p:txEl>
                                          </p:spTgt>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149507">
                                            <p:txEl>
                                              <p:pRg st="4" end="4"/>
                                            </p:txEl>
                                          </p:spTgt>
                                        </p:tgtEl>
                                        <p:attrNameLst>
                                          <p:attrName>style.visibility</p:attrName>
                                        </p:attrNameLst>
                                      </p:cBhvr>
                                      <p:to>
                                        <p:strVal val="visible"/>
                                      </p:to>
                                    </p:set>
                                    <p:anim calcmode="lin" valueType="num">
                                      <p:cBhvr>
                                        <p:cTn id="44"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45"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46"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47" dur="1000"/>
                                        <p:tgtEl>
                                          <p:spTgt spid="149507">
                                            <p:txEl>
                                              <p:pRg st="4" end="4"/>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149507">
                                            <p:txEl>
                                              <p:pRg st="5" end="5"/>
                                            </p:txEl>
                                          </p:spTgt>
                                        </p:tgtEl>
                                        <p:attrNameLst>
                                          <p:attrName>style.visibility</p:attrName>
                                        </p:attrNameLst>
                                      </p:cBhvr>
                                      <p:to>
                                        <p:strVal val="visible"/>
                                      </p:to>
                                    </p:set>
                                    <p:anim calcmode="lin" valueType="num">
                                      <p:cBhvr>
                                        <p:cTn id="50"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51"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52"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53" dur="1000"/>
                                        <p:tgtEl>
                                          <p:spTgt spid="149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13716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a:solidFill>
                  <a:srgbClr val="800000"/>
                </a:solidFill>
                <a:effectLst>
                  <a:outerShdw blurRad="38100" dist="38100" dir="2700000" algn="tl">
                    <a:srgbClr val="C0C0C0"/>
                  </a:outerShdw>
                </a:effectLst>
                <a:latin typeface="Arial" charset="0"/>
              </a:rPr>
              <a:t>Planeamiento de seguridad.</a:t>
            </a:r>
            <a:endParaRPr lang="es-ES" b="1" i="1" dirty="0">
              <a:solidFill>
                <a:srgbClr val="800000"/>
              </a:solidFill>
              <a:effectLst>
                <a:outerShdw blurRad="38100" dist="38100" dir="2700000" algn="tl">
                  <a:srgbClr val="C0C0C0"/>
                </a:outerShdw>
              </a:effectLst>
              <a:latin typeface="Arial" charset="0"/>
            </a:endParaRPr>
          </a:p>
        </p:txBody>
      </p:sp>
      <p:sp>
        <p:nvSpPr>
          <p:cNvPr id="149507" name="Rectangle 3"/>
          <p:cNvSpPr>
            <a:spLocks noGrp="1" noChangeArrowheads="1"/>
          </p:cNvSpPr>
          <p:nvPr>
            <p:ph type="body" idx="4294967295"/>
          </p:nvPr>
        </p:nvSpPr>
        <p:spPr>
          <a:xfrm>
            <a:off x="0" y="1123950"/>
            <a:ext cx="9144000" cy="57340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b="1" i="1" dirty="0">
                <a:solidFill>
                  <a:srgbClr val="000099"/>
                </a:solidFill>
                <a:effectLst>
                  <a:outerShdw blurRad="38100" dist="38100" dir="2700000" algn="tl">
                    <a:srgbClr val="C0C0C0"/>
                  </a:outerShdw>
                </a:effectLst>
                <a:latin typeface="Arial" charset="0"/>
              </a:rPr>
              <a:t>Un plan de gerenciamiento de seguridad  debe contar con :</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Definición de políticas de seguridad, estándares y procedimientos.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Manejo de usuarios, contraseñas y accesos.</a:t>
            </a:r>
          </a:p>
          <a:p>
            <a:pPr lvl="1">
              <a:lnSpc>
                <a:spcPct val="90000"/>
              </a:lnSpc>
              <a:buFontTx/>
              <a:buChar char="•"/>
              <a:defRPr/>
            </a:pPr>
            <a:r>
              <a:rPr lang="es-MX" sz="2400" b="1" i="1" dirty="0">
                <a:solidFill>
                  <a:schemeClr val="accent2">
                    <a:lumMod val="50000"/>
                  </a:schemeClr>
                </a:solidFill>
                <a:effectLst>
                  <a:outerShdw blurRad="38100" dist="38100" dir="2700000" algn="tl">
                    <a:srgbClr val="C0C0C0"/>
                  </a:outerShdw>
                </a:effectLst>
                <a:latin typeface="Arial" charset="0"/>
              </a:rPr>
              <a:t>Rutinas de recupero de desastre.</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Recomendaciones y plan de seguridad física.</a:t>
            </a:r>
          </a:p>
          <a:p>
            <a:pPr>
              <a:lnSpc>
                <a:spcPct val="90000"/>
              </a:lnSpc>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Recomendaciones de segurización extendida.</a:t>
            </a:r>
          </a:p>
          <a:p>
            <a:pPr>
              <a:lnSpc>
                <a:spcPct val="90000"/>
              </a:lnSpc>
              <a:defRPr/>
            </a:pPr>
            <a:r>
              <a:rPr lang="es-MX" sz="2400" b="1" i="1" dirty="0">
                <a:solidFill>
                  <a:srgbClr val="000099"/>
                </a:solidFill>
                <a:effectLst>
                  <a:outerShdw blurRad="38100" dist="38100" dir="2700000" algn="tl">
                    <a:srgbClr val="C0C0C0"/>
                  </a:outerShdw>
                </a:effectLst>
                <a:latin typeface="Arial" charset="0"/>
              </a:rPr>
              <a:t>Apéndices:</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las mejores practicas de la industria</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Cumplir con los estándares de los S.O. que se utilizan</a:t>
            </a:r>
          </a:p>
          <a:p>
            <a:pPr lvl="1">
              <a:lnSpc>
                <a:spcPct val="90000"/>
              </a:lnSpc>
              <a:buFontTx/>
              <a:buChar char="•"/>
              <a:defRPr/>
            </a:pPr>
            <a:r>
              <a:rPr lang="es-MX" sz="2400" b="1" i="1" dirty="0">
                <a:solidFill>
                  <a:schemeClr val="accent6">
                    <a:lumMod val="60000"/>
                    <a:lumOff val="40000"/>
                  </a:schemeClr>
                </a:solidFill>
                <a:effectLst>
                  <a:outerShdw blurRad="38100" dist="38100" dir="2700000" algn="tl">
                    <a:srgbClr val="C0C0C0"/>
                  </a:outerShdw>
                </a:effectLst>
                <a:latin typeface="Arial" charset="0"/>
              </a:rPr>
              <a:t>Evaluación de riesgos perimetrales o circundantes (de las 3ras partes que interactúan con nuestra red o computador)</a:t>
            </a:r>
            <a:endParaRPr lang="es-ES" sz="2400" b="1" i="1" dirty="0">
              <a:solidFill>
                <a:schemeClr val="accent6">
                  <a:lumMod val="60000"/>
                  <a:lumOff val="40000"/>
                </a:schemeClr>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p:cTn id="7" dur="1000" fill="hold"/>
                                        <p:tgtEl>
                                          <p:spTgt spid="149506"/>
                                        </p:tgtEl>
                                        <p:attrNameLst>
                                          <p:attrName>ppt_w</p:attrName>
                                        </p:attrNameLst>
                                      </p:cBhvr>
                                      <p:tavLst>
                                        <p:tav tm="0">
                                          <p:val>
                                            <p:fltVal val="0"/>
                                          </p:val>
                                        </p:tav>
                                        <p:tav tm="100000">
                                          <p:val>
                                            <p:strVal val="#ppt_w"/>
                                          </p:val>
                                        </p:tav>
                                      </p:tavLst>
                                    </p:anim>
                                    <p:anim calcmode="lin" valueType="num">
                                      <p:cBhvr>
                                        <p:cTn id="8" dur="1000" fill="hold"/>
                                        <p:tgtEl>
                                          <p:spTgt spid="149506"/>
                                        </p:tgtEl>
                                        <p:attrNameLst>
                                          <p:attrName>ppt_h</p:attrName>
                                        </p:attrNameLst>
                                      </p:cBhvr>
                                      <p:tavLst>
                                        <p:tav tm="0">
                                          <p:val>
                                            <p:fltVal val="0"/>
                                          </p:val>
                                        </p:tav>
                                        <p:tav tm="100000">
                                          <p:val>
                                            <p:strVal val="#ppt_h"/>
                                          </p:val>
                                        </p:tav>
                                      </p:tavLst>
                                    </p:anim>
                                    <p:anim calcmode="lin" valueType="num">
                                      <p:cBhvr>
                                        <p:cTn id="9" dur="1000" fill="hold"/>
                                        <p:tgtEl>
                                          <p:spTgt spid="149506"/>
                                        </p:tgtEl>
                                        <p:attrNameLst>
                                          <p:attrName>style.rotation</p:attrName>
                                        </p:attrNameLst>
                                      </p:cBhvr>
                                      <p:tavLst>
                                        <p:tav tm="0">
                                          <p:val>
                                            <p:fltVal val="90"/>
                                          </p:val>
                                        </p:tav>
                                        <p:tav tm="100000">
                                          <p:val>
                                            <p:fltVal val="0"/>
                                          </p:val>
                                        </p:tav>
                                      </p:tavLst>
                                    </p:anim>
                                    <p:animEffect transition="in" filter="fade">
                                      <p:cBhvr>
                                        <p:cTn id="10" dur="1000"/>
                                        <p:tgtEl>
                                          <p:spTgt spid="149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49507">
                                            <p:bg/>
                                          </p:spTgt>
                                        </p:tgtEl>
                                        <p:attrNameLst>
                                          <p:attrName>style.visibility</p:attrName>
                                        </p:attrNameLst>
                                      </p:cBhvr>
                                      <p:to>
                                        <p:strVal val="visible"/>
                                      </p:to>
                                    </p:set>
                                    <p:anim calcmode="lin" valueType="num">
                                      <p:cBhvr>
                                        <p:cTn id="15" dur="1000" fill="hold"/>
                                        <p:tgtEl>
                                          <p:spTgt spid="149507">
                                            <p:bg/>
                                          </p:spTgt>
                                        </p:tgtEl>
                                        <p:attrNameLst>
                                          <p:attrName>ppt_w</p:attrName>
                                        </p:attrNameLst>
                                      </p:cBhvr>
                                      <p:tavLst>
                                        <p:tav tm="0">
                                          <p:val>
                                            <p:fltVal val="0"/>
                                          </p:val>
                                        </p:tav>
                                        <p:tav tm="100000">
                                          <p:val>
                                            <p:strVal val="#ppt_w"/>
                                          </p:val>
                                        </p:tav>
                                      </p:tavLst>
                                    </p:anim>
                                    <p:anim calcmode="lin" valueType="num">
                                      <p:cBhvr>
                                        <p:cTn id="16" dur="1000" fill="hold"/>
                                        <p:tgtEl>
                                          <p:spTgt spid="149507">
                                            <p:bg/>
                                          </p:spTgt>
                                        </p:tgtEl>
                                        <p:attrNameLst>
                                          <p:attrName>ppt_h</p:attrName>
                                        </p:attrNameLst>
                                      </p:cBhvr>
                                      <p:tavLst>
                                        <p:tav tm="0">
                                          <p:val>
                                            <p:fltVal val="0"/>
                                          </p:val>
                                        </p:tav>
                                        <p:tav tm="100000">
                                          <p:val>
                                            <p:strVal val="#ppt_h"/>
                                          </p:val>
                                        </p:tav>
                                      </p:tavLst>
                                    </p:anim>
                                    <p:anim calcmode="lin" valueType="num">
                                      <p:cBhvr>
                                        <p:cTn id="17" dur="1000" fill="hold"/>
                                        <p:tgtEl>
                                          <p:spTgt spid="149507">
                                            <p:bg/>
                                          </p:spTgt>
                                        </p:tgtEl>
                                        <p:attrNameLst>
                                          <p:attrName>style.rotation</p:attrName>
                                        </p:attrNameLst>
                                      </p:cBhvr>
                                      <p:tavLst>
                                        <p:tav tm="0">
                                          <p:val>
                                            <p:fltVal val="90"/>
                                          </p:val>
                                        </p:tav>
                                        <p:tav tm="100000">
                                          <p:val>
                                            <p:fltVal val="0"/>
                                          </p:val>
                                        </p:tav>
                                      </p:tavLst>
                                    </p:anim>
                                    <p:animEffect transition="in" filter="fade">
                                      <p:cBhvr>
                                        <p:cTn id="18" dur="1000"/>
                                        <p:tgtEl>
                                          <p:spTgt spid="14950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49507">
                                            <p:txEl>
                                              <p:pRg st="0" end="0"/>
                                            </p:txEl>
                                          </p:spTgt>
                                        </p:tgtEl>
                                        <p:attrNameLst>
                                          <p:attrName>style.visibility</p:attrName>
                                        </p:attrNameLst>
                                      </p:cBhvr>
                                      <p:to>
                                        <p:strVal val="visible"/>
                                      </p:to>
                                    </p:set>
                                    <p:anim calcmode="lin" valueType="num">
                                      <p:cBhvr>
                                        <p:cTn id="23" dur="1000" fill="hold"/>
                                        <p:tgtEl>
                                          <p:spTgt spid="14950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4950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4950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4950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49507">
                                            <p:txEl>
                                              <p:pRg st="1" end="1"/>
                                            </p:txEl>
                                          </p:spTgt>
                                        </p:tgtEl>
                                        <p:attrNameLst>
                                          <p:attrName>style.visibility</p:attrName>
                                        </p:attrNameLst>
                                      </p:cBhvr>
                                      <p:to>
                                        <p:strVal val="visible"/>
                                      </p:to>
                                    </p:set>
                                    <p:anim calcmode="lin" valueType="num">
                                      <p:cBhvr>
                                        <p:cTn id="31" dur="1000" fill="hold"/>
                                        <p:tgtEl>
                                          <p:spTgt spid="14950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4950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4950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4950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49507">
                                            <p:txEl>
                                              <p:pRg st="2" end="2"/>
                                            </p:txEl>
                                          </p:spTgt>
                                        </p:tgtEl>
                                        <p:attrNameLst>
                                          <p:attrName>style.visibility</p:attrName>
                                        </p:attrNameLst>
                                      </p:cBhvr>
                                      <p:to>
                                        <p:strVal val="visible"/>
                                      </p:to>
                                    </p:set>
                                    <p:anim calcmode="lin" valueType="num">
                                      <p:cBhvr>
                                        <p:cTn id="37" dur="1000" fill="hold"/>
                                        <p:tgtEl>
                                          <p:spTgt spid="14950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4950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4950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4950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49507">
                                            <p:txEl>
                                              <p:pRg st="3" end="3"/>
                                            </p:txEl>
                                          </p:spTgt>
                                        </p:tgtEl>
                                        <p:attrNameLst>
                                          <p:attrName>style.visibility</p:attrName>
                                        </p:attrNameLst>
                                      </p:cBhvr>
                                      <p:to>
                                        <p:strVal val="visible"/>
                                      </p:to>
                                    </p:set>
                                    <p:anim calcmode="lin" valueType="num">
                                      <p:cBhvr>
                                        <p:cTn id="43" dur="1000" fill="hold"/>
                                        <p:tgtEl>
                                          <p:spTgt spid="14950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4950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4950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4950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49507">
                                            <p:txEl>
                                              <p:pRg st="4" end="4"/>
                                            </p:txEl>
                                          </p:spTgt>
                                        </p:tgtEl>
                                        <p:attrNameLst>
                                          <p:attrName>style.visibility</p:attrName>
                                        </p:attrNameLst>
                                      </p:cBhvr>
                                      <p:to>
                                        <p:strVal val="visible"/>
                                      </p:to>
                                    </p:set>
                                    <p:anim calcmode="lin" valueType="num">
                                      <p:cBhvr>
                                        <p:cTn id="51" dur="1000" fill="hold"/>
                                        <p:tgtEl>
                                          <p:spTgt spid="14950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4950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4950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4950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49507">
                                            <p:txEl>
                                              <p:pRg st="5" end="5"/>
                                            </p:txEl>
                                          </p:spTgt>
                                        </p:tgtEl>
                                        <p:attrNameLst>
                                          <p:attrName>style.visibility</p:attrName>
                                        </p:attrNameLst>
                                      </p:cBhvr>
                                      <p:to>
                                        <p:strVal val="visible"/>
                                      </p:to>
                                    </p:set>
                                    <p:anim calcmode="lin" valueType="num">
                                      <p:cBhvr>
                                        <p:cTn id="59" dur="1000" fill="hold"/>
                                        <p:tgtEl>
                                          <p:spTgt spid="14950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4950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4950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49507">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149507">
                                            <p:txEl>
                                              <p:pRg st="6" end="6"/>
                                            </p:txEl>
                                          </p:spTgt>
                                        </p:tgtEl>
                                        <p:attrNameLst>
                                          <p:attrName>style.visibility</p:attrName>
                                        </p:attrNameLst>
                                      </p:cBhvr>
                                      <p:to>
                                        <p:strVal val="visible"/>
                                      </p:to>
                                    </p:set>
                                    <p:anim calcmode="lin" valueType="num">
                                      <p:cBhvr>
                                        <p:cTn id="67" dur="1000" fill="hold"/>
                                        <p:tgtEl>
                                          <p:spTgt spid="149507">
                                            <p:txEl>
                                              <p:pRg st="6" end="6"/>
                                            </p:txEl>
                                          </p:spTgt>
                                        </p:tgtEl>
                                        <p:attrNameLst>
                                          <p:attrName>ppt_w</p:attrName>
                                        </p:attrNameLst>
                                      </p:cBhvr>
                                      <p:tavLst>
                                        <p:tav tm="0">
                                          <p:val>
                                            <p:fltVal val="0"/>
                                          </p:val>
                                        </p:tav>
                                        <p:tav tm="100000">
                                          <p:val>
                                            <p:strVal val="#ppt_w"/>
                                          </p:val>
                                        </p:tav>
                                      </p:tavLst>
                                    </p:anim>
                                    <p:anim calcmode="lin" valueType="num">
                                      <p:cBhvr>
                                        <p:cTn id="68" dur="1000" fill="hold"/>
                                        <p:tgtEl>
                                          <p:spTgt spid="149507">
                                            <p:txEl>
                                              <p:pRg st="6" end="6"/>
                                            </p:txEl>
                                          </p:spTgt>
                                        </p:tgtEl>
                                        <p:attrNameLst>
                                          <p:attrName>ppt_h</p:attrName>
                                        </p:attrNameLst>
                                      </p:cBhvr>
                                      <p:tavLst>
                                        <p:tav tm="0">
                                          <p:val>
                                            <p:fltVal val="0"/>
                                          </p:val>
                                        </p:tav>
                                        <p:tav tm="100000">
                                          <p:val>
                                            <p:strVal val="#ppt_h"/>
                                          </p:val>
                                        </p:tav>
                                      </p:tavLst>
                                    </p:anim>
                                    <p:anim calcmode="lin" valueType="num">
                                      <p:cBhvr>
                                        <p:cTn id="69" dur="1000" fill="hold"/>
                                        <p:tgtEl>
                                          <p:spTgt spid="149507">
                                            <p:txEl>
                                              <p:pRg st="6" end="6"/>
                                            </p:txEl>
                                          </p:spTgt>
                                        </p:tgtEl>
                                        <p:attrNameLst>
                                          <p:attrName>style.rotation</p:attrName>
                                        </p:attrNameLst>
                                      </p:cBhvr>
                                      <p:tavLst>
                                        <p:tav tm="0">
                                          <p:val>
                                            <p:fltVal val="90"/>
                                          </p:val>
                                        </p:tav>
                                        <p:tav tm="100000">
                                          <p:val>
                                            <p:fltVal val="0"/>
                                          </p:val>
                                        </p:tav>
                                      </p:tavLst>
                                    </p:anim>
                                    <p:animEffect transition="in" filter="fade">
                                      <p:cBhvr>
                                        <p:cTn id="70" dur="1000"/>
                                        <p:tgtEl>
                                          <p:spTgt spid="149507">
                                            <p:txEl>
                                              <p:pRg st="6" end="6"/>
                                            </p:txEl>
                                          </p:spTgt>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49507">
                                            <p:txEl>
                                              <p:pRg st="7" end="7"/>
                                            </p:txEl>
                                          </p:spTgt>
                                        </p:tgtEl>
                                        <p:attrNameLst>
                                          <p:attrName>style.visibility</p:attrName>
                                        </p:attrNameLst>
                                      </p:cBhvr>
                                      <p:to>
                                        <p:strVal val="visible"/>
                                      </p:to>
                                    </p:set>
                                    <p:anim calcmode="lin" valueType="num">
                                      <p:cBhvr>
                                        <p:cTn id="73" dur="1000" fill="hold"/>
                                        <p:tgtEl>
                                          <p:spTgt spid="149507">
                                            <p:txEl>
                                              <p:pRg st="7" end="7"/>
                                            </p:txEl>
                                          </p:spTgt>
                                        </p:tgtEl>
                                        <p:attrNameLst>
                                          <p:attrName>ppt_w</p:attrName>
                                        </p:attrNameLst>
                                      </p:cBhvr>
                                      <p:tavLst>
                                        <p:tav tm="0">
                                          <p:val>
                                            <p:fltVal val="0"/>
                                          </p:val>
                                        </p:tav>
                                        <p:tav tm="100000">
                                          <p:val>
                                            <p:strVal val="#ppt_w"/>
                                          </p:val>
                                        </p:tav>
                                      </p:tavLst>
                                    </p:anim>
                                    <p:anim calcmode="lin" valueType="num">
                                      <p:cBhvr>
                                        <p:cTn id="74" dur="1000" fill="hold"/>
                                        <p:tgtEl>
                                          <p:spTgt spid="149507">
                                            <p:txEl>
                                              <p:pRg st="7" end="7"/>
                                            </p:txEl>
                                          </p:spTgt>
                                        </p:tgtEl>
                                        <p:attrNameLst>
                                          <p:attrName>ppt_h</p:attrName>
                                        </p:attrNameLst>
                                      </p:cBhvr>
                                      <p:tavLst>
                                        <p:tav tm="0">
                                          <p:val>
                                            <p:fltVal val="0"/>
                                          </p:val>
                                        </p:tav>
                                        <p:tav tm="100000">
                                          <p:val>
                                            <p:strVal val="#ppt_h"/>
                                          </p:val>
                                        </p:tav>
                                      </p:tavLst>
                                    </p:anim>
                                    <p:anim calcmode="lin" valueType="num">
                                      <p:cBhvr>
                                        <p:cTn id="75" dur="1000" fill="hold"/>
                                        <p:tgtEl>
                                          <p:spTgt spid="149507">
                                            <p:txEl>
                                              <p:pRg st="7" end="7"/>
                                            </p:txEl>
                                          </p:spTgt>
                                        </p:tgtEl>
                                        <p:attrNameLst>
                                          <p:attrName>style.rotation</p:attrName>
                                        </p:attrNameLst>
                                      </p:cBhvr>
                                      <p:tavLst>
                                        <p:tav tm="0">
                                          <p:val>
                                            <p:fltVal val="90"/>
                                          </p:val>
                                        </p:tav>
                                        <p:tav tm="100000">
                                          <p:val>
                                            <p:fltVal val="0"/>
                                          </p:val>
                                        </p:tav>
                                      </p:tavLst>
                                    </p:anim>
                                    <p:animEffect transition="in" filter="fade">
                                      <p:cBhvr>
                                        <p:cTn id="76" dur="1000"/>
                                        <p:tgtEl>
                                          <p:spTgt spid="149507">
                                            <p:txEl>
                                              <p:pRg st="7" end="7"/>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9507">
                                            <p:txEl>
                                              <p:pRg st="8" end="8"/>
                                            </p:txEl>
                                          </p:spTgt>
                                        </p:tgtEl>
                                        <p:attrNameLst>
                                          <p:attrName>style.visibility</p:attrName>
                                        </p:attrNameLst>
                                      </p:cBhvr>
                                      <p:to>
                                        <p:strVal val="visible"/>
                                      </p:to>
                                    </p:set>
                                    <p:anim calcmode="lin" valueType="num">
                                      <p:cBhvr>
                                        <p:cTn id="79" dur="1000" fill="hold"/>
                                        <p:tgtEl>
                                          <p:spTgt spid="149507">
                                            <p:txEl>
                                              <p:pRg st="8" end="8"/>
                                            </p:txEl>
                                          </p:spTgt>
                                        </p:tgtEl>
                                        <p:attrNameLst>
                                          <p:attrName>ppt_w</p:attrName>
                                        </p:attrNameLst>
                                      </p:cBhvr>
                                      <p:tavLst>
                                        <p:tav tm="0">
                                          <p:val>
                                            <p:fltVal val="0"/>
                                          </p:val>
                                        </p:tav>
                                        <p:tav tm="100000">
                                          <p:val>
                                            <p:strVal val="#ppt_w"/>
                                          </p:val>
                                        </p:tav>
                                      </p:tavLst>
                                    </p:anim>
                                    <p:anim calcmode="lin" valueType="num">
                                      <p:cBhvr>
                                        <p:cTn id="80" dur="1000" fill="hold"/>
                                        <p:tgtEl>
                                          <p:spTgt spid="149507">
                                            <p:txEl>
                                              <p:pRg st="8" end="8"/>
                                            </p:txEl>
                                          </p:spTgt>
                                        </p:tgtEl>
                                        <p:attrNameLst>
                                          <p:attrName>ppt_h</p:attrName>
                                        </p:attrNameLst>
                                      </p:cBhvr>
                                      <p:tavLst>
                                        <p:tav tm="0">
                                          <p:val>
                                            <p:fltVal val="0"/>
                                          </p:val>
                                        </p:tav>
                                        <p:tav tm="100000">
                                          <p:val>
                                            <p:strVal val="#ppt_h"/>
                                          </p:val>
                                        </p:tav>
                                      </p:tavLst>
                                    </p:anim>
                                    <p:anim calcmode="lin" valueType="num">
                                      <p:cBhvr>
                                        <p:cTn id="81" dur="1000" fill="hold"/>
                                        <p:tgtEl>
                                          <p:spTgt spid="149507">
                                            <p:txEl>
                                              <p:pRg st="8" end="8"/>
                                            </p:txEl>
                                          </p:spTgt>
                                        </p:tgtEl>
                                        <p:attrNameLst>
                                          <p:attrName>style.rotation</p:attrName>
                                        </p:attrNameLst>
                                      </p:cBhvr>
                                      <p:tavLst>
                                        <p:tav tm="0">
                                          <p:val>
                                            <p:fltVal val="90"/>
                                          </p:val>
                                        </p:tav>
                                        <p:tav tm="100000">
                                          <p:val>
                                            <p:fltVal val="0"/>
                                          </p:val>
                                        </p:tav>
                                      </p:tavLst>
                                    </p:anim>
                                    <p:animEffect transition="in" filter="fade">
                                      <p:cBhvr>
                                        <p:cTn id="82" dur="1000"/>
                                        <p:tgtEl>
                                          <p:spTgt spid="149507">
                                            <p:txEl>
                                              <p:pRg st="8" end="8"/>
                                            </p:txEl>
                                          </p:spTgt>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49507">
                                            <p:txEl>
                                              <p:pRg st="9" end="9"/>
                                            </p:txEl>
                                          </p:spTgt>
                                        </p:tgtEl>
                                        <p:attrNameLst>
                                          <p:attrName>style.visibility</p:attrName>
                                        </p:attrNameLst>
                                      </p:cBhvr>
                                      <p:to>
                                        <p:strVal val="visible"/>
                                      </p:to>
                                    </p:set>
                                    <p:anim calcmode="lin" valueType="num">
                                      <p:cBhvr>
                                        <p:cTn id="85" dur="1000" fill="hold"/>
                                        <p:tgtEl>
                                          <p:spTgt spid="149507">
                                            <p:txEl>
                                              <p:pRg st="9" end="9"/>
                                            </p:txEl>
                                          </p:spTgt>
                                        </p:tgtEl>
                                        <p:attrNameLst>
                                          <p:attrName>ppt_w</p:attrName>
                                        </p:attrNameLst>
                                      </p:cBhvr>
                                      <p:tavLst>
                                        <p:tav tm="0">
                                          <p:val>
                                            <p:fltVal val="0"/>
                                          </p:val>
                                        </p:tav>
                                        <p:tav tm="100000">
                                          <p:val>
                                            <p:strVal val="#ppt_w"/>
                                          </p:val>
                                        </p:tav>
                                      </p:tavLst>
                                    </p:anim>
                                    <p:anim calcmode="lin" valueType="num">
                                      <p:cBhvr>
                                        <p:cTn id="86" dur="1000" fill="hold"/>
                                        <p:tgtEl>
                                          <p:spTgt spid="149507">
                                            <p:txEl>
                                              <p:pRg st="9" end="9"/>
                                            </p:txEl>
                                          </p:spTgt>
                                        </p:tgtEl>
                                        <p:attrNameLst>
                                          <p:attrName>ppt_h</p:attrName>
                                        </p:attrNameLst>
                                      </p:cBhvr>
                                      <p:tavLst>
                                        <p:tav tm="0">
                                          <p:val>
                                            <p:fltVal val="0"/>
                                          </p:val>
                                        </p:tav>
                                        <p:tav tm="100000">
                                          <p:val>
                                            <p:strVal val="#ppt_h"/>
                                          </p:val>
                                        </p:tav>
                                      </p:tavLst>
                                    </p:anim>
                                    <p:anim calcmode="lin" valueType="num">
                                      <p:cBhvr>
                                        <p:cTn id="87" dur="1000" fill="hold"/>
                                        <p:tgtEl>
                                          <p:spTgt spid="149507">
                                            <p:txEl>
                                              <p:pRg st="9" end="9"/>
                                            </p:txEl>
                                          </p:spTgt>
                                        </p:tgtEl>
                                        <p:attrNameLst>
                                          <p:attrName>style.rotation</p:attrName>
                                        </p:attrNameLst>
                                      </p:cBhvr>
                                      <p:tavLst>
                                        <p:tav tm="0">
                                          <p:val>
                                            <p:fltVal val="90"/>
                                          </p:val>
                                        </p:tav>
                                        <p:tav tm="100000">
                                          <p:val>
                                            <p:fltVal val="0"/>
                                          </p:val>
                                        </p:tav>
                                      </p:tavLst>
                                    </p:anim>
                                    <p:animEffect transition="in" filter="fade">
                                      <p:cBhvr>
                                        <p:cTn id="88" dur="1000"/>
                                        <p:tgtEl>
                                          <p:spTgt spid="1495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animBg="1"/>
      <p:bldP spid="149507"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1052188" y="44653"/>
            <a:ext cx="7772400" cy="1341438"/>
          </a:xfrm>
          <a:blipFill dpi="0" rotWithShape="0">
            <a:blip r:embed="rId3" cstate="print"/>
            <a:srcRect/>
            <a:tile tx="0" ty="0" sx="100000" sy="100000" flip="none" algn="tl"/>
          </a:blipFill>
          <a:ln w="76200" cap="flat" algn="ctr">
            <a:solidFill>
              <a:srgbClr val="0000FF"/>
            </a:solidFill>
          </a:ln>
        </p:spPr>
        <p:txBody>
          <a:bodyPr/>
          <a:lstStyle/>
          <a:p>
            <a:pPr>
              <a:defRPr/>
            </a:pPr>
            <a:r>
              <a:rPr lang="es-MX" b="1" i="1" dirty="0" err="1">
                <a:solidFill>
                  <a:srgbClr val="800000"/>
                </a:solidFill>
                <a:effectLst>
                  <a:outerShdw blurRad="38100" dist="38100" dir="2700000" algn="tl">
                    <a:srgbClr val="C0C0C0"/>
                  </a:outerShdw>
                </a:effectLst>
                <a:latin typeface="Arial" charset="0"/>
              </a:rPr>
              <a:t>Proactividad</a:t>
            </a:r>
            <a:r>
              <a:rPr lang="es-MX" b="1" i="1" dirty="0">
                <a:solidFill>
                  <a:srgbClr val="800000"/>
                </a:solidFill>
                <a:effectLst>
                  <a:outerShdw blurRad="38100" dist="38100" dir="2700000" algn="tl">
                    <a:srgbClr val="C0C0C0"/>
                  </a:outerShdw>
                </a:effectLst>
                <a:latin typeface="Arial" charset="0"/>
              </a:rPr>
              <a:t> Vs. Reactividad</a:t>
            </a:r>
            <a:endParaRPr lang="es-ES" b="1" i="1" dirty="0">
              <a:solidFill>
                <a:srgbClr val="800000"/>
              </a:solidFill>
              <a:effectLst>
                <a:outerShdw blurRad="38100" dist="38100" dir="2700000" algn="tl">
                  <a:srgbClr val="C0C0C0"/>
                </a:outerShdw>
              </a:effectLst>
              <a:latin typeface="Arial" charset="0"/>
            </a:endParaRPr>
          </a:p>
        </p:txBody>
      </p:sp>
      <p:sp>
        <p:nvSpPr>
          <p:cNvPr id="151555" name="Rectangle 3"/>
          <p:cNvSpPr>
            <a:spLocks noGrp="1" noChangeArrowheads="1"/>
          </p:cNvSpPr>
          <p:nvPr>
            <p:ph type="body" idx="4294967295"/>
          </p:nvPr>
        </p:nvSpPr>
        <p:spPr>
          <a:xfrm>
            <a:off x="0" y="1628775"/>
            <a:ext cx="8820472"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MX" sz="2800" b="1" i="1" dirty="0">
                <a:solidFill>
                  <a:srgbClr val="000099"/>
                </a:solidFill>
                <a:effectLst>
                  <a:outerShdw blurRad="38100" dist="38100" dir="2700000" algn="tl">
                    <a:srgbClr val="C0C0C0"/>
                  </a:outerShdw>
                </a:effectLst>
                <a:latin typeface="Arial" charset="0"/>
              </a:rPr>
              <a:t>La </a:t>
            </a:r>
            <a:r>
              <a:rPr lang="es-MX" sz="2800" b="1" i="1" dirty="0" err="1">
                <a:solidFill>
                  <a:srgbClr val="000099"/>
                </a:solidFill>
                <a:effectLst>
                  <a:outerShdw blurRad="38100" dist="38100" dir="2700000" algn="tl">
                    <a:srgbClr val="C0C0C0"/>
                  </a:outerShdw>
                </a:effectLst>
                <a:latin typeface="Arial" charset="0"/>
              </a:rPr>
              <a:t>utilizacion</a:t>
            </a:r>
            <a:r>
              <a:rPr lang="es-MX" sz="2800" b="1" i="1" dirty="0">
                <a:solidFill>
                  <a:srgbClr val="000099"/>
                </a:solidFill>
                <a:effectLst>
                  <a:outerShdw blurRad="38100" dist="38100" dir="2700000" algn="tl">
                    <a:srgbClr val="C0C0C0"/>
                  </a:outerShdw>
                </a:effectLst>
                <a:latin typeface="Arial" charset="0"/>
              </a:rPr>
              <a:t> de software reactivo (Antivirus, Anti-Spam, Parches de seguridad, Herramientas de remoción, </a:t>
            </a:r>
            <a:r>
              <a:rPr lang="es-MX" sz="2800" b="1" i="1" dirty="0" err="1">
                <a:solidFill>
                  <a:srgbClr val="000099"/>
                </a:solidFill>
                <a:effectLst>
                  <a:outerShdw blurRad="38100" dist="38100" dir="2700000" algn="tl">
                    <a:srgbClr val="C0C0C0"/>
                  </a:outerShdw>
                </a:effectLst>
                <a:latin typeface="Arial" charset="0"/>
              </a:rPr>
              <a:t>etc</a:t>
            </a:r>
            <a:r>
              <a:rPr lang="es-MX" sz="2800" b="1" i="1" dirty="0">
                <a:solidFill>
                  <a:srgbClr val="000099"/>
                </a:solidFill>
                <a:effectLst>
                  <a:outerShdw blurRad="38100" dist="38100" dir="2700000" algn="tl">
                    <a:srgbClr val="C0C0C0"/>
                  </a:outerShdw>
                </a:effectLst>
                <a:latin typeface="Arial" charset="0"/>
              </a:rPr>
              <a:t>) no es suficiente.</a:t>
            </a:r>
          </a:p>
          <a:p>
            <a:pPr>
              <a:lnSpc>
                <a:spcPct val="90000"/>
              </a:lnSpc>
              <a:defRPr/>
            </a:pPr>
            <a:r>
              <a:rPr lang="es-MX" sz="2800" b="1" i="1" dirty="0">
                <a:solidFill>
                  <a:schemeClr val="accent6">
                    <a:lumMod val="60000"/>
                    <a:lumOff val="40000"/>
                  </a:schemeClr>
                </a:solidFill>
                <a:effectLst>
                  <a:outerShdw blurRad="38100" dist="38100" dir="2700000" algn="tl">
                    <a:srgbClr val="C0C0C0"/>
                  </a:outerShdw>
                </a:effectLst>
                <a:latin typeface="Arial" charset="0"/>
              </a:rPr>
              <a:t>Es Necesario utilizar software proactivos para detectar vulnerabilidades y posibles fallas en los sistemas de computadoras.</a:t>
            </a:r>
          </a:p>
          <a:p>
            <a:pPr>
              <a:lnSpc>
                <a:spcPct val="90000"/>
              </a:lnSpc>
              <a:defRPr/>
            </a:pPr>
            <a:r>
              <a:rPr lang="es-MX" sz="2800" b="1" i="1" dirty="0">
                <a:solidFill>
                  <a:srgbClr val="000099"/>
                </a:solidFill>
                <a:effectLst>
                  <a:outerShdw blurRad="38100" dist="38100" dir="2700000" algn="tl">
                    <a:srgbClr val="C0C0C0"/>
                  </a:outerShdw>
                </a:effectLst>
                <a:latin typeface="Arial" charset="0"/>
              </a:rPr>
              <a:t>Pero fundamentalmente, es necesario TENER UNA ACTITUD PROACTIVA , es decir, no esperar la falla, sino tratar de evitarla lo antes posible.</a:t>
            </a:r>
            <a:endParaRPr lang="es-ES" sz="2800" b="1" i="1" dirty="0">
              <a:solidFill>
                <a:srgbClr val="000099"/>
              </a:solidFill>
              <a:effectLst>
                <a:outerShdw blurRad="38100" dist="38100" dir="2700000" algn="tl">
                  <a:srgbClr val="C0C0C0"/>
                </a:outerShdw>
              </a:effectLst>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1"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p:cTn id="7" dur="1000" fill="hold"/>
                                        <p:tgtEl>
                                          <p:spTgt spid="151554"/>
                                        </p:tgtEl>
                                        <p:attrNameLst>
                                          <p:attrName>ppt_w</p:attrName>
                                        </p:attrNameLst>
                                      </p:cBhvr>
                                      <p:tavLst>
                                        <p:tav tm="0">
                                          <p:val>
                                            <p:fltVal val="0"/>
                                          </p:val>
                                        </p:tav>
                                        <p:tav tm="100000">
                                          <p:val>
                                            <p:strVal val="#ppt_w"/>
                                          </p:val>
                                        </p:tav>
                                      </p:tavLst>
                                    </p:anim>
                                    <p:anim calcmode="lin" valueType="num">
                                      <p:cBhvr>
                                        <p:cTn id="8" dur="1000" fill="hold"/>
                                        <p:tgtEl>
                                          <p:spTgt spid="151554"/>
                                        </p:tgtEl>
                                        <p:attrNameLst>
                                          <p:attrName>ppt_h</p:attrName>
                                        </p:attrNameLst>
                                      </p:cBhvr>
                                      <p:tavLst>
                                        <p:tav tm="0">
                                          <p:val>
                                            <p:fltVal val="0"/>
                                          </p:val>
                                        </p:tav>
                                        <p:tav tm="100000">
                                          <p:val>
                                            <p:strVal val="#ppt_h"/>
                                          </p:val>
                                        </p:tav>
                                      </p:tavLst>
                                    </p:anim>
                                    <p:anim calcmode="lin" valueType="num">
                                      <p:cBhvr>
                                        <p:cTn id="9" dur="1000" fill="hold"/>
                                        <p:tgtEl>
                                          <p:spTgt spid="151554"/>
                                        </p:tgtEl>
                                        <p:attrNameLst>
                                          <p:attrName>style.rotation</p:attrName>
                                        </p:attrNameLst>
                                      </p:cBhvr>
                                      <p:tavLst>
                                        <p:tav tm="0">
                                          <p:val>
                                            <p:fltVal val="90"/>
                                          </p:val>
                                        </p:tav>
                                        <p:tav tm="100000">
                                          <p:val>
                                            <p:fltVal val="0"/>
                                          </p:val>
                                        </p:tav>
                                      </p:tavLst>
                                    </p:anim>
                                    <p:animEffect transition="in" filter="fade">
                                      <p:cBhvr>
                                        <p:cTn id="10" dur="1000"/>
                                        <p:tgtEl>
                                          <p:spTgt spid="15155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51555">
                                            <p:bg/>
                                          </p:spTgt>
                                        </p:tgtEl>
                                        <p:attrNameLst>
                                          <p:attrName>style.visibility</p:attrName>
                                        </p:attrNameLst>
                                      </p:cBhvr>
                                      <p:to>
                                        <p:strVal val="visible"/>
                                      </p:to>
                                    </p:set>
                                    <p:anim calcmode="lin" valueType="num">
                                      <p:cBhvr>
                                        <p:cTn id="15" dur="1000" fill="hold"/>
                                        <p:tgtEl>
                                          <p:spTgt spid="151555">
                                            <p:bg/>
                                          </p:spTgt>
                                        </p:tgtEl>
                                        <p:attrNameLst>
                                          <p:attrName>ppt_w</p:attrName>
                                        </p:attrNameLst>
                                      </p:cBhvr>
                                      <p:tavLst>
                                        <p:tav tm="0">
                                          <p:val>
                                            <p:fltVal val="0"/>
                                          </p:val>
                                        </p:tav>
                                        <p:tav tm="100000">
                                          <p:val>
                                            <p:strVal val="#ppt_w"/>
                                          </p:val>
                                        </p:tav>
                                      </p:tavLst>
                                    </p:anim>
                                    <p:anim calcmode="lin" valueType="num">
                                      <p:cBhvr>
                                        <p:cTn id="16" dur="1000" fill="hold"/>
                                        <p:tgtEl>
                                          <p:spTgt spid="151555">
                                            <p:bg/>
                                          </p:spTgt>
                                        </p:tgtEl>
                                        <p:attrNameLst>
                                          <p:attrName>ppt_h</p:attrName>
                                        </p:attrNameLst>
                                      </p:cBhvr>
                                      <p:tavLst>
                                        <p:tav tm="0">
                                          <p:val>
                                            <p:fltVal val="0"/>
                                          </p:val>
                                        </p:tav>
                                        <p:tav tm="100000">
                                          <p:val>
                                            <p:strVal val="#ppt_h"/>
                                          </p:val>
                                        </p:tav>
                                      </p:tavLst>
                                    </p:anim>
                                    <p:anim calcmode="lin" valueType="num">
                                      <p:cBhvr>
                                        <p:cTn id="17" dur="1000" fill="hold"/>
                                        <p:tgtEl>
                                          <p:spTgt spid="151555">
                                            <p:bg/>
                                          </p:spTgt>
                                        </p:tgtEl>
                                        <p:attrNameLst>
                                          <p:attrName>style.rotation</p:attrName>
                                        </p:attrNameLst>
                                      </p:cBhvr>
                                      <p:tavLst>
                                        <p:tav tm="0">
                                          <p:val>
                                            <p:fltVal val="90"/>
                                          </p:val>
                                        </p:tav>
                                        <p:tav tm="100000">
                                          <p:val>
                                            <p:fltVal val="0"/>
                                          </p:val>
                                        </p:tav>
                                      </p:tavLst>
                                    </p:anim>
                                    <p:animEffect transition="in" filter="fade">
                                      <p:cBhvr>
                                        <p:cTn id="18" dur="1000"/>
                                        <p:tgtEl>
                                          <p:spTgt spid="15155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51555">
                                            <p:txEl>
                                              <p:pRg st="0" end="0"/>
                                            </p:txEl>
                                          </p:spTgt>
                                        </p:tgtEl>
                                        <p:attrNameLst>
                                          <p:attrName>style.visibility</p:attrName>
                                        </p:attrNameLst>
                                      </p:cBhvr>
                                      <p:to>
                                        <p:strVal val="visible"/>
                                      </p:to>
                                    </p:set>
                                    <p:anim calcmode="lin" valueType="num">
                                      <p:cBhvr>
                                        <p:cTn id="23" dur="1000" fill="hold"/>
                                        <p:tgtEl>
                                          <p:spTgt spid="15155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155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5155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5155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51555">
                                            <p:txEl>
                                              <p:pRg st="1" end="1"/>
                                            </p:txEl>
                                          </p:spTgt>
                                        </p:tgtEl>
                                        <p:attrNameLst>
                                          <p:attrName>style.visibility</p:attrName>
                                        </p:attrNameLst>
                                      </p:cBhvr>
                                      <p:to>
                                        <p:strVal val="visible"/>
                                      </p:to>
                                    </p:set>
                                    <p:anim calcmode="lin" valueType="num">
                                      <p:cBhvr>
                                        <p:cTn id="31" dur="1000" fill="hold"/>
                                        <p:tgtEl>
                                          <p:spTgt spid="15155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5155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5155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5155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51555">
                                            <p:txEl>
                                              <p:pRg st="2" end="2"/>
                                            </p:txEl>
                                          </p:spTgt>
                                        </p:tgtEl>
                                        <p:attrNameLst>
                                          <p:attrName>style.visibility</p:attrName>
                                        </p:attrNameLst>
                                      </p:cBhvr>
                                      <p:to>
                                        <p:strVal val="visible"/>
                                      </p:to>
                                    </p:set>
                                    <p:anim calcmode="lin" valueType="num">
                                      <p:cBhvr>
                                        <p:cTn id="39" dur="1000" fill="hold"/>
                                        <p:tgtEl>
                                          <p:spTgt spid="151555">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51555">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51555">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515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1" animBg="1"/>
      <p:bldP spid="15155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sz="2400" b="1" i="1" noProof="1">
                <a:solidFill>
                  <a:srgbClr val="000000"/>
                </a:solidFill>
                <a:latin typeface="Arial"/>
                <a:ea typeface="ＭＳ Ｐゴシック"/>
                <a:cs typeface="ＭＳ Ｐゴシック"/>
              </a:rPr>
              <a:t>Las amenazas externas más comunes a las redes incluyen las siguientes: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Virus, gusanos y caballos de Troya .</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Spyware y adware.</a:t>
            </a:r>
          </a:p>
          <a:p>
            <a:pPr marL="236555" indent="-236555" defTabSz="814365">
              <a:lnSpc>
                <a:spcPct val="95000"/>
              </a:lnSpc>
              <a:spcBef>
                <a:spcPct val="50000"/>
              </a:spcBef>
              <a:buClr>
                <a:srgbClr val="708CA1"/>
              </a:buClr>
              <a:buFont typeface="Wingdings"/>
              <a:buChar char="§"/>
            </a:pPr>
            <a:r>
              <a:rPr lang="es-ES" sz="2400" b="1" i="1" spc="-20" noProof="1">
                <a:solidFill>
                  <a:srgbClr val="000000"/>
                </a:solidFill>
                <a:latin typeface="Arial"/>
                <a:ea typeface="ＭＳ Ｐゴシック"/>
                <a:cs typeface="ＭＳ Ｐゴシック"/>
              </a:rPr>
              <a:t>Ataques de día cero, también llamados “ataques de hora cero”.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de piratas informáticos.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Ataques por denegación de servicio.</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Interceptación y robo de datos.</a:t>
            </a:r>
          </a:p>
          <a:p>
            <a:pPr marL="236555" indent="-236555" defTabSz="814365">
              <a:lnSpc>
                <a:spcPct val="95000"/>
              </a:lnSpc>
              <a:spcBef>
                <a:spcPct val="50000"/>
              </a:spcBef>
              <a:buClr>
                <a:srgbClr val="708CA1"/>
              </a:buClr>
              <a:buFont typeface="Wingdings"/>
              <a:buChar char="§"/>
            </a:pPr>
            <a:r>
              <a:rPr lang="es-ES" sz="2400" b="1" i="1" noProof="1">
                <a:solidFill>
                  <a:srgbClr val="000000"/>
                </a:solidFill>
                <a:latin typeface="Arial"/>
                <a:ea typeface="ＭＳ Ｐゴシック"/>
                <a:cs typeface="ＭＳ Ｐゴシック"/>
              </a:rPr>
              <a:t>Robo de identidad.</a:t>
            </a:r>
            <a:endParaRPr lang="es-ES" sz="2400" b="1" i="1" noProof="1"/>
          </a:p>
          <a:p>
            <a:endParaRPr lang="es-ES" sz="2400"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4</a:t>
            </a:fld>
            <a:endParaRPr lang="en-US"/>
          </a:p>
        </p:txBody>
      </p:sp>
    </p:spTree>
    <p:extLst>
      <p:ext uri="{BB962C8B-B14F-4D97-AF65-F5344CB8AC3E}">
        <p14:creationId xmlns:p14="http://schemas.microsoft.com/office/powerpoint/2010/main" val="195693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p:cTn id="3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p:cTn id="3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anim calcmode="lin" valueType="num">
                                      <p:cBhvr>
                                        <p:cTn id="6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 calcmode="lin" valueType="num">
                                      <p:cBhvr>
                                        <p:cTn id="71"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p:cTn id="7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8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8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684213" y="260350"/>
            <a:ext cx="7959725"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a:t>
            </a:r>
          </a:p>
        </p:txBody>
      </p:sp>
      <p:sp>
        <p:nvSpPr>
          <p:cNvPr id="18436" name="Rectangle 3"/>
          <p:cNvSpPr>
            <a:spLocks noGrp="1" noChangeArrowheads="1"/>
          </p:cNvSpPr>
          <p:nvPr>
            <p:ph idx="1"/>
          </p:nvPr>
        </p:nvSpPr>
        <p:spPr>
          <a:xfrm>
            <a:off x="214313" y="1571625"/>
            <a:ext cx="8929687" cy="5124450"/>
          </a:xfrm>
          <a:gradFill rotWithShape="0">
            <a:gsLst>
              <a:gs pos="0">
                <a:schemeClr val="hlink"/>
              </a:gs>
              <a:gs pos="100000">
                <a:srgbClr val="66FFFF"/>
              </a:gs>
            </a:gsLst>
            <a:lin ang="5400000" scaled="1"/>
          </a:gradFill>
          <a:ln w="76200">
            <a:solidFill>
              <a:schemeClr val="accent2"/>
            </a:solidFill>
          </a:ln>
        </p:spPr>
        <p:txBody>
          <a:bodyPr/>
          <a:lstStyle/>
          <a:p>
            <a:pPr>
              <a:defRPr/>
            </a:pPr>
            <a:r>
              <a:rPr lang="es-AR" sz="2800" b="1" i="1" dirty="0">
                <a:effectLst>
                  <a:outerShdw blurRad="38100" dist="38100" dir="2700000" algn="tl">
                    <a:srgbClr val="FFFFFF"/>
                  </a:outerShdw>
                </a:effectLst>
                <a:latin typeface="Verdana" pitchFamily="34" charset="0"/>
              </a:rPr>
              <a:t>Concepto utilizado en Arquitectura-Cliente Servidor en Redes de Procesamiento de datos distribuidas .</a:t>
            </a:r>
          </a:p>
          <a:p>
            <a:pPr>
              <a:defRPr/>
            </a:pPr>
            <a:r>
              <a:rPr lang="es-AR" sz="2800" b="1" i="1" dirty="0">
                <a:solidFill>
                  <a:schemeClr val="accent6">
                    <a:lumMod val="60000"/>
                    <a:lumOff val="40000"/>
                  </a:schemeClr>
                </a:solidFill>
                <a:effectLst>
                  <a:outerShdw blurRad="38100" dist="38100" dir="2700000" algn="tl">
                    <a:srgbClr val="FFFFFF"/>
                  </a:outerShdw>
                </a:effectLst>
                <a:latin typeface="Verdana" pitchFamily="34" charset="0"/>
              </a:rPr>
              <a:t>Nace con la necesidad de compartir aplicaciones distribuidas en distintas computadoras y que las mismas otorguen servicios  a través de Internet.</a:t>
            </a:r>
          </a:p>
          <a:p>
            <a:pPr>
              <a:defRPr/>
            </a:pPr>
            <a:r>
              <a:rPr lang="es-AR" sz="2800" b="1" i="1" dirty="0">
                <a:effectLst>
                  <a:outerShdw blurRad="38100" dist="38100" dir="2700000" algn="tl">
                    <a:srgbClr val="FFFFFF"/>
                  </a:outerShdw>
                </a:effectLst>
                <a:latin typeface="Verdana" pitchFamily="34" charset="0"/>
              </a:rPr>
              <a:t>Normaliza las Aplicaciones distribuyéndolas en capas para que el Procesamiento sea seguro y confiable.   </a:t>
            </a:r>
          </a:p>
        </p:txBody>
      </p:sp>
      <p:sp>
        <p:nvSpPr>
          <p:cNvPr id="5" name="5 Marcador de número de diapositiva"/>
          <p:cNvSpPr>
            <a:spLocks noGrp="1"/>
          </p:cNvSpPr>
          <p:nvPr>
            <p:ph type="sldNum" sz="quarter" idx="12"/>
          </p:nvPr>
        </p:nvSpPr>
        <p:spPr/>
        <p:txBody>
          <a:bodyPr/>
          <a:lstStyle/>
          <a:p>
            <a:pPr>
              <a:defRPr/>
            </a:pPr>
            <a:fld id="{97ABFB4C-4175-4428-9FAF-40F56D50B71B}" type="slidenum">
              <a:rPr lang="en-US"/>
              <a:pPr>
                <a:defRPr/>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48514"/>
                                        </p:tgtEl>
                                        <p:attrNameLst>
                                          <p:attrName>style.visibility</p:attrName>
                                        </p:attrNameLst>
                                      </p:cBhvr>
                                      <p:to>
                                        <p:strVal val="visible"/>
                                      </p:to>
                                    </p:set>
                                    <p:anim calcmode="lin" valueType="num">
                                      <p:cBhvr>
                                        <p:cTn id="7" dur="1000" fill="hold"/>
                                        <p:tgtEl>
                                          <p:spTgt spid="448514"/>
                                        </p:tgtEl>
                                        <p:attrNameLst>
                                          <p:attrName>ppt_w</p:attrName>
                                        </p:attrNameLst>
                                      </p:cBhvr>
                                      <p:tavLst>
                                        <p:tav tm="0">
                                          <p:val>
                                            <p:fltVal val="0"/>
                                          </p:val>
                                        </p:tav>
                                        <p:tav tm="100000">
                                          <p:val>
                                            <p:strVal val="#ppt_w"/>
                                          </p:val>
                                        </p:tav>
                                      </p:tavLst>
                                    </p:anim>
                                    <p:anim calcmode="lin" valueType="num">
                                      <p:cBhvr>
                                        <p:cTn id="8" dur="1000" fill="hold"/>
                                        <p:tgtEl>
                                          <p:spTgt spid="448514"/>
                                        </p:tgtEl>
                                        <p:attrNameLst>
                                          <p:attrName>ppt_h</p:attrName>
                                        </p:attrNameLst>
                                      </p:cBhvr>
                                      <p:tavLst>
                                        <p:tav tm="0">
                                          <p:val>
                                            <p:fltVal val="0"/>
                                          </p:val>
                                        </p:tav>
                                        <p:tav tm="100000">
                                          <p:val>
                                            <p:strVal val="#ppt_h"/>
                                          </p:val>
                                        </p:tav>
                                      </p:tavLst>
                                    </p:anim>
                                    <p:anim calcmode="lin" valueType="num">
                                      <p:cBhvr>
                                        <p:cTn id="9" dur="1000" fill="hold"/>
                                        <p:tgtEl>
                                          <p:spTgt spid="448514"/>
                                        </p:tgtEl>
                                        <p:attrNameLst>
                                          <p:attrName>style.rotation</p:attrName>
                                        </p:attrNameLst>
                                      </p:cBhvr>
                                      <p:tavLst>
                                        <p:tav tm="0">
                                          <p:val>
                                            <p:fltVal val="90"/>
                                          </p:val>
                                        </p:tav>
                                        <p:tav tm="100000">
                                          <p:val>
                                            <p:fltVal val="0"/>
                                          </p:val>
                                        </p:tav>
                                      </p:tavLst>
                                    </p:anim>
                                    <p:animEffect transition="in" filter="fade">
                                      <p:cBhvr>
                                        <p:cTn id="10" dur="1000"/>
                                        <p:tgtEl>
                                          <p:spTgt spid="4485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6">
                                            <p:bg/>
                                          </p:spTgt>
                                        </p:tgtEl>
                                        <p:attrNameLst>
                                          <p:attrName>style.visibility</p:attrName>
                                        </p:attrNameLst>
                                      </p:cBhvr>
                                      <p:to>
                                        <p:strVal val="visible"/>
                                      </p:to>
                                    </p:set>
                                    <p:anim calcmode="lin" valueType="num">
                                      <p:cBhvr>
                                        <p:cTn id="15" dur="1000" fill="hold"/>
                                        <p:tgtEl>
                                          <p:spTgt spid="18436">
                                            <p:bg/>
                                          </p:spTgt>
                                        </p:tgtEl>
                                        <p:attrNameLst>
                                          <p:attrName>ppt_w</p:attrName>
                                        </p:attrNameLst>
                                      </p:cBhvr>
                                      <p:tavLst>
                                        <p:tav tm="0">
                                          <p:val>
                                            <p:fltVal val="0"/>
                                          </p:val>
                                        </p:tav>
                                        <p:tav tm="100000">
                                          <p:val>
                                            <p:strVal val="#ppt_w"/>
                                          </p:val>
                                        </p:tav>
                                      </p:tavLst>
                                    </p:anim>
                                    <p:anim calcmode="lin" valueType="num">
                                      <p:cBhvr>
                                        <p:cTn id="16" dur="1000" fill="hold"/>
                                        <p:tgtEl>
                                          <p:spTgt spid="18436">
                                            <p:bg/>
                                          </p:spTgt>
                                        </p:tgtEl>
                                        <p:attrNameLst>
                                          <p:attrName>ppt_h</p:attrName>
                                        </p:attrNameLst>
                                      </p:cBhvr>
                                      <p:tavLst>
                                        <p:tav tm="0">
                                          <p:val>
                                            <p:fltVal val="0"/>
                                          </p:val>
                                        </p:tav>
                                        <p:tav tm="100000">
                                          <p:val>
                                            <p:strVal val="#ppt_h"/>
                                          </p:val>
                                        </p:tav>
                                      </p:tavLst>
                                    </p:anim>
                                    <p:anim calcmode="lin" valueType="num">
                                      <p:cBhvr>
                                        <p:cTn id="17" dur="1000" fill="hold"/>
                                        <p:tgtEl>
                                          <p:spTgt spid="18436">
                                            <p:bg/>
                                          </p:spTgt>
                                        </p:tgtEl>
                                        <p:attrNameLst>
                                          <p:attrName>style.rotation</p:attrName>
                                        </p:attrNameLst>
                                      </p:cBhvr>
                                      <p:tavLst>
                                        <p:tav tm="0">
                                          <p:val>
                                            <p:fltVal val="90"/>
                                          </p:val>
                                        </p:tav>
                                        <p:tav tm="100000">
                                          <p:val>
                                            <p:fltVal val="0"/>
                                          </p:val>
                                        </p:tav>
                                      </p:tavLst>
                                    </p:anim>
                                    <p:animEffect transition="in" filter="fade">
                                      <p:cBhvr>
                                        <p:cTn id="18" dur="1000"/>
                                        <p:tgtEl>
                                          <p:spTgt spid="1843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8436">
                                            <p:txEl>
                                              <p:pRg st="0" end="0"/>
                                            </p:txEl>
                                          </p:spTgt>
                                        </p:tgtEl>
                                        <p:attrNameLst>
                                          <p:attrName>style.visibility</p:attrName>
                                        </p:attrNameLst>
                                      </p:cBhvr>
                                      <p:to>
                                        <p:strVal val="visible"/>
                                      </p:to>
                                    </p:set>
                                    <p:anim calcmode="lin" valueType="num">
                                      <p:cBhvr>
                                        <p:cTn id="23" dur="1000" fill="hold"/>
                                        <p:tgtEl>
                                          <p:spTgt spid="1843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843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843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843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8436">
                                            <p:txEl>
                                              <p:pRg st="1" end="1"/>
                                            </p:txEl>
                                          </p:spTgt>
                                        </p:tgtEl>
                                        <p:attrNameLst>
                                          <p:attrName>style.visibility</p:attrName>
                                        </p:attrNameLst>
                                      </p:cBhvr>
                                      <p:to>
                                        <p:strVal val="visible"/>
                                      </p:to>
                                    </p:set>
                                    <p:anim calcmode="lin" valueType="num">
                                      <p:cBhvr>
                                        <p:cTn id="31" dur="1000" fill="hold"/>
                                        <p:tgtEl>
                                          <p:spTgt spid="1843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843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843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843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8436">
                                            <p:txEl>
                                              <p:pRg st="2" end="2"/>
                                            </p:txEl>
                                          </p:spTgt>
                                        </p:tgtEl>
                                        <p:attrNameLst>
                                          <p:attrName>style.visibility</p:attrName>
                                        </p:attrNameLst>
                                      </p:cBhvr>
                                      <p:to>
                                        <p:strVal val="visible"/>
                                      </p:to>
                                    </p:set>
                                    <p:anim calcmode="lin" valueType="num">
                                      <p:cBhvr>
                                        <p:cTn id="39" dur="1000" fill="hold"/>
                                        <p:tgtEl>
                                          <p:spTgt spid="1843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843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843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84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4" grpId="0" animBg="1"/>
      <p:bldP spid="18436"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714375" y="214313"/>
            <a:ext cx="7772400" cy="1143000"/>
          </a:xfrm>
          <a:blipFill dpi="0" rotWithShape="0">
            <a:blip r:embed="rId3" cstate="print"/>
            <a:srcRect/>
            <a:tile tx="0" ty="0" sx="100000" sy="100000" flip="none" algn="tl"/>
          </a:blipFill>
          <a:ln w="76200" cap="flat">
            <a:solidFill>
              <a:srgbClr val="0000FF"/>
            </a:solidFill>
          </a:ln>
        </p:spPr>
        <p:txBody>
          <a:bodyPr/>
          <a:lstStyle/>
          <a:p>
            <a:pPr>
              <a:defRPr/>
            </a:pPr>
            <a:r>
              <a:rPr lang="es-AR" sz="3600" i="1" dirty="0">
                <a:solidFill>
                  <a:srgbClr val="800000"/>
                </a:solidFill>
                <a:effectLst>
                  <a:outerShdw blurRad="38100" dist="38100" dir="2700000" algn="tl">
                    <a:srgbClr val="000000"/>
                  </a:outerShdw>
                </a:effectLst>
                <a:latin typeface="Arial" charset="0"/>
              </a:rPr>
              <a:t>Modelo de N-Tiers</a:t>
            </a:r>
            <a:br>
              <a:rPr lang="es-AR" sz="3600" i="1" dirty="0">
                <a:solidFill>
                  <a:srgbClr val="800000"/>
                </a:solidFill>
                <a:effectLst>
                  <a:outerShdw blurRad="38100" dist="38100" dir="2700000" algn="tl">
                    <a:srgbClr val="000000"/>
                  </a:outerShdw>
                </a:effectLst>
                <a:latin typeface="Arial" charset="0"/>
              </a:rPr>
            </a:br>
            <a:r>
              <a:rPr lang="es-AR" sz="3600" i="1" dirty="0">
                <a:solidFill>
                  <a:srgbClr val="800000"/>
                </a:solidFill>
                <a:effectLst>
                  <a:outerShdw blurRad="38100" dist="38100" dir="2700000" algn="tl">
                    <a:srgbClr val="000000"/>
                  </a:outerShdw>
                </a:effectLst>
                <a:latin typeface="Arial" charset="0"/>
              </a:rPr>
              <a:t>(N-Capas) Ejemplo</a:t>
            </a:r>
          </a:p>
        </p:txBody>
      </p:sp>
      <p:sp>
        <p:nvSpPr>
          <p:cNvPr id="26627" name="Rectangle 3"/>
          <p:cNvSpPr>
            <a:spLocks noGrp="1" noChangeArrowheads="1"/>
          </p:cNvSpPr>
          <p:nvPr>
            <p:ph idx="1"/>
          </p:nvPr>
        </p:nvSpPr>
        <p:spPr>
          <a:xfrm>
            <a:off x="428625" y="1714500"/>
            <a:ext cx="8305800" cy="4767263"/>
          </a:xfrm>
          <a:solidFill>
            <a:srgbClr val="00B0F0"/>
          </a:solidFill>
          <a:ln w="76200">
            <a:solidFill>
              <a:schemeClr val="accent2"/>
            </a:solidFill>
            <a:bevel/>
          </a:ln>
        </p:spPr>
        <p:txBody>
          <a:bodyPr/>
          <a:lstStyle/>
          <a:p>
            <a:pPr>
              <a:lnSpc>
                <a:spcPct val="90000"/>
              </a:lnSpc>
            </a:pPr>
            <a:r>
              <a:rPr lang="es-AR" sz="2800" b="1" i="1">
                <a:solidFill>
                  <a:schemeClr val="tx2"/>
                </a:solidFill>
                <a:latin typeface="Arial" charset="0"/>
              </a:rPr>
              <a:t>Aplicaciones corriendo en un único servidor </a:t>
            </a:r>
          </a:p>
          <a:p>
            <a:pPr lvl="1">
              <a:lnSpc>
                <a:spcPct val="90000"/>
              </a:lnSpc>
            </a:pPr>
            <a:r>
              <a:rPr lang="es-AR" sz="2400" b="1" i="1">
                <a:solidFill>
                  <a:schemeClr val="accent2"/>
                </a:solidFill>
                <a:latin typeface="Arial" charset="0"/>
              </a:rPr>
              <a:t>Tier One / Una Capa.</a:t>
            </a:r>
          </a:p>
          <a:p>
            <a:pPr>
              <a:lnSpc>
                <a:spcPct val="90000"/>
              </a:lnSpc>
            </a:pPr>
            <a:r>
              <a:rPr lang="es-AR" sz="2800" b="1" i="1">
                <a:solidFill>
                  <a:schemeClr val="tx2"/>
                </a:solidFill>
                <a:latin typeface="Arial" charset="0"/>
              </a:rPr>
              <a:t>Aplicaciones corriendo en dos computadoras , Un servidor y un Cliente </a:t>
            </a:r>
          </a:p>
          <a:p>
            <a:pPr lvl="1">
              <a:lnSpc>
                <a:spcPct val="90000"/>
              </a:lnSpc>
            </a:pPr>
            <a:r>
              <a:rPr lang="es-AR" sz="2400" b="1" i="1">
                <a:solidFill>
                  <a:schemeClr val="tx2"/>
                </a:solidFill>
                <a:latin typeface="Arial" charset="0"/>
              </a:rPr>
              <a:t> </a:t>
            </a:r>
            <a:r>
              <a:rPr lang="es-AR" sz="2400" b="1" i="1">
                <a:solidFill>
                  <a:schemeClr val="accent2"/>
                </a:solidFill>
                <a:latin typeface="Arial" charset="0"/>
              </a:rPr>
              <a:t>Tier two / Dos Capas.</a:t>
            </a:r>
          </a:p>
          <a:p>
            <a:pPr>
              <a:lnSpc>
                <a:spcPct val="90000"/>
              </a:lnSpc>
            </a:pPr>
            <a:r>
              <a:rPr lang="es-AR" sz="2800" b="1" i="1">
                <a:solidFill>
                  <a:schemeClr val="tx2"/>
                </a:solidFill>
                <a:latin typeface="Arial" charset="0"/>
              </a:rPr>
              <a:t>Aplicaciones corriendo en dos computadoras y una base de datos , Un servidor , un Cliente y una base de datos  que entrega datos a dicha aplicación</a:t>
            </a:r>
          </a:p>
          <a:p>
            <a:pPr lvl="1">
              <a:lnSpc>
                <a:spcPct val="90000"/>
              </a:lnSpc>
            </a:pPr>
            <a:r>
              <a:rPr lang="es-AR" sz="2400" b="1" i="1">
                <a:solidFill>
                  <a:schemeClr val="accent2"/>
                </a:solidFill>
                <a:latin typeface="Arial" charset="0"/>
              </a:rPr>
              <a:t>Tier Three / Tres Capas.</a:t>
            </a:r>
          </a:p>
          <a:p>
            <a:pPr>
              <a:lnSpc>
                <a:spcPct val="90000"/>
              </a:lnSpc>
            </a:pPr>
            <a:endParaRPr lang="es-AR" sz="2800" b="1" i="1">
              <a:solidFill>
                <a:schemeClr val="tx2"/>
              </a:solidFill>
              <a:latin typeface="Arial" charset="0"/>
            </a:endParaRPr>
          </a:p>
        </p:txBody>
      </p:sp>
      <p:sp>
        <p:nvSpPr>
          <p:cNvPr id="5" name="5 Marcador de número de diapositiva"/>
          <p:cNvSpPr>
            <a:spLocks noGrp="1"/>
          </p:cNvSpPr>
          <p:nvPr>
            <p:ph type="sldNum" sz="quarter" idx="12"/>
          </p:nvPr>
        </p:nvSpPr>
        <p:spPr/>
        <p:txBody>
          <a:bodyPr/>
          <a:lstStyle/>
          <a:p>
            <a:pPr>
              <a:defRPr/>
            </a:pPr>
            <a:fld id="{736B182C-BFC9-4421-A755-0FCB631837B7}" type="slidenum">
              <a:rPr lang="en-US"/>
              <a:pPr>
                <a:defRPr/>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60802"/>
                                        </p:tgtEl>
                                        <p:attrNameLst>
                                          <p:attrName>style.visibility</p:attrName>
                                        </p:attrNameLst>
                                      </p:cBhvr>
                                      <p:to>
                                        <p:strVal val="visible"/>
                                      </p:to>
                                    </p:set>
                                    <p:anim calcmode="lin" valueType="num">
                                      <p:cBhvr>
                                        <p:cTn id="7" dur="1000" fill="hold"/>
                                        <p:tgtEl>
                                          <p:spTgt spid="460802"/>
                                        </p:tgtEl>
                                        <p:attrNameLst>
                                          <p:attrName>ppt_w</p:attrName>
                                        </p:attrNameLst>
                                      </p:cBhvr>
                                      <p:tavLst>
                                        <p:tav tm="0">
                                          <p:val>
                                            <p:fltVal val="0"/>
                                          </p:val>
                                        </p:tav>
                                        <p:tav tm="100000">
                                          <p:val>
                                            <p:strVal val="#ppt_w"/>
                                          </p:val>
                                        </p:tav>
                                      </p:tavLst>
                                    </p:anim>
                                    <p:anim calcmode="lin" valueType="num">
                                      <p:cBhvr>
                                        <p:cTn id="8" dur="1000" fill="hold"/>
                                        <p:tgtEl>
                                          <p:spTgt spid="460802"/>
                                        </p:tgtEl>
                                        <p:attrNameLst>
                                          <p:attrName>ppt_h</p:attrName>
                                        </p:attrNameLst>
                                      </p:cBhvr>
                                      <p:tavLst>
                                        <p:tav tm="0">
                                          <p:val>
                                            <p:fltVal val="0"/>
                                          </p:val>
                                        </p:tav>
                                        <p:tav tm="100000">
                                          <p:val>
                                            <p:strVal val="#ppt_h"/>
                                          </p:val>
                                        </p:tav>
                                      </p:tavLst>
                                    </p:anim>
                                    <p:anim calcmode="lin" valueType="num">
                                      <p:cBhvr>
                                        <p:cTn id="9" dur="1000" fill="hold"/>
                                        <p:tgtEl>
                                          <p:spTgt spid="460802"/>
                                        </p:tgtEl>
                                        <p:attrNameLst>
                                          <p:attrName>style.rotation</p:attrName>
                                        </p:attrNameLst>
                                      </p:cBhvr>
                                      <p:tavLst>
                                        <p:tav tm="0">
                                          <p:val>
                                            <p:fltVal val="90"/>
                                          </p:val>
                                        </p:tav>
                                        <p:tav tm="100000">
                                          <p:val>
                                            <p:fltVal val="0"/>
                                          </p:val>
                                        </p:tav>
                                      </p:tavLst>
                                    </p:anim>
                                    <p:animEffect transition="in" filter="fade">
                                      <p:cBhvr>
                                        <p:cTn id="10" dur="1000"/>
                                        <p:tgtEl>
                                          <p:spTgt spid="46080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6627">
                                            <p:bg/>
                                          </p:spTgt>
                                        </p:tgtEl>
                                        <p:attrNameLst>
                                          <p:attrName>style.visibility</p:attrName>
                                        </p:attrNameLst>
                                      </p:cBhvr>
                                      <p:to>
                                        <p:strVal val="visible"/>
                                      </p:to>
                                    </p:set>
                                    <p:anim calcmode="lin" valueType="num">
                                      <p:cBhvr>
                                        <p:cTn id="15" dur="1000" fill="hold"/>
                                        <p:tgtEl>
                                          <p:spTgt spid="26627">
                                            <p:bg/>
                                          </p:spTgt>
                                        </p:tgtEl>
                                        <p:attrNameLst>
                                          <p:attrName>ppt_w</p:attrName>
                                        </p:attrNameLst>
                                      </p:cBhvr>
                                      <p:tavLst>
                                        <p:tav tm="0">
                                          <p:val>
                                            <p:fltVal val="0"/>
                                          </p:val>
                                        </p:tav>
                                        <p:tav tm="100000">
                                          <p:val>
                                            <p:strVal val="#ppt_w"/>
                                          </p:val>
                                        </p:tav>
                                      </p:tavLst>
                                    </p:anim>
                                    <p:anim calcmode="lin" valueType="num">
                                      <p:cBhvr>
                                        <p:cTn id="16" dur="1000" fill="hold"/>
                                        <p:tgtEl>
                                          <p:spTgt spid="26627">
                                            <p:bg/>
                                          </p:spTgt>
                                        </p:tgtEl>
                                        <p:attrNameLst>
                                          <p:attrName>ppt_h</p:attrName>
                                        </p:attrNameLst>
                                      </p:cBhvr>
                                      <p:tavLst>
                                        <p:tav tm="0">
                                          <p:val>
                                            <p:fltVal val="0"/>
                                          </p:val>
                                        </p:tav>
                                        <p:tav tm="100000">
                                          <p:val>
                                            <p:strVal val="#ppt_h"/>
                                          </p:val>
                                        </p:tav>
                                      </p:tavLst>
                                    </p:anim>
                                    <p:anim calcmode="lin" valueType="num">
                                      <p:cBhvr>
                                        <p:cTn id="17" dur="1000" fill="hold"/>
                                        <p:tgtEl>
                                          <p:spTgt spid="26627">
                                            <p:bg/>
                                          </p:spTgt>
                                        </p:tgtEl>
                                        <p:attrNameLst>
                                          <p:attrName>style.rotation</p:attrName>
                                        </p:attrNameLst>
                                      </p:cBhvr>
                                      <p:tavLst>
                                        <p:tav tm="0">
                                          <p:val>
                                            <p:fltVal val="90"/>
                                          </p:val>
                                        </p:tav>
                                        <p:tav tm="100000">
                                          <p:val>
                                            <p:fltVal val="0"/>
                                          </p:val>
                                        </p:tav>
                                      </p:tavLst>
                                    </p:anim>
                                    <p:animEffect transition="in" filter="fade">
                                      <p:cBhvr>
                                        <p:cTn id="18" dur="1000"/>
                                        <p:tgtEl>
                                          <p:spTgt spid="266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6627">
                                            <p:txEl>
                                              <p:pRg st="0" end="0"/>
                                            </p:txEl>
                                          </p:spTgt>
                                        </p:tgtEl>
                                        <p:attrNameLst>
                                          <p:attrName>style.visibility</p:attrName>
                                        </p:attrNameLst>
                                      </p:cBhvr>
                                      <p:to>
                                        <p:strVal val="visible"/>
                                      </p:to>
                                    </p:set>
                                    <p:anim calcmode="lin" valueType="num">
                                      <p:cBhvr>
                                        <p:cTn id="23" dur="1000" fill="hold"/>
                                        <p:tgtEl>
                                          <p:spTgt spid="266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66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66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662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26627">
                                            <p:txEl>
                                              <p:pRg st="1" end="1"/>
                                            </p:txEl>
                                          </p:spTgt>
                                        </p:tgtEl>
                                        <p:attrNameLst>
                                          <p:attrName>style.visibility</p:attrName>
                                        </p:attrNameLst>
                                      </p:cBhvr>
                                      <p:to>
                                        <p:strVal val="visible"/>
                                      </p:to>
                                    </p:set>
                                    <p:anim calcmode="lin" valueType="num">
                                      <p:cBhvr>
                                        <p:cTn id="29" dur="1000" fill="hold"/>
                                        <p:tgtEl>
                                          <p:spTgt spid="2662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2662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2662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2662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6627">
                                            <p:txEl>
                                              <p:pRg st="2" end="2"/>
                                            </p:txEl>
                                          </p:spTgt>
                                        </p:tgtEl>
                                        <p:attrNameLst>
                                          <p:attrName>style.visibility</p:attrName>
                                        </p:attrNameLst>
                                      </p:cBhvr>
                                      <p:to>
                                        <p:strVal val="visible"/>
                                      </p:to>
                                    </p:set>
                                    <p:anim calcmode="lin" valueType="num">
                                      <p:cBhvr>
                                        <p:cTn id="37" dur="1000" fill="hold"/>
                                        <p:tgtEl>
                                          <p:spTgt spid="266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266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266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266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6627">
                                            <p:txEl>
                                              <p:pRg st="3" end="3"/>
                                            </p:txEl>
                                          </p:spTgt>
                                        </p:tgtEl>
                                        <p:attrNameLst>
                                          <p:attrName>style.visibility</p:attrName>
                                        </p:attrNameLst>
                                      </p:cBhvr>
                                      <p:to>
                                        <p:strVal val="visible"/>
                                      </p:to>
                                    </p:set>
                                    <p:anim calcmode="lin" valueType="num">
                                      <p:cBhvr>
                                        <p:cTn id="43" dur="1000" fill="hold"/>
                                        <p:tgtEl>
                                          <p:spTgt spid="266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266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266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266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26627">
                                            <p:txEl>
                                              <p:pRg st="4" end="4"/>
                                            </p:txEl>
                                          </p:spTgt>
                                        </p:tgtEl>
                                        <p:attrNameLst>
                                          <p:attrName>style.visibility</p:attrName>
                                        </p:attrNameLst>
                                      </p:cBhvr>
                                      <p:to>
                                        <p:strVal val="visible"/>
                                      </p:to>
                                    </p:set>
                                    <p:anim calcmode="lin" valueType="num">
                                      <p:cBhvr>
                                        <p:cTn id="51" dur="1000" fill="hold"/>
                                        <p:tgtEl>
                                          <p:spTgt spid="266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266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266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26627">
                                            <p:txEl>
                                              <p:pRg st="4" end="4"/>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6627">
                                            <p:txEl>
                                              <p:pRg st="5" end="5"/>
                                            </p:txEl>
                                          </p:spTgt>
                                        </p:tgtEl>
                                        <p:attrNameLst>
                                          <p:attrName>style.visibility</p:attrName>
                                        </p:attrNameLst>
                                      </p:cBhvr>
                                      <p:to>
                                        <p:strVal val="visible"/>
                                      </p:to>
                                    </p:set>
                                    <p:anim calcmode="lin" valueType="num">
                                      <p:cBhvr>
                                        <p:cTn id="57" dur="1000" fill="hold"/>
                                        <p:tgtEl>
                                          <p:spTgt spid="26627">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26627">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26627">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2" grpId="0" animBg="1"/>
      <p:bldP spid="26627"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468313" y="228600"/>
            <a:ext cx="835183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0484" name="Rectangle 3"/>
          <p:cNvSpPr>
            <a:spLocks noGrp="1" noChangeArrowheads="1"/>
          </p:cNvSpPr>
          <p:nvPr>
            <p:ph idx="1"/>
          </p:nvPr>
        </p:nvSpPr>
        <p:spPr>
          <a:xfrm>
            <a:off x="0" y="1773238"/>
            <a:ext cx="9144000" cy="4824412"/>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b="1" i="1">
                <a:solidFill>
                  <a:schemeClr val="accent6">
                    <a:lumMod val="75000"/>
                  </a:schemeClr>
                </a:solidFill>
                <a:effectLst>
                  <a:outerShdw blurRad="38100" dist="38100" dir="2700000" algn="tl">
                    <a:srgbClr val="FFFFFF"/>
                  </a:outerShdw>
                </a:effectLst>
                <a:latin typeface="Verdana" pitchFamily="34" charset="0"/>
              </a:rPr>
              <a:t>Para mantener la integridad de la información/ mensajes se hace necesario aplicar medidas especiales durante el transporte entre el remitente y en destinatario.</a:t>
            </a:r>
          </a:p>
          <a:p>
            <a:pPr>
              <a:defRPr/>
            </a:pPr>
            <a:r>
              <a:rPr lang="es-AR" b="1" i="1">
                <a:solidFill>
                  <a:schemeClr val="accent6">
                    <a:lumMod val="75000"/>
                  </a:schemeClr>
                </a:solidFill>
                <a:effectLst>
                  <a:outerShdw blurRad="38100" dist="38100" dir="2700000" algn="tl">
                    <a:srgbClr val="FFFFFF"/>
                  </a:outerShdw>
                </a:effectLst>
                <a:latin typeface="Verdana" pitchFamily="34" charset="0"/>
              </a:rPr>
              <a:t>Los Protocolos de Red tradicionales no ofrecen garantías suficientes de seguridad para Internet.  </a:t>
            </a:r>
          </a:p>
        </p:txBody>
      </p:sp>
      <p:sp>
        <p:nvSpPr>
          <p:cNvPr id="5" name="5 Marcador de número de diapositiva"/>
          <p:cNvSpPr>
            <a:spLocks noGrp="1"/>
          </p:cNvSpPr>
          <p:nvPr>
            <p:ph type="sldNum" sz="quarter" idx="12"/>
          </p:nvPr>
        </p:nvSpPr>
        <p:spPr/>
        <p:txBody>
          <a:bodyPr/>
          <a:lstStyle/>
          <a:p>
            <a:pPr>
              <a:defRPr/>
            </a:pPr>
            <a:fld id="{3F2362D7-61B2-492D-BE0F-E1899CFB2EDD}" type="slidenum">
              <a:rPr lang="en-US"/>
              <a:pPr>
                <a:defRPr/>
              </a:pPr>
              <a:t>42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484">
                                            <p:bg/>
                                          </p:spTgt>
                                        </p:tgtEl>
                                        <p:attrNameLst>
                                          <p:attrName>style.visibility</p:attrName>
                                        </p:attrNameLst>
                                      </p:cBhvr>
                                      <p:to>
                                        <p:strVal val="visible"/>
                                      </p:to>
                                    </p:set>
                                    <p:animEffect transition="in" filter="randombar(horizontal)">
                                      <p:cBhvr>
                                        <p:cTn id="15" dur="500"/>
                                        <p:tgtEl>
                                          <p:spTgt spid="2048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0484">
                                            <p:txEl>
                                              <p:pRg st="0" end="0"/>
                                            </p:txEl>
                                          </p:spTgt>
                                        </p:tgtEl>
                                        <p:attrNameLst>
                                          <p:attrName>style.visibility</p:attrName>
                                        </p:attrNameLst>
                                      </p:cBhvr>
                                      <p:to>
                                        <p:strVal val="visible"/>
                                      </p:to>
                                    </p:set>
                                    <p:animEffect transition="in" filter="randombar(horizontal)">
                                      <p:cBhvr>
                                        <p:cTn id="20" dur="500"/>
                                        <p:tgtEl>
                                          <p:spTgt spid="2048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0484">
                                            <p:txEl>
                                              <p:pRg st="1" end="1"/>
                                            </p:txEl>
                                          </p:spTgt>
                                        </p:tgtEl>
                                        <p:attrNameLst>
                                          <p:attrName>style.visibility</p:attrName>
                                        </p:attrNameLst>
                                      </p:cBhvr>
                                      <p:to>
                                        <p:strVal val="visible"/>
                                      </p:to>
                                    </p:set>
                                    <p:animEffect transition="in" filter="randombar(horizontal)">
                                      <p:cBhvr>
                                        <p:cTn id="25" dur="500"/>
                                        <p:tgtEl>
                                          <p:spTgt spid="204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20484"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A1B5C9B6-6B70-43BB-8C35-693997763B70}" type="slidenum">
              <a:rPr lang="en-US" sz="1400">
                <a:latin typeface="+mn-lt"/>
              </a:rPr>
              <a:pPr algn="r">
                <a:defRPr/>
              </a:pPr>
              <a:t>43</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1076"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Criptografía:</a:t>
            </a:r>
            <a:r>
              <a:rPr lang="es-AR" sz="3300" b="1" i="1" dirty="0">
                <a:effectLst>
                  <a:outerShdw blurRad="38100" dist="38100" dir="2700000" algn="tl">
                    <a:srgbClr val="FFFFFF"/>
                  </a:outerShdw>
                </a:effectLst>
                <a:latin typeface="Verdana" pitchFamily="34" charset="0"/>
              </a:rPr>
              <a:t> es el arte de transformar mensajes de modo tal que sean ilegibles para todos aquellos a los que no se les confiere el modo de acceder a los mismos.</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Criptoanálisis:</a:t>
            </a:r>
            <a:r>
              <a:rPr lang="es-AR" sz="3300" b="1" i="1" dirty="0">
                <a:solidFill>
                  <a:schemeClr val="accent6">
                    <a:lumMod val="75000"/>
                  </a:schemeClr>
                </a:solidFill>
                <a:effectLst>
                  <a:outerShdw blurRad="38100" dist="38100" dir="2700000" algn="tl">
                    <a:srgbClr val="FFFFFF"/>
                  </a:outerShdw>
                </a:effectLst>
                <a:latin typeface="Verdana" pitchFamily="34" charset="0"/>
              </a:rPr>
              <a:t> es el estudio de las técnicas para quebrar mensajes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criptografiados</a:t>
            </a:r>
            <a:r>
              <a:rPr lang="es-AR" sz="3300" b="1" i="1" dirty="0">
                <a:solidFill>
                  <a:schemeClr val="accent6">
                    <a:lumMod val="75000"/>
                  </a:schemeClr>
                </a:solidFill>
                <a:effectLst>
                  <a:outerShdw blurRad="38100" dist="38100" dir="2700000" algn="tl">
                    <a:srgbClr val="FFFFFF"/>
                  </a:outerShdw>
                </a:effectLst>
                <a:latin typeface="Verdana" pitchFamily="34" charset="0"/>
              </a:rPr>
              <a:t>.</a:t>
            </a:r>
          </a:p>
          <a:p>
            <a:pPr>
              <a:defRPr/>
            </a:pPr>
            <a:r>
              <a:rPr lang="es-AR" sz="3300" b="1" i="1" u="sng" dirty="0" err="1">
                <a:effectLst>
                  <a:outerShdw blurRad="38100" dist="38100" dir="2700000" algn="tl">
                    <a:srgbClr val="FFFFFF"/>
                  </a:outerShdw>
                </a:effectLst>
                <a:latin typeface="Verdana" pitchFamily="34" charset="0"/>
              </a:rPr>
              <a:t>Criptología</a:t>
            </a:r>
            <a:r>
              <a:rPr lang="es-AR" sz="3300" b="1" i="1" u="sng" dirty="0">
                <a:effectLst>
                  <a:outerShdw blurRad="38100" dist="38100" dir="2700000" algn="tl">
                    <a:srgbClr val="FFFFFF"/>
                  </a:outerShdw>
                </a:effectLst>
                <a:latin typeface="Verdana" pitchFamily="34" charset="0"/>
              </a:rPr>
              <a:t>:</a:t>
            </a:r>
            <a:r>
              <a:rPr lang="es-AR" sz="3300" b="1" i="1" dirty="0">
                <a:effectLst>
                  <a:outerShdw blurRad="38100" dist="38100" dir="2700000" algn="tl">
                    <a:srgbClr val="FFFFFF"/>
                  </a:outerShdw>
                </a:effectLst>
                <a:latin typeface="Verdana" pitchFamily="34" charset="0"/>
              </a:rPr>
              <a:t> es el estudio de la Criptografía y el Criptoanálisis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1076">
                                            <p:bg/>
                                          </p:spTgt>
                                        </p:tgtEl>
                                        <p:attrNameLst>
                                          <p:attrName>style.visibility</p:attrName>
                                        </p:attrNameLst>
                                      </p:cBhvr>
                                      <p:to>
                                        <p:strVal val="visible"/>
                                      </p:to>
                                    </p:set>
                                    <p:anim calcmode="lin" valueType="num">
                                      <p:cBhvr>
                                        <p:cTn id="15" dur="1000" fill="hold"/>
                                        <p:tgtEl>
                                          <p:spTgt spid="131076">
                                            <p:bg/>
                                          </p:spTgt>
                                        </p:tgtEl>
                                        <p:attrNameLst>
                                          <p:attrName>ppt_w</p:attrName>
                                        </p:attrNameLst>
                                      </p:cBhvr>
                                      <p:tavLst>
                                        <p:tav tm="0">
                                          <p:val>
                                            <p:fltVal val="0"/>
                                          </p:val>
                                        </p:tav>
                                        <p:tav tm="100000">
                                          <p:val>
                                            <p:strVal val="#ppt_w"/>
                                          </p:val>
                                        </p:tav>
                                      </p:tavLst>
                                    </p:anim>
                                    <p:anim calcmode="lin" valueType="num">
                                      <p:cBhvr>
                                        <p:cTn id="16" dur="1000" fill="hold"/>
                                        <p:tgtEl>
                                          <p:spTgt spid="131076">
                                            <p:bg/>
                                          </p:spTgt>
                                        </p:tgtEl>
                                        <p:attrNameLst>
                                          <p:attrName>ppt_h</p:attrName>
                                        </p:attrNameLst>
                                      </p:cBhvr>
                                      <p:tavLst>
                                        <p:tav tm="0">
                                          <p:val>
                                            <p:fltVal val="0"/>
                                          </p:val>
                                        </p:tav>
                                        <p:tav tm="100000">
                                          <p:val>
                                            <p:strVal val="#ppt_h"/>
                                          </p:val>
                                        </p:tav>
                                      </p:tavLst>
                                    </p:anim>
                                    <p:anim calcmode="lin" valueType="num">
                                      <p:cBhvr>
                                        <p:cTn id="17" dur="1000" fill="hold"/>
                                        <p:tgtEl>
                                          <p:spTgt spid="131076">
                                            <p:bg/>
                                          </p:spTgt>
                                        </p:tgtEl>
                                        <p:attrNameLst>
                                          <p:attrName>style.rotation</p:attrName>
                                        </p:attrNameLst>
                                      </p:cBhvr>
                                      <p:tavLst>
                                        <p:tav tm="0">
                                          <p:val>
                                            <p:fltVal val="90"/>
                                          </p:val>
                                        </p:tav>
                                        <p:tav tm="100000">
                                          <p:val>
                                            <p:fltVal val="0"/>
                                          </p:val>
                                        </p:tav>
                                      </p:tavLst>
                                    </p:anim>
                                    <p:animEffect transition="in" filter="fade">
                                      <p:cBhvr>
                                        <p:cTn id="18" dur="1000"/>
                                        <p:tgtEl>
                                          <p:spTgt spid="131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1076">
                                            <p:txEl>
                                              <p:pRg st="0" end="0"/>
                                            </p:txEl>
                                          </p:spTgt>
                                        </p:tgtEl>
                                        <p:attrNameLst>
                                          <p:attrName>style.visibility</p:attrName>
                                        </p:attrNameLst>
                                      </p:cBhvr>
                                      <p:to>
                                        <p:strVal val="visible"/>
                                      </p:to>
                                    </p:set>
                                    <p:anim calcmode="lin" valueType="num">
                                      <p:cBhvr>
                                        <p:cTn id="23" dur="1000" fill="hold"/>
                                        <p:tgtEl>
                                          <p:spTgt spid="131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1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1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1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1076">
                                            <p:txEl>
                                              <p:pRg st="1" end="1"/>
                                            </p:txEl>
                                          </p:spTgt>
                                        </p:tgtEl>
                                        <p:attrNameLst>
                                          <p:attrName>style.visibility</p:attrName>
                                        </p:attrNameLst>
                                      </p:cBhvr>
                                      <p:to>
                                        <p:strVal val="visible"/>
                                      </p:to>
                                    </p:set>
                                    <p:anim calcmode="lin" valueType="num">
                                      <p:cBhvr>
                                        <p:cTn id="31" dur="1000" fill="hold"/>
                                        <p:tgtEl>
                                          <p:spTgt spid="131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1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1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1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1076">
                                            <p:txEl>
                                              <p:pRg st="2" end="2"/>
                                            </p:txEl>
                                          </p:spTgt>
                                        </p:tgtEl>
                                        <p:attrNameLst>
                                          <p:attrName>style.visibility</p:attrName>
                                        </p:attrNameLst>
                                      </p:cBhvr>
                                      <p:to>
                                        <p:strVal val="visible"/>
                                      </p:to>
                                    </p:set>
                                    <p:anim calcmode="lin" valueType="num">
                                      <p:cBhvr>
                                        <p:cTn id="39" dur="1000" fill="hold"/>
                                        <p:tgtEl>
                                          <p:spTgt spid="13107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107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107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107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1076"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05C18B51-9312-4686-BFE6-89013F94211D}" type="slidenum">
              <a:rPr lang="en-US" sz="1400">
                <a:latin typeface="+mn-lt"/>
              </a:rPr>
              <a:pPr algn="r">
                <a:defRPr/>
              </a:pPr>
              <a:t>44</a:t>
            </a:fld>
            <a:endParaRPr lang="en-US" sz="1400">
              <a:latin typeface="+mn-lt"/>
            </a:endParaRPr>
          </a:p>
        </p:txBody>
      </p:sp>
      <p:sp>
        <p:nvSpPr>
          <p:cNvPr id="390146" name="Rectangle 2"/>
          <p:cNvSpPr>
            <a:spLocks noGrp="1" noChangeArrowheads="1"/>
          </p:cNvSpPr>
          <p:nvPr>
            <p:ph type="title" idx="4294967295"/>
          </p:nvPr>
        </p:nvSpPr>
        <p:spPr>
          <a:xfrm>
            <a:off x="792163" y="0"/>
            <a:ext cx="8351837" cy="90805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 Conceptos </a:t>
            </a:r>
          </a:p>
        </p:txBody>
      </p:sp>
      <p:sp>
        <p:nvSpPr>
          <p:cNvPr id="135172" name="Rectangle 3"/>
          <p:cNvSpPr>
            <a:spLocks noGrp="1" noChangeArrowheads="1"/>
          </p:cNvSpPr>
          <p:nvPr>
            <p:ph type="body" idx="4294967295"/>
          </p:nvPr>
        </p:nvSpPr>
        <p:spPr>
          <a:xfrm>
            <a:off x="0" y="981075"/>
            <a:ext cx="9144000" cy="5876925"/>
          </a:xfrm>
          <a:gradFill rotWithShape="0">
            <a:gsLst>
              <a:gs pos="0">
                <a:schemeClr val="hlink"/>
              </a:gs>
              <a:gs pos="100000">
                <a:srgbClr val="66FFFF"/>
              </a:gs>
            </a:gsLst>
            <a:lin ang="5400000" scaled="1"/>
          </a:gradFill>
          <a:ln w="76200" cap="flat" algn="ctr">
            <a:solidFill>
              <a:schemeClr val="accent2"/>
            </a:solidFill>
          </a:ln>
        </p:spPr>
        <p:txBody>
          <a:bodyPr/>
          <a:lstStyle/>
          <a:p>
            <a:pPr>
              <a:defRPr/>
            </a:pPr>
            <a:r>
              <a:rPr lang="es-AR" sz="3300" b="1" i="1" u="sng" dirty="0">
                <a:effectLst>
                  <a:outerShdw blurRad="38100" dist="38100" dir="2700000" algn="tl">
                    <a:srgbClr val="FFFFFF"/>
                  </a:outerShdw>
                </a:effectLst>
                <a:latin typeface="Verdana" pitchFamily="34" charset="0"/>
              </a:rPr>
              <a:t>Texto plano:</a:t>
            </a:r>
            <a:r>
              <a:rPr lang="es-AR" sz="3300" b="1" i="1" dirty="0">
                <a:effectLst>
                  <a:outerShdw blurRad="38100" dist="38100" dir="2700000" algn="tl">
                    <a:srgbClr val="FFFFFF"/>
                  </a:outerShdw>
                </a:effectLst>
                <a:latin typeface="Verdana" pitchFamily="34" charset="0"/>
              </a:rPr>
              <a:t> es un mensaje original.</a:t>
            </a:r>
          </a:p>
          <a:p>
            <a:pPr>
              <a:defRPr/>
            </a:pPr>
            <a:r>
              <a:rPr lang="es-AR" sz="3300" b="1" i="1" u="sng" dirty="0">
                <a:solidFill>
                  <a:schemeClr val="accent6">
                    <a:lumMod val="75000"/>
                  </a:schemeClr>
                </a:solidFill>
                <a:effectLst>
                  <a:outerShdw blurRad="38100" dist="38100" dir="2700000" algn="tl">
                    <a:srgbClr val="FFFFFF"/>
                  </a:outerShdw>
                </a:effectLst>
                <a:latin typeface="Verdana" pitchFamily="34" charset="0"/>
              </a:rPr>
              <a:t>Texto cifrado:</a:t>
            </a:r>
            <a:r>
              <a:rPr lang="es-AR" sz="3300" b="1" i="1" dirty="0">
                <a:solidFill>
                  <a:schemeClr val="accent6">
                    <a:lumMod val="75000"/>
                  </a:schemeClr>
                </a:solidFill>
                <a:effectLst>
                  <a:outerShdw blurRad="38100" dist="38100" dir="2700000" algn="tl">
                    <a:srgbClr val="FFFFFF"/>
                  </a:outerShdw>
                </a:effectLst>
                <a:latin typeface="Verdana" pitchFamily="34" charset="0"/>
              </a:rPr>
              <a:t> es el resultado de </a:t>
            </a:r>
            <a:r>
              <a:rPr lang="es-AR" sz="3300" b="1" i="1" dirty="0" err="1">
                <a:solidFill>
                  <a:schemeClr val="accent6">
                    <a:lumMod val="75000"/>
                  </a:schemeClr>
                </a:solidFill>
                <a:effectLst>
                  <a:outerShdw blurRad="38100" dist="38100" dir="2700000" algn="tl">
                    <a:srgbClr val="FFFFFF"/>
                  </a:outerShdw>
                </a:effectLst>
                <a:latin typeface="Verdana" pitchFamily="34" charset="0"/>
              </a:rPr>
              <a:t>criptografiar</a:t>
            </a:r>
            <a:r>
              <a:rPr lang="es-AR" sz="3300" b="1" i="1" dirty="0">
                <a:solidFill>
                  <a:schemeClr val="accent6">
                    <a:lumMod val="75000"/>
                  </a:schemeClr>
                </a:solidFill>
                <a:effectLst>
                  <a:outerShdw blurRad="38100" dist="38100" dir="2700000" algn="tl">
                    <a:srgbClr val="FFFFFF"/>
                  </a:outerShdw>
                </a:effectLst>
                <a:latin typeface="Verdana" pitchFamily="34" charset="0"/>
              </a:rPr>
              <a:t> un texto plano.</a:t>
            </a:r>
          </a:p>
          <a:p>
            <a:pPr>
              <a:defRPr/>
            </a:pPr>
            <a:r>
              <a:rPr lang="es-AR" sz="3300" b="1" i="1" u="sng" dirty="0">
                <a:effectLst>
                  <a:outerShdw blurRad="38100" dist="38100" dir="2700000" algn="tl">
                    <a:srgbClr val="FFFFFF"/>
                  </a:outerShdw>
                </a:effectLst>
                <a:latin typeface="Verdana" pitchFamily="34" charset="0"/>
              </a:rPr>
              <a:t>Encripción:</a:t>
            </a:r>
            <a:r>
              <a:rPr lang="es-AR" sz="3300" b="1" i="1" dirty="0">
                <a:effectLst>
                  <a:outerShdw blurRad="38100" dist="38100" dir="2700000" algn="tl">
                    <a:srgbClr val="FFFFFF"/>
                  </a:outerShdw>
                </a:effectLst>
                <a:latin typeface="Verdana" pitchFamily="34" charset="0"/>
              </a:rPr>
              <a:t> es cualquier procedimiento para transformar un texto plano en un texto cifrado.</a:t>
            </a:r>
          </a:p>
          <a:p>
            <a:pPr>
              <a:defRPr/>
            </a:pPr>
            <a:r>
              <a:rPr lang="es-AR" sz="3300" b="1" i="1" u="sng" dirty="0" err="1">
                <a:solidFill>
                  <a:schemeClr val="accent6">
                    <a:lumMod val="75000"/>
                  </a:schemeClr>
                </a:solidFill>
                <a:effectLst>
                  <a:outerShdw blurRad="38100" dist="38100" dir="2700000" algn="tl">
                    <a:srgbClr val="FFFFFF"/>
                  </a:outerShdw>
                </a:effectLst>
                <a:latin typeface="Verdana" pitchFamily="34" charset="0"/>
              </a:rPr>
              <a:t>Desencripción</a:t>
            </a:r>
            <a:r>
              <a:rPr lang="es-AR" sz="3300" b="1" i="1" u="sng" dirty="0">
                <a:solidFill>
                  <a:schemeClr val="accent6">
                    <a:lumMod val="75000"/>
                  </a:schemeClr>
                </a:solidFill>
                <a:effectLst>
                  <a:outerShdw blurRad="38100" dist="38100" dir="2700000" algn="tl">
                    <a:srgbClr val="FFFFFF"/>
                  </a:outerShdw>
                </a:effectLst>
                <a:latin typeface="Verdana" pitchFamily="34" charset="0"/>
              </a:rPr>
              <a:t>:</a:t>
            </a:r>
            <a:r>
              <a:rPr lang="es-AR" sz="3300" b="1" i="1" dirty="0">
                <a:solidFill>
                  <a:schemeClr val="accent6">
                    <a:lumMod val="75000"/>
                  </a:schemeClr>
                </a:solidFill>
                <a:effectLst>
                  <a:outerShdw blurRad="38100" dist="38100" dir="2700000" algn="tl">
                    <a:srgbClr val="FFFFFF"/>
                  </a:outerShdw>
                </a:effectLst>
                <a:latin typeface="Verdana" pitchFamily="34" charset="0"/>
              </a:rPr>
              <a:t> es el procedimiento de transformar un texto cifrado en el correspondiente texto plano.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 calcmode="lin" valueType="num">
                                      <p:cBhvr>
                                        <p:cTn id="7" dur="1000" fill="hold"/>
                                        <p:tgtEl>
                                          <p:spTgt spid="390146"/>
                                        </p:tgtEl>
                                        <p:attrNameLst>
                                          <p:attrName>ppt_w</p:attrName>
                                        </p:attrNameLst>
                                      </p:cBhvr>
                                      <p:tavLst>
                                        <p:tav tm="0">
                                          <p:val>
                                            <p:fltVal val="0"/>
                                          </p:val>
                                        </p:tav>
                                        <p:tav tm="100000">
                                          <p:val>
                                            <p:strVal val="#ppt_w"/>
                                          </p:val>
                                        </p:tav>
                                      </p:tavLst>
                                    </p:anim>
                                    <p:anim calcmode="lin" valueType="num">
                                      <p:cBhvr>
                                        <p:cTn id="8" dur="1000" fill="hold"/>
                                        <p:tgtEl>
                                          <p:spTgt spid="390146"/>
                                        </p:tgtEl>
                                        <p:attrNameLst>
                                          <p:attrName>ppt_h</p:attrName>
                                        </p:attrNameLst>
                                      </p:cBhvr>
                                      <p:tavLst>
                                        <p:tav tm="0">
                                          <p:val>
                                            <p:fltVal val="0"/>
                                          </p:val>
                                        </p:tav>
                                        <p:tav tm="100000">
                                          <p:val>
                                            <p:strVal val="#ppt_h"/>
                                          </p:val>
                                        </p:tav>
                                      </p:tavLst>
                                    </p:anim>
                                    <p:anim calcmode="lin" valueType="num">
                                      <p:cBhvr>
                                        <p:cTn id="9" dur="1000" fill="hold"/>
                                        <p:tgtEl>
                                          <p:spTgt spid="390146"/>
                                        </p:tgtEl>
                                        <p:attrNameLst>
                                          <p:attrName>style.rotation</p:attrName>
                                        </p:attrNameLst>
                                      </p:cBhvr>
                                      <p:tavLst>
                                        <p:tav tm="0">
                                          <p:val>
                                            <p:fltVal val="90"/>
                                          </p:val>
                                        </p:tav>
                                        <p:tav tm="100000">
                                          <p:val>
                                            <p:fltVal val="0"/>
                                          </p:val>
                                        </p:tav>
                                      </p:tavLst>
                                    </p:anim>
                                    <p:animEffect transition="in" filter="fade">
                                      <p:cBhvr>
                                        <p:cTn id="10" dur="1000"/>
                                        <p:tgtEl>
                                          <p:spTgt spid="39014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5172">
                                            <p:bg/>
                                          </p:spTgt>
                                        </p:tgtEl>
                                        <p:attrNameLst>
                                          <p:attrName>style.visibility</p:attrName>
                                        </p:attrNameLst>
                                      </p:cBhvr>
                                      <p:to>
                                        <p:strVal val="visible"/>
                                      </p:to>
                                    </p:set>
                                    <p:anim calcmode="lin" valueType="num">
                                      <p:cBhvr>
                                        <p:cTn id="15" dur="1000" fill="hold"/>
                                        <p:tgtEl>
                                          <p:spTgt spid="135172">
                                            <p:bg/>
                                          </p:spTgt>
                                        </p:tgtEl>
                                        <p:attrNameLst>
                                          <p:attrName>ppt_w</p:attrName>
                                        </p:attrNameLst>
                                      </p:cBhvr>
                                      <p:tavLst>
                                        <p:tav tm="0">
                                          <p:val>
                                            <p:fltVal val="0"/>
                                          </p:val>
                                        </p:tav>
                                        <p:tav tm="100000">
                                          <p:val>
                                            <p:strVal val="#ppt_w"/>
                                          </p:val>
                                        </p:tav>
                                      </p:tavLst>
                                    </p:anim>
                                    <p:anim calcmode="lin" valueType="num">
                                      <p:cBhvr>
                                        <p:cTn id="16" dur="1000" fill="hold"/>
                                        <p:tgtEl>
                                          <p:spTgt spid="135172">
                                            <p:bg/>
                                          </p:spTgt>
                                        </p:tgtEl>
                                        <p:attrNameLst>
                                          <p:attrName>ppt_h</p:attrName>
                                        </p:attrNameLst>
                                      </p:cBhvr>
                                      <p:tavLst>
                                        <p:tav tm="0">
                                          <p:val>
                                            <p:fltVal val="0"/>
                                          </p:val>
                                        </p:tav>
                                        <p:tav tm="100000">
                                          <p:val>
                                            <p:strVal val="#ppt_h"/>
                                          </p:val>
                                        </p:tav>
                                      </p:tavLst>
                                    </p:anim>
                                    <p:anim calcmode="lin" valueType="num">
                                      <p:cBhvr>
                                        <p:cTn id="17" dur="1000" fill="hold"/>
                                        <p:tgtEl>
                                          <p:spTgt spid="135172">
                                            <p:bg/>
                                          </p:spTgt>
                                        </p:tgtEl>
                                        <p:attrNameLst>
                                          <p:attrName>style.rotation</p:attrName>
                                        </p:attrNameLst>
                                      </p:cBhvr>
                                      <p:tavLst>
                                        <p:tav tm="0">
                                          <p:val>
                                            <p:fltVal val="90"/>
                                          </p:val>
                                        </p:tav>
                                        <p:tav tm="100000">
                                          <p:val>
                                            <p:fltVal val="0"/>
                                          </p:val>
                                        </p:tav>
                                      </p:tavLst>
                                    </p:anim>
                                    <p:animEffect transition="in" filter="fade">
                                      <p:cBhvr>
                                        <p:cTn id="18" dur="1000"/>
                                        <p:tgtEl>
                                          <p:spTgt spid="13517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5172">
                                            <p:txEl>
                                              <p:pRg st="0" end="0"/>
                                            </p:txEl>
                                          </p:spTgt>
                                        </p:tgtEl>
                                        <p:attrNameLst>
                                          <p:attrName>style.visibility</p:attrName>
                                        </p:attrNameLst>
                                      </p:cBhvr>
                                      <p:to>
                                        <p:strVal val="visible"/>
                                      </p:to>
                                    </p:set>
                                    <p:anim calcmode="lin" valueType="num">
                                      <p:cBhvr>
                                        <p:cTn id="23" dur="1000" fill="hold"/>
                                        <p:tgtEl>
                                          <p:spTgt spid="13517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517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517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517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5172">
                                            <p:txEl>
                                              <p:pRg st="1" end="1"/>
                                            </p:txEl>
                                          </p:spTgt>
                                        </p:tgtEl>
                                        <p:attrNameLst>
                                          <p:attrName>style.visibility</p:attrName>
                                        </p:attrNameLst>
                                      </p:cBhvr>
                                      <p:to>
                                        <p:strVal val="visible"/>
                                      </p:to>
                                    </p:set>
                                    <p:anim calcmode="lin" valueType="num">
                                      <p:cBhvr>
                                        <p:cTn id="31" dur="1000" fill="hold"/>
                                        <p:tgtEl>
                                          <p:spTgt spid="13517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517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517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517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35172">
                                            <p:txEl>
                                              <p:pRg st="2" end="2"/>
                                            </p:txEl>
                                          </p:spTgt>
                                        </p:tgtEl>
                                        <p:attrNameLst>
                                          <p:attrName>style.visibility</p:attrName>
                                        </p:attrNameLst>
                                      </p:cBhvr>
                                      <p:to>
                                        <p:strVal val="visible"/>
                                      </p:to>
                                    </p:set>
                                    <p:anim calcmode="lin" valueType="num">
                                      <p:cBhvr>
                                        <p:cTn id="39" dur="1000" fill="hold"/>
                                        <p:tgtEl>
                                          <p:spTgt spid="13517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13517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13517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13517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35172">
                                            <p:txEl>
                                              <p:pRg st="3" end="3"/>
                                            </p:txEl>
                                          </p:spTgt>
                                        </p:tgtEl>
                                        <p:attrNameLst>
                                          <p:attrName>style.visibility</p:attrName>
                                        </p:attrNameLst>
                                      </p:cBhvr>
                                      <p:to>
                                        <p:strVal val="visible"/>
                                      </p:to>
                                    </p:set>
                                    <p:anim calcmode="lin" valueType="num">
                                      <p:cBhvr>
                                        <p:cTn id="47" dur="1000" fill="hold"/>
                                        <p:tgtEl>
                                          <p:spTgt spid="13517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13517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13517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1351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animBg="1"/>
      <p:bldP spid="13517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827584" y="277091"/>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X.509</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Estándar para Certificación Digital </a:t>
            </a:r>
          </a:p>
        </p:txBody>
      </p:sp>
      <p:sp>
        <p:nvSpPr>
          <p:cNvPr id="21508" name="Rectangle 3"/>
          <p:cNvSpPr>
            <a:spLocks noGrp="1" noChangeArrowheads="1"/>
          </p:cNvSpPr>
          <p:nvPr>
            <p:ph idx="1"/>
          </p:nvPr>
        </p:nvSpPr>
        <p:spPr>
          <a:xfrm>
            <a:off x="179388" y="1700808"/>
            <a:ext cx="8785100" cy="4395192"/>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i="1" dirty="0">
                <a:solidFill>
                  <a:srgbClr val="000099"/>
                </a:solidFill>
                <a:effectLst>
                  <a:outerShdw blurRad="38100" dist="38100" dir="2700000" algn="tl">
                    <a:srgbClr val="C0C0C0"/>
                  </a:outerShdw>
                </a:effectLst>
                <a:latin typeface="Arial" charset="0"/>
              </a:rPr>
              <a:t>Pieza electrónica que prueba la identidad de su propietario , así como el derecho a acceder a la información</a:t>
            </a:r>
          </a:p>
          <a:p>
            <a:pPr>
              <a:lnSpc>
                <a:spcPct val="90000"/>
              </a:lnSpc>
              <a:defRPr/>
            </a:pPr>
            <a:r>
              <a:rPr lang="es-AR" b="1" i="1" dirty="0">
                <a:solidFill>
                  <a:srgbClr val="000099"/>
                </a:solidFill>
                <a:effectLst>
                  <a:outerShdw blurRad="38100" dist="38100" dir="2700000" algn="tl">
                    <a:srgbClr val="C0C0C0"/>
                  </a:outerShdw>
                </a:effectLst>
                <a:latin typeface="Arial" charset="0"/>
              </a:rPr>
              <a:t>Los certificados digitales autentican usuarios y servidores . Guardan el formato de la Norma X.509.</a:t>
            </a:r>
          </a:p>
          <a:p>
            <a:pPr>
              <a:lnSpc>
                <a:spcPct val="90000"/>
              </a:lnSpc>
              <a:defRPr/>
            </a:pPr>
            <a:r>
              <a:rPr lang="es-AR" i="1" dirty="0">
                <a:solidFill>
                  <a:srgbClr val="000099"/>
                </a:solidFill>
                <a:effectLst>
                  <a:outerShdw blurRad="38100" dist="38100" dir="2700000" algn="tl">
                    <a:srgbClr val="C0C0C0"/>
                  </a:outerShdw>
                </a:effectLst>
                <a:latin typeface="Arial" charset="0"/>
              </a:rPr>
              <a:t>Prueba la Identidad del destinatario Previsto </a:t>
            </a:r>
          </a:p>
          <a:p>
            <a:pPr>
              <a:lnSpc>
                <a:spcPct val="90000"/>
              </a:lnSpc>
              <a:defRPr/>
            </a:pPr>
            <a:endParaRPr lang="es-AR"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943196B-B2C3-47A9-887A-4B045B45FCA4}" type="slidenum">
              <a:rPr lang="en-US"/>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8578"/>
                                        </p:tgtEl>
                                        <p:attrNameLst>
                                          <p:attrName>style.visibility</p:attrName>
                                        </p:attrNameLst>
                                      </p:cBhvr>
                                      <p:to>
                                        <p:strVal val="visible"/>
                                      </p:to>
                                    </p:set>
                                    <p:anim calcmode="lin" valueType="num">
                                      <p:cBhvr>
                                        <p:cTn id="7" dur="1000" fill="hold"/>
                                        <p:tgtEl>
                                          <p:spTgt spid="408578"/>
                                        </p:tgtEl>
                                        <p:attrNameLst>
                                          <p:attrName>ppt_w</p:attrName>
                                        </p:attrNameLst>
                                      </p:cBhvr>
                                      <p:tavLst>
                                        <p:tav tm="0">
                                          <p:val>
                                            <p:fltVal val="0"/>
                                          </p:val>
                                        </p:tav>
                                        <p:tav tm="100000">
                                          <p:val>
                                            <p:strVal val="#ppt_w"/>
                                          </p:val>
                                        </p:tav>
                                      </p:tavLst>
                                    </p:anim>
                                    <p:anim calcmode="lin" valueType="num">
                                      <p:cBhvr>
                                        <p:cTn id="8" dur="1000" fill="hold"/>
                                        <p:tgtEl>
                                          <p:spTgt spid="408578"/>
                                        </p:tgtEl>
                                        <p:attrNameLst>
                                          <p:attrName>ppt_h</p:attrName>
                                        </p:attrNameLst>
                                      </p:cBhvr>
                                      <p:tavLst>
                                        <p:tav tm="0">
                                          <p:val>
                                            <p:fltVal val="0"/>
                                          </p:val>
                                        </p:tav>
                                        <p:tav tm="100000">
                                          <p:val>
                                            <p:strVal val="#ppt_h"/>
                                          </p:val>
                                        </p:tav>
                                      </p:tavLst>
                                    </p:anim>
                                    <p:anim calcmode="lin" valueType="num">
                                      <p:cBhvr>
                                        <p:cTn id="9" dur="1000" fill="hold"/>
                                        <p:tgtEl>
                                          <p:spTgt spid="408578"/>
                                        </p:tgtEl>
                                        <p:attrNameLst>
                                          <p:attrName>style.rotation</p:attrName>
                                        </p:attrNameLst>
                                      </p:cBhvr>
                                      <p:tavLst>
                                        <p:tav tm="0">
                                          <p:val>
                                            <p:fltVal val="90"/>
                                          </p:val>
                                        </p:tav>
                                        <p:tav tm="100000">
                                          <p:val>
                                            <p:fltVal val="0"/>
                                          </p:val>
                                        </p:tav>
                                      </p:tavLst>
                                    </p:anim>
                                    <p:animEffect transition="in" filter="fade">
                                      <p:cBhvr>
                                        <p:cTn id="10" dur="1000"/>
                                        <p:tgtEl>
                                          <p:spTgt spid="4085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508">
                                            <p:bg/>
                                          </p:spTgt>
                                        </p:tgtEl>
                                        <p:attrNameLst>
                                          <p:attrName>style.visibility</p:attrName>
                                        </p:attrNameLst>
                                      </p:cBhvr>
                                      <p:to>
                                        <p:strVal val="visible"/>
                                      </p:to>
                                    </p:set>
                                    <p:anim calcmode="lin" valueType="num">
                                      <p:cBhvr>
                                        <p:cTn id="15" dur="1000" fill="hold"/>
                                        <p:tgtEl>
                                          <p:spTgt spid="21508">
                                            <p:bg/>
                                          </p:spTgt>
                                        </p:tgtEl>
                                        <p:attrNameLst>
                                          <p:attrName>ppt_w</p:attrName>
                                        </p:attrNameLst>
                                      </p:cBhvr>
                                      <p:tavLst>
                                        <p:tav tm="0">
                                          <p:val>
                                            <p:fltVal val="0"/>
                                          </p:val>
                                        </p:tav>
                                        <p:tav tm="100000">
                                          <p:val>
                                            <p:strVal val="#ppt_w"/>
                                          </p:val>
                                        </p:tav>
                                      </p:tavLst>
                                    </p:anim>
                                    <p:anim calcmode="lin" valueType="num">
                                      <p:cBhvr>
                                        <p:cTn id="16" dur="1000" fill="hold"/>
                                        <p:tgtEl>
                                          <p:spTgt spid="21508">
                                            <p:bg/>
                                          </p:spTgt>
                                        </p:tgtEl>
                                        <p:attrNameLst>
                                          <p:attrName>ppt_h</p:attrName>
                                        </p:attrNameLst>
                                      </p:cBhvr>
                                      <p:tavLst>
                                        <p:tav tm="0">
                                          <p:val>
                                            <p:fltVal val="0"/>
                                          </p:val>
                                        </p:tav>
                                        <p:tav tm="100000">
                                          <p:val>
                                            <p:strVal val="#ppt_h"/>
                                          </p:val>
                                        </p:tav>
                                      </p:tavLst>
                                    </p:anim>
                                    <p:anim calcmode="lin" valueType="num">
                                      <p:cBhvr>
                                        <p:cTn id="17" dur="1000" fill="hold"/>
                                        <p:tgtEl>
                                          <p:spTgt spid="21508">
                                            <p:bg/>
                                          </p:spTgt>
                                        </p:tgtEl>
                                        <p:attrNameLst>
                                          <p:attrName>style.rotation</p:attrName>
                                        </p:attrNameLst>
                                      </p:cBhvr>
                                      <p:tavLst>
                                        <p:tav tm="0">
                                          <p:val>
                                            <p:fltVal val="90"/>
                                          </p:val>
                                        </p:tav>
                                        <p:tav tm="100000">
                                          <p:val>
                                            <p:fltVal val="0"/>
                                          </p:val>
                                        </p:tav>
                                      </p:tavLst>
                                    </p:anim>
                                    <p:animEffect transition="in" filter="fade">
                                      <p:cBhvr>
                                        <p:cTn id="18" dur="1000"/>
                                        <p:tgtEl>
                                          <p:spTgt spid="21508">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508">
                                            <p:txEl>
                                              <p:pRg st="0" end="0"/>
                                            </p:txEl>
                                          </p:spTgt>
                                        </p:tgtEl>
                                        <p:attrNameLst>
                                          <p:attrName>style.visibility</p:attrName>
                                        </p:attrNameLst>
                                      </p:cBhvr>
                                      <p:to>
                                        <p:strVal val="visible"/>
                                      </p:to>
                                    </p:set>
                                    <p:anim calcmode="lin" valueType="num">
                                      <p:cBhvr>
                                        <p:cTn id="23" dur="1000" fill="hold"/>
                                        <p:tgtEl>
                                          <p:spTgt spid="21508">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508">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508">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50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508">
                                            <p:txEl>
                                              <p:pRg st="1" end="1"/>
                                            </p:txEl>
                                          </p:spTgt>
                                        </p:tgtEl>
                                        <p:attrNameLst>
                                          <p:attrName>style.visibility</p:attrName>
                                        </p:attrNameLst>
                                      </p:cBhvr>
                                      <p:to>
                                        <p:strVal val="visible"/>
                                      </p:to>
                                    </p:set>
                                    <p:anim calcmode="lin" valueType="num">
                                      <p:cBhvr>
                                        <p:cTn id="31" dur="1000" fill="hold"/>
                                        <p:tgtEl>
                                          <p:spTgt spid="21508">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508">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508">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50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1508">
                                            <p:txEl>
                                              <p:pRg st="2" end="2"/>
                                            </p:txEl>
                                          </p:spTgt>
                                        </p:tgtEl>
                                        <p:attrNameLst>
                                          <p:attrName>style.visibility</p:attrName>
                                        </p:attrNameLst>
                                      </p:cBhvr>
                                      <p:to>
                                        <p:strVal val="visible"/>
                                      </p:to>
                                    </p:set>
                                    <p:anim calcmode="lin" valueType="num">
                                      <p:cBhvr>
                                        <p:cTn id="39" dur="1000" fill="hold"/>
                                        <p:tgtEl>
                                          <p:spTgt spid="21508">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1508">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1508">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15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animBg="1"/>
      <p:bldP spid="21508"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762000" y="3048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Seguridad en el Transporte </a:t>
            </a:r>
            <a:br>
              <a:rPr lang="es-AR" sz="3600" i="1" dirty="0">
                <a:solidFill>
                  <a:srgbClr val="800000"/>
                </a:solidFill>
                <a:effectLst>
                  <a:outerShdw blurRad="38100" dist="38100" dir="2700000" algn="tl">
                    <a:srgbClr val="C0C0C0"/>
                  </a:outerShdw>
                </a:effectLst>
                <a:latin typeface="Arial" charset="0"/>
              </a:rPr>
            </a:br>
            <a:r>
              <a:rPr lang="es-AR" sz="3600" i="1" dirty="0">
                <a:solidFill>
                  <a:srgbClr val="800000"/>
                </a:solidFill>
                <a:effectLst>
                  <a:outerShdw blurRad="38100" dist="38100" dir="2700000" algn="tl">
                    <a:srgbClr val="C0C0C0"/>
                  </a:outerShdw>
                </a:effectLst>
                <a:latin typeface="Arial" charset="0"/>
              </a:rPr>
              <a:t>Protocolos de Transporte Seguros</a:t>
            </a:r>
          </a:p>
        </p:txBody>
      </p:sp>
      <p:sp>
        <p:nvSpPr>
          <p:cNvPr id="22532" name="Rectangle 3"/>
          <p:cNvSpPr>
            <a:spLocks noGrp="1" noChangeArrowheads="1"/>
          </p:cNvSpPr>
          <p:nvPr>
            <p:ph idx="1"/>
          </p:nvPr>
        </p:nvSpPr>
        <p:spPr>
          <a:xfrm>
            <a:off x="306388" y="1700213"/>
            <a:ext cx="8586787" cy="446563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3600" i="1" dirty="0">
                <a:solidFill>
                  <a:srgbClr val="000099"/>
                </a:solidFill>
                <a:effectLst>
                  <a:outerShdw blurRad="38100" dist="38100" dir="2700000" algn="tl">
                    <a:srgbClr val="C0C0C0"/>
                  </a:outerShdw>
                </a:effectLst>
                <a:latin typeface="Arial" charset="0"/>
              </a:rPr>
              <a:t>SSL - </a:t>
            </a:r>
            <a:r>
              <a:rPr lang="es-AR" sz="3600" i="1" dirty="0" err="1">
                <a:solidFill>
                  <a:srgbClr val="000099"/>
                </a:solidFill>
                <a:effectLst>
                  <a:outerShdw blurRad="38100" dist="38100" dir="2700000" algn="tl">
                    <a:srgbClr val="C0C0C0"/>
                  </a:outerShdw>
                </a:effectLst>
                <a:latin typeface="Arial" charset="0"/>
              </a:rPr>
              <a:t>Secure</a:t>
            </a:r>
            <a:r>
              <a:rPr lang="es-AR" sz="3600" i="1" dirty="0">
                <a:solidFill>
                  <a:srgbClr val="000099"/>
                </a:solidFill>
                <a:effectLst>
                  <a:outerShdw blurRad="38100" dist="38100" dir="2700000" algn="tl">
                    <a:srgbClr val="C0C0C0"/>
                  </a:outerShdw>
                </a:effectLst>
                <a:latin typeface="Arial" charset="0"/>
              </a:rPr>
              <a:t> Sockets </a:t>
            </a:r>
            <a:r>
              <a:rPr lang="es-AR" sz="3600" i="1" dirty="0" err="1">
                <a:solidFill>
                  <a:srgbClr val="000099"/>
                </a:solidFill>
                <a:effectLst>
                  <a:outerShdw blurRad="38100" dist="38100" dir="2700000" algn="tl">
                    <a:srgbClr val="C0C0C0"/>
                  </a:outerShdw>
                </a:effectLst>
                <a:latin typeface="Arial" charset="0"/>
              </a:rPr>
              <a:t>Layer</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err="1">
                <a:solidFill>
                  <a:srgbClr val="000099"/>
                </a:solidFill>
                <a:effectLst>
                  <a:outerShdw blurRad="38100" dist="38100" dir="2700000" algn="tl">
                    <a:srgbClr val="C0C0C0"/>
                  </a:outerShdw>
                </a:effectLst>
                <a:latin typeface="Arial" charset="0"/>
              </a:rPr>
              <a:t>TLS</a:t>
            </a:r>
            <a:r>
              <a:rPr lang="es-AR" sz="3600" b="1" i="1" dirty="0">
                <a:solidFill>
                  <a:srgbClr val="000099"/>
                </a:solidFill>
                <a:effectLst>
                  <a:outerShdw blurRad="38100" dist="38100" dir="2700000" algn="tl">
                    <a:srgbClr val="C0C0C0"/>
                  </a:outerShdw>
                </a:effectLst>
                <a:latin typeface="Arial" charset="0"/>
              </a:rPr>
              <a:t>  - </a:t>
            </a:r>
            <a:r>
              <a:rPr lang="es-ES" sz="3600" b="1" i="1" dirty="0">
                <a:solidFill>
                  <a:srgbClr val="000099"/>
                </a:solidFill>
                <a:effectLst>
                  <a:outerShdw blurRad="38100" dist="38100" dir="2700000" algn="tl">
                    <a:srgbClr val="C0C0C0"/>
                  </a:outerShdw>
                </a:effectLst>
                <a:latin typeface="Arial" charset="0"/>
              </a:rPr>
              <a:t>Transport </a:t>
            </a:r>
            <a:r>
              <a:rPr lang="es-ES" sz="3600" b="1" i="1" dirty="0" err="1">
                <a:solidFill>
                  <a:srgbClr val="000099"/>
                </a:solidFill>
                <a:effectLst>
                  <a:outerShdw blurRad="38100" dist="38100" dir="2700000" algn="tl">
                    <a:srgbClr val="C0C0C0"/>
                  </a:outerShdw>
                </a:effectLst>
                <a:latin typeface="Arial" charset="0"/>
              </a:rPr>
              <a:t>Layer</a:t>
            </a:r>
            <a:r>
              <a:rPr lang="es-ES" sz="3600" b="1" i="1" dirty="0">
                <a:solidFill>
                  <a:srgbClr val="000099"/>
                </a:solidFill>
                <a:effectLst>
                  <a:outerShdw blurRad="38100" dist="38100" dir="2700000" algn="tl">
                    <a:srgbClr val="C0C0C0"/>
                  </a:outerShdw>
                </a:effectLst>
                <a:latin typeface="Arial" charset="0"/>
              </a:rPr>
              <a:t> Security.</a:t>
            </a:r>
            <a:endParaRPr lang="es-AR" sz="3600" b="1" i="1" dirty="0">
              <a:solidFill>
                <a:srgbClr val="000099"/>
              </a:solidFill>
              <a:effectLst>
                <a:outerShdw blurRad="38100" dist="38100" dir="2700000" algn="tl">
                  <a:srgbClr val="C0C0C0"/>
                </a:outerShdw>
              </a:effectLst>
              <a:latin typeface="Arial" charset="0"/>
            </a:endParaRPr>
          </a:p>
          <a:p>
            <a:pPr>
              <a:lnSpc>
                <a:spcPct val="90000"/>
              </a:lnSpc>
              <a:defRPr/>
            </a:pPr>
            <a:r>
              <a:rPr lang="es-AR" sz="3600" i="1" dirty="0" err="1">
                <a:solidFill>
                  <a:srgbClr val="000099"/>
                </a:solidFill>
                <a:effectLst>
                  <a:outerShdw blurRad="38100" dist="38100" dir="2700000" algn="tl">
                    <a:srgbClr val="C0C0C0"/>
                  </a:outerShdw>
                </a:effectLst>
                <a:latin typeface="Arial" charset="0"/>
              </a:rPr>
              <a:t>HTTPS</a:t>
            </a:r>
            <a:r>
              <a:rPr lang="es-AR" sz="3600" i="1" dirty="0">
                <a:solidFill>
                  <a:srgbClr val="000099"/>
                </a:solidFill>
                <a:effectLst>
                  <a:outerShdw blurRad="38100" dist="38100" dir="2700000" algn="tl">
                    <a:srgbClr val="C0C0C0"/>
                  </a:outerShdw>
                </a:effectLst>
                <a:latin typeface="Arial" charset="0"/>
              </a:rPr>
              <a:t>-Extensión de HTTP (S-HTTP)</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S/MIME - </a:t>
            </a:r>
            <a:r>
              <a:rPr lang="es-AR" sz="3600" b="1" i="1" dirty="0" err="1">
                <a:solidFill>
                  <a:srgbClr val="000099"/>
                </a:solidFill>
                <a:effectLst>
                  <a:outerShdw blurRad="38100" dist="38100" dir="2700000" algn="tl">
                    <a:srgbClr val="C0C0C0"/>
                  </a:outerShdw>
                </a:effectLst>
                <a:latin typeface="Arial" charset="0"/>
              </a:rPr>
              <a:t>Secure</a:t>
            </a:r>
            <a:r>
              <a:rPr lang="es-AR" sz="3600" b="1" i="1" dirty="0">
                <a:solidFill>
                  <a:srgbClr val="000099"/>
                </a:solidFill>
                <a:effectLst>
                  <a:outerShdw blurRad="38100" dist="38100" dir="2700000" algn="tl">
                    <a:srgbClr val="C0C0C0"/>
                  </a:outerShdw>
                </a:effectLst>
                <a:latin typeface="Arial" charset="0"/>
              </a:rPr>
              <a:t> </a:t>
            </a:r>
            <a:r>
              <a:rPr lang="es-AR" sz="3600" b="1" i="1" dirty="0" err="1">
                <a:solidFill>
                  <a:srgbClr val="000099"/>
                </a:solidFill>
                <a:effectLst>
                  <a:outerShdw blurRad="38100" dist="38100" dir="2700000" algn="tl">
                    <a:srgbClr val="C0C0C0"/>
                  </a:outerShdw>
                </a:effectLst>
                <a:latin typeface="Arial" charset="0"/>
              </a:rPr>
              <a:t>Multipurpose</a:t>
            </a:r>
            <a:r>
              <a:rPr lang="es-AR" sz="3600" b="1" i="1" dirty="0">
                <a:solidFill>
                  <a:srgbClr val="000099"/>
                </a:solidFill>
                <a:effectLst>
                  <a:outerShdw blurRad="38100" dist="38100" dir="2700000" algn="tl">
                    <a:srgbClr val="C0C0C0"/>
                  </a:outerShdw>
                </a:effectLst>
                <a:latin typeface="Arial" charset="0"/>
              </a:rPr>
              <a:t> Internet Mail </a:t>
            </a:r>
            <a:r>
              <a:rPr lang="es-AR" sz="3600" b="1" i="1" dirty="0" err="1">
                <a:solidFill>
                  <a:srgbClr val="000099"/>
                </a:solidFill>
                <a:effectLst>
                  <a:outerShdw blurRad="38100" dist="38100" dir="2700000" algn="tl">
                    <a:srgbClr val="C0C0C0"/>
                  </a:outerShdw>
                </a:effectLst>
                <a:latin typeface="Arial" charset="0"/>
              </a:rPr>
              <a:t>Extension</a:t>
            </a:r>
            <a:r>
              <a:rPr lang="es-AR" sz="3600" b="1" i="1" dirty="0">
                <a:solidFill>
                  <a:srgbClr val="000099"/>
                </a:solidFill>
                <a:effectLst>
                  <a:outerShdw blurRad="38100" dist="38100" dir="2700000" algn="tl">
                    <a:srgbClr val="C0C0C0"/>
                  </a:outerShdw>
                </a:effectLst>
                <a:latin typeface="Arial" charset="0"/>
              </a:rPr>
              <a:t>.</a:t>
            </a:r>
          </a:p>
          <a:p>
            <a:pPr>
              <a:lnSpc>
                <a:spcPct val="90000"/>
              </a:lnSpc>
              <a:defRPr/>
            </a:pPr>
            <a:r>
              <a:rPr lang="es-AR" sz="3600" i="1" dirty="0" err="1">
                <a:solidFill>
                  <a:srgbClr val="000099"/>
                </a:solidFill>
                <a:effectLst>
                  <a:outerShdw blurRad="38100" dist="38100" dir="2700000" algn="tl">
                    <a:srgbClr val="C0C0C0"/>
                  </a:outerShdw>
                </a:effectLst>
                <a:latin typeface="Arial" charset="0"/>
              </a:rPr>
              <a:t>IPSec</a:t>
            </a:r>
            <a:r>
              <a:rPr lang="es-AR" sz="3600" i="1" dirty="0">
                <a:solidFill>
                  <a:srgbClr val="000099"/>
                </a:solidFill>
                <a:effectLst>
                  <a:outerShdw blurRad="38100" dist="38100" dir="2700000" algn="tl">
                    <a:srgbClr val="C0C0C0"/>
                  </a:outerShdw>
                </a:effectLst>
                <a:latin typeface="Arial" charset="0"/>
              </a:rPr>
              <a:t> - IP </a:t>
            </a:r>
            <a:r>
              <a:rPr lang="es-AR" sz="3600" i="1" dirty="0" err="1">
                <a:solidFill>
                  <a:srgbClr val="000099"/>
                </a:solidFill>
                <a:effectLst>
                  <a:outerShdw blurRad="38100" dist="38100" dir="2700000" algn="tl">
                    <a:srgbClr val="C0C0C0"/>
                  </a:outerShdw>
                </a:effectLst>
                <a:latin typeface="Arial" charset="0"/>
              </a:rPr>
              <a:t>Secury</a:t>
            </a:r>
            <a:r>
              <a:rPr lang="es-AR" sz="3600" i="1" dirty="0">
                <a:solidFill>
                  <a:srgbClr val="000099"/>
                </a:solidFill>
                <a:effectLst>
                  <a:outerShdw blurRad="38100" dist="38100" dir="2700000" algn="tl">
                    <a:srgbClr val="C0C0C0"/>
                  </a:outerShdw>
                </a:effectLst>
                <a:latin typeface="Arial" charset="0"/>
              </a:rPr>
              <a:t>.</a:t>
            </a:r>
          </a:p>
          <a:p>
            <a:pPr>
              <a:lnSpc>
                <a:spcPct val="90000"/>
              </a:lnSpc>
              <a:defRPr/>
            </a:pPr>
            <a:r>
              <a:rPr lang="es-AR" sz="3600" b="1" i="1" dirty="0">
                <a:solidFill>
                  <a:srgbClr val="000099"/>
                </a:solidFill>
                <a:effectLst>
                  <a:outerShdw blurRad="38100" dist="38100" dir="2700000" algn="tl">
                    <a:srgbClr val="C0C0C0"/>
                  </a:outerShdw>
                </a:effectLst>
                <a:latin typeface="Arial" charset="0"/>
              </a:rPr>
              <a:t>SET.</a:t>
            </a:r>
          </a:p>
        </p:txBody>
      </p:sp>
      <p:sp>
        <p:nvSpPr>
          <p:cNvPr id="5" name="5 Marcador de número de diapositiva"/>
          <p:cNvSpPr>
            <a:spLocks noGrp="1"/>
          </p:cNvSpPr>
          <p:nvPr>
            <p:ph type="sldNum" sz="quarter" idx="12"/>
          </p:nvPr>
        </p:nvSpPr>
        <p:spPr/>
        <p:txBody>
          <a:bodyPr/>
          <a:lstStyle/>
          <a:p>
            <a:pPr>
              <a:defRPr/>
            </a:pPr>
            <a:fld id="{7C54FC47-4AA5-4ECF-9750-1FF24A5A867E}" type="slidenum">
              <a:rPr lang="en-US"/>
              <a:pPr>
                <a:defRPr/>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91170"/>
                                        </p:tgtEl>
                                        <p:attrNameLst>
                                          <p:attrName>style.visibility</p:attrName>
                                        </p:attrNameLst>
                                      </p:cBhvr>
                                      <p:to>
                                        <p:strVal val="visible"/>
                                      </p:to>
                                    </p:set>
                                    <p:anim calcmode="lin" valueType="num">
                                      <p:cBhvr>
                                        <p:cTn id="7" dur="1000" fill="hold"/>
                                        <p:tgtEl>
                                          <p:spTgt spid="391170"/>
                                        </p:tgtEl>
                                        <p:attrNameLst>
                                          <p:attrName>ppt_w</p:attrName>
                                        </p:attrNameLst>
                                      </p:cBhvr>
                                      <p:tavLst>
                                        <p:tav tm="0">
                                          <p:val>
                                            <p:fltVal val="0"/>
                                          </p:val>
                                        </p:tav>
                                        <p:tav tm="100000">
                                          <p:val>
                                            <p:strVal val="#ppt_w"/>
                                          </p:val>
                                        </p:tav>
                                      </p:tavLst>
                                    </p:anim>
                                    <p:anim calcmode="lin" valueType="num">
                                      <p:cBhvr>
                                        <p:cTn id="8" dur="1000" fill="hold"/>
                                        <p:tgtEl>
                                          <p:spTgt spid="391170"/>
                                        </p:tgtEl>
                                        <p:attrNameLst>
                                          <p:attrName>ppt_h</p:attrName>
                                        </p:attrNameLst>
                                      </p:cBhvr>
                                      <p:tavLst>
                                        <p:tav tm="0">
                                          <p:val>
                                            <p:fltVal val="0"/>
                                          </p:val>
                                        </p:tav>
                                        <p:tav tm="100000">
                                          <p:val>
                                            <p:strVal val="#ppt_h"/>
                                          </p:val>
                                        </p:tav>
                                      </p:tavLst>
                                    </p:anim>
                                    <p:anim calcmode="lin" valueType="num">
                                      <p:cBhvr>
                                        <p:cTn id="9" dur="1000" fill="hold"/>
                                        <p:tgtEl>
                                          <p:spTgt spid="391170"/>
                                        </p:tgtEl>
                                        <p:attrNameLst>
                                          <p:attrName>style.rotation</p:attrName>
                                        </p:attrNameLst>
                                      </p:cBhvr>
                                      <p:tavLst>
                                        <p:tav tm="0">
                                          <p:val>
                                            <p:fltVal val="90"/>
                                          </p:val>
                                        </p:tav>
                                        <p:tav tm="100000">
                                          <p:val>
                                            <p:fltVal val="0"/>
                                          </p:val>
                                        </p:tav>
                                      </p:tavLst>
                                    </p:anim>
                                    <p:animEffect transition="in" filter="fade">
                                      <p:cBhvr>
                                        <p:cTn id="10" dur="1000"/>
                                        <p:tgtEl>
                                          <p:spTgt spid="39117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2532">
                                            <p:bg/>
                                          </p:spTgt>
                                        </p:tgtEl>
                                        <p:attrNameLst>
                                          <p:attrName>style.visibility</p:attrName>
                                        </p:attrNameLst>
                                      </p:cBhvr>
                                      <p:to>
                                        <p:strVal val="visible"/>
                                      </p:to>
                                    </p:set>
                                    <p:anim calcmode="lin" valueType="num">
                                      <p:cBhvr>
                                        <p:cTn id="15" dur="1000" fill="hold"/>
                                        <p:tgtEl>
                                          <p:spTgt spid="22532">
                                            <p:bg/>
                                          </p:spTgt>
                                        </p:tgtEl>
                                        <p:attrNameLst>
                                          <p:attrName>ppt_w</p:attrName>
                                        </p:attrNameLst>
                                      </p:cBhvr>
                                      <p:tavLst>
                                        <p:tav tm="0">
                                          <p:val>
                                            <p:fltVal val="0"/>
                                          </p:val>
                                        </p:tav>
                                        <p:tav tm="100000">
                                          <p:val>
                                            <p:strVal val="#ppt_w"/>
                                          </p:val>
                                        </p:tav>
                                      </p:tavLst>
                                    </p:anim>
                                    <p:anim calcmode="lin" valueType="num">
                                      <p:cBhvr>
                                        <p:cTn id="16" dur="1000" fill="hold"/>
                                        <p:tgtEl>
                                          <p:spTgt spid="22532">
                                            <p:bg/>
                                          </p:spTgt>
                                        </p:tgtEl>
                                        <p:attrNameLst>
                                          <p:attrName>ppt_h</p:attrName>
                                        </p:attrNameLst>
                                      </p:cBhvr>
                                      <p:tavLst>
                                        <p:tav tm="0">
                                          <p:val>
                                            <p:fltVal val="0"/>
                                          </p:val>
                                        </p:tav>
                                        <p:tav tm="100000">
                                          <p:val>
                                            <p:strVal val="#ppt_h"/>
                                          </p:val>
                                        </p:tav>
                                      </p:tavLst>
                                    </p:anim>
                                    <p:anim calcmode="lin" valueType="num">
                                      <p:cBhvr>
                                        <p:cTn id="17" dur="1000" fill="hold"/>
                                        <p:tgtEl>
                                          <p:spTgt spid="22532">
                                            <p:bg/>
                                          </p:spTgt>
                                        </p:tgtEl>
                                        <p:attrNameLst>
                                          <p:attrName>style.rotation</p:attrName>
                                        </p:attrNameLst>
                                      </p:cBhvr>
                                      <p:tavLst>
                                        <p:tav tm="0">
                                          <p:val>
                                            <p:fltVal val="90"/>
                                          </p:val>
                                        </p:tav>
                                        <p:tav tm="100000">
                                          <p:val>
                                            <p:fltVal val="0"/>
                                          </p:val>
                                        </p:tav>
                                      </p:tavLst>
                                    </p:anim>
                                    <p:animEffect transition="in" filter="fade">
                                      <p:cBhvr>
                                        <p:cTn id="18" dur="1000"/>
                                        <p:tgtEl>
                                          <p:spTgt spid="22532">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2532">
                                            <p:txEl>
                                              <p:pRg st="0" end="0"/>
                                            </p:txEl>
                                          </p:spTgt>
                                        </p:tgtEl>
                                        <p:attrNameLst>
                                          <p:attrName>style.visibility</p:attrName>
                                        </p:attrNameLst>
                                      </p:cBhvr>
                                      <p:to>
                                        <p:strVal val="visible"/>
                                      </p:to>
                                    </p:set>
                                    <p:anim calcmode="lin" valueType="num">
                                      <p:cBhvr>
                                        <p:cTn id="23" dur="1000" fill="hold"/>
                                        <p:tgtEl>
                                          <p:spTgt spid="22532">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2532">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2532">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253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2532">
                                            <p:txEl>
                                              <p:pRg st="1" end="1"/>
                                            </p:txEl>
                                          </p:spTgt>
                                        </p:tgtEl>
                                        <p:attrNameLst>
                                          <p:attrName>style.visibility</p:attrName>
                                        </p:attrNameLst>
                                      </p:cBhvr>
                                      <p:to>
                                        <p:strVal val="visible"/>
                                      </p:to>
                                    </p:set>
                                    <p:anim calcmode="lin" valueType="num">
                                      <p:cBhvr>
                                        <p:cTn id="31" dur="1000" fill="hold"/>
                                        <p:tgtEl>
                                          <p:spTgt spid="22532">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2532">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2532">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253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2532">
                                            <p:txEl>
                                              <p:pRg st="2" end="2"/>
                                            </p:txEl>
                                          </p:spTgt>
                                        </p:tgtEl>
                                        <p:attrNameLst>
                                          <p:attrName>style.visibility</p:attrName>
                                        </p:attrNameLst>
                                      </p:cBhvr>
                                      <p:to>
                                        <p:strVal val="visible"/>
                                      </p:to>
                                    </p:set>
                                    <p:anim calcmode="lin" valueType="num">
                                      <p:cBhvr>
                                        <p:cTn id="39" dur="1000" fill="hold"/>
                                        <p:tgtEl>
                                          <p:spTgt spid="22532">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2532">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2532">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253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2532">
                                            <p:txEl>
                                              <p:pRg st="3" end="3"/>
                                            </p:txEl>
                                          </p:spTgt>
                                        </p:tgtEl>
                                        <p:attrNameLst>
                                          <p:attrName>style.visibility</p:attrName>
                                        </p:attrNameLst>
                                      </p:cBhvr>
                                      <p:to>
                                        <p:strVal val="visible"/>
                                      </p:to>
                                    </p:set>
                                    <p:anim calcmode="lin" valueType="num">
                                      <p:cBhvr>
                                        <p:cTn id="47" dur="1000" fill="hold"/>
                                        <p:tgtEl>
                                          <p:spTgt spid="22532">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2532">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2532">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2532">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2532">
                                            <p:txEl>
                                              <p:pRg st="4" end="4"/>
                                            </p:txEl>
                                          </p:spTgt>
                                        </p:tgtEl>
                                        <p:attrNameLst>
                                          <p:attrName>style.visibility</p:attrName>
                                        </p:attrNameLst>
                                      </p:cBhvr>
                                      <p:to>
                                        <p:strVal val="visible"/>
                                      </p:to>
                                    </p:set>
                                    <p:anim calcmode="lin" valueType="num">
                                      <p:cBhvr>
                                        <p:cTn id="55" dur="1000" fill="hold"/>
                                        <p:tgtEl>
                                          <p:spTgt spid="22532">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2532">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2532">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2532">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2532">
                                            <p:txEl>
                                              <p:pRg st="5" end="5"/>
                                            </p:txEl>
                                          </p:spTgt>
                                        </p:tgtEl>
                                        <p:attrNameLst>
                                          <p:attrName>style.visibility</p:attrName>
                                        </p:attrNameLst>
                                      </p:cBhvr>
                                      <p:to>
                                        <p:strVal val="visible"/>
                                      </p:to>
                                    </p:set>
                                    <p:anim calcmode="lin" valueType="num">
                                      <p:cBhvr>
                                        <p:cTn id="63" dur="1000" fill="hold"/>
                                        <p:tgtEl>
                                          <p:spTgt spid="22532">
                                            <p:txEl>
                                              <p:pRg st="5" end="5"/>
                                            </p:txEl>
                                          </p:spTgt>
                                        </p:tgtEl>
                                        <p:attrNameLst>
                                          <p:attrName>ppt_w</p:attrName>
                                        </p:attrNameLst>
                                      </p:cBhvr>
                                      <p:tavLst>
                                        <p:tav tm="0">
                                          <p:val>
                                            <p:fltVal val="0"/>
                                          </p:val>
                                        </p:tav>
                                        <p:tav tm="100000">
                                          <p:val>
                                            <p:strVal val="#ppt_w"/>
                                          </p:val>
                                        </p:tav>
                                      </p:tavLst>
                                    </p:anim>
                                    <p:anim calcmode="lin" valueType="num">
                                      <p:cBhvr>
                                        <p:cTn id="64" dur="1000" fill="hold"/>
                                        <p:tgtEl>
                                          <p:spTgt spid="22532">
                                            <p:txEl>
                                              <p:pRg st="5" end="5"/>
                                            </p:txEl>
                                          </p:spTgt>
                                        </p:tgtEl>
                                        <p:attrNameLst>
                                          <p:attrName>ppt_h</p:attrName>
                                        </p:attrNameLst>
                                      </p:cBhvr>
                                      <p:tavLst>
                                        <p:tav tm="0">
                                          <p:val>
                                            <p:fltVal val="0"/>
                                          </p:val>
                                        </p:tav>
                                        <p:tav tm="100000">
                                          <p:val>
                                            <p:strVal val="#ppt_h"/>
                                          </p:val>
                                        </p:tav>
                                      </p:tavLst>
                                    </p:anim>
                                    <p:anim calcmode="lin" valueType="num">
                                      <p:cBhvr>
                                        <p:cTn id="65" dur="1000" fill="hold"/>
                                        <p:tgtEl>
                                          <p:spTgt spid="22532">
                                            <p:txEl>
                                              <p:pRg st="5" end="5"/>
                                            </p:txEl>
                                          </p:spTgt>
                                        </p:tgtEl>
                                        <p:attrNameLst>
                                          <p:attrName>style.rotation</p:attrName>
                                        </p:attrNameLst>
                                      </p:cBhvr>
                                      <p:tavLst>
                                        <p:tav tm="0">
                                          <p:val>
                                            <p:fltVal val="90"/>
                                          </p:val>
                                        </p:tav>
                                        <p:tav tm="100000">
                                          <p:val>
                                            <p:fltVal val="0"/>
                                          </p:val>
                                        </p:tav>
                                      </p:tavLst>
                                    </p:anim>
                                    <p:animEffect transition="in" filter="fade">
                                      <p:cBhvr>
                                        <p:cTn id="66" dur="10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0" grpId="0" animBg="1"/>
      <p:bldP spid="22532"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685800" y="260648"/>
            <a:ext cx="7772400" cy="13716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3556" name="Rectangle 3"/>
          <p:cNvSpPr>
            <a:spLocks noGrp="1" noChangeArrowheads="1"/>
          </p:cNvSpPr>
          <p:nvPr>
            <p:ph idx="1"/>
          </p:nvPr>
        </p:nvSpPr>
        <p:spPr>
          <a:xfrm>
            <a:off x="395288" y="1844675"/>
            <a:ext cx="8305800" cy="47529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Transporte desarrollado por NETSCAPE  para Transmisión de información Privada Vía Internet.</a:t>
            </a:r>
          </a:p>
          <a:p>
            <a:pPr>
              <a:lnSpc>
                <a:spcPct val="90000"/>
              </a:lnSpc>
              <a:defRPr/>
            </a:pPr>
            <a:r>
              <a:rPr lang="es-AR" sz="2800" i="1" dirty="0">
                <a:solidFill>
                  <a:srgbClr val="000099"/>
                </a:solidFill>
                <a:effectLst>
                  <a:outerShdw blurRad="38100" dist="38100" dir="2700000" algn="tl">
                    <a:srgbClr val="C0C0C0"/>
                  </a:outerShdw>
                </a:effectLst>
                <a:latin typeface="Arial" charset="0"/>
              </a:rPr>
              <a:t>Utiliza Métodos de Encriptación basado en la RSA (Tecnología de Clave publica encriptada).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Se Ubica entre TCP/IP y HTTP y realiza la autenticación con el servidor y el cliente (X.509).</a:t>
            </a:r>
          </a:p>
          <a:p>
            <a:pPr>
              <a:lnSpc>
                <a:spcPct val="90000"/>
              </a:lnSpc>
              <a:defRPr/>
            </a:pPr>
            <a:r>
              <a:rPr lang="es-AR" sz="2800" i="1" dirty="0">
                <a:solidFill>
                  <a:srgbClr val="000099"/>
                </a:solidFill>
                <a:effectLst>
                  <a:outerShdw blurRad="38100" dist="38100" dir="2700000" algn="tl">
                    <a:srgbClr val="C0C0C0"/>
                  </a:outerShdw>
                </a:effectLst>
                <a:latin typeface="Arial" charset="0"/>
              </a:rPr>
              <a:t>Capa de Sockets Seguros  </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Identifica Mutuamente Cliente  y Servidor.</a:t>
            </a:r>
          </a:p>
          <a:p>
            <a:pPr lvl="1">
              <a:lnSpc>
                <a:spcPct val="90000"/>
              </a:lnSpc>
              <a:buFontTx/>
              <a:buChar char="•"/>
              <a:defRPr/>
            </a:pPr>
            <a:r>
              <a:rPr lang="es-AR" i="1" dirty="0">
                <a:solidFill>
                  <a:srgbClr val="000099"/>
                </a:solidFill>
                <a:effectLst>
                  <a:outerShdw blurRad="38100" dist="38100" dir="2700000" algn="tl">
                    <a:srgbClr val="C0C0C0"/>
                  </a:outerShdw>
                </a:effectLst>
                <a:latin typeface="Arial" charset="0"/>
              </a:rPr>
              <a:t>Encripta todos los Datos para asegurar la Privacidad.</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DAF077A9-72C0-4433-B08F-23D3AAF0C090}" type="slidenum">
              <a:rPr lang="en-US"/>
              <a:pPr>
                <a:defRPr/>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4482"/>
                                        </p:tgtEl>
                                        <p:attrNameLst>
                                          <p:attrName>style.visibility</p:attrName>
                                        </p:attrNameLst>
                                      </p:cBhvr>
                                      <p:to>
                                        <p:strVal val="visible"/>
                                      </p:to>
                                    </p:set>
                                    <p:anim calcmode="lin" valueType="num">
                                      <p:cBhvr>
                                        <p:cTn id="7" dur="1000" fill="hold"/>
                                        <p:tgtEl>
                                          <p:spTgt spid="404482"/>
                                        </p:tgtEl>
                                        <p:attrNameLst>
                                          <p:attrName>ppt_w</p:attrName>
                                        </p:attrNameLst>
                                      </p:cBhvr>
                                      <p:tavLst>
                                        <p:tav tm="0">
                                          <p:val>
                                            <p:fltVal val="0"/>
                                          </p:val>
                                        </p:tav>
                                        <p:tav tm="100000">
                                          <p:val>
                                            <p:strVal val="#ppt_w"/>
                                          </p:val>
                                        </p:tav>
                                      </p:tavLst>
                                    </p:anim>
                                    <p:anim calcmode="lin" valueType="num">
                                      <p:cBhvr>
                                        <p:cTn id="8" dur="1000" fill="hold"/>
                                        <p:tgtEl>
                                          <p:spTgt spid="404482"/>
                                        </p:tgtEl>
                                        <p:attrNameLst>
                                          <p:attrName>ppt_h</p:attrName>
                                        </p:attrNameLst>
                                      </p:cBhvr>
                                      <p:tavLst>
                                        <p:tav tm="0">
                                          <p:val>
                                            <p:fltVal val="0"/>
                                          </p:val>
                                        </p:tav>
                                        <p:tav tm="100000">
                                          <p:val>
                                            <p:strVal val="#ppt_h"/>
                                          </p:val>
                                        </p:tav>
                                      </p:tavLst>
                                    </p:anim>
                                    <p:anim calcmode="lin" valueType="num">
                                      <p:cBhvr>
                                        <p:cTn id="9" dur="1000" fill="hold"/>
                                        <p:tgtEl>
                                          <p:spTgt spid="404482"/>
                                        </p:tgtEl>
                                        <p:attrNameLst>
                                          <p:attrName>style.rotation</p:attrName>
                                        </p:attrNameLst>
                                      </p:cBhvr>
                                      <p:tavLst>
                                        <p:tav tm="0">
                                          <p:val>
                                            <p:fltVal val="90"/>
                                          </p:val>
                                        </p:tav>
                                        <p:tav tm="100000">
                                          <p:val>
                                            <p:fltVal val="0"/>
                                          </p:val>
                                        </p:tav>
                                      </p:tavLst>
                                    </p:anim>
                                    <p:animEffect transition="in" filter="fade">
                                      <p:cBhvr>
                                        <p:cTn id="10" dur="1000"/>
                                        <p:tgtEl>
                                          <p:spTgt spid="40448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3556">
                                            <p:bg/>
                                          </p:spTgt>
                                        </p:tgtEl>
                                        <p:attrNameLst>
                                          <p:attrName>style.visibility</p:attrName>
                                        </p:attrNameLst>
                                      </p:cBhvr>
                                      <p:to>
                                        <p:strVal val="visible"/>
                                      </p:to>
                                    </p:set>
                                    <p:anim calcmode="lin" valueType="num">
                                      <p:cBhvr>
                                        <p:cTn id="15" dur="1000" fill="hold"/>
                                        <p:tgtEl>
                                          <p:spTgt spid="23556">
                                            <p:bg/>
                                          </p:spTgt>
                                        </p:tgtEl>
                                        <p:attrNameLst>
                                          <p:attrName>ppt_w</p:attrName>
                                        </p:attrNameLst>
                                      </p:cBhvr>
                                      <p:tavLst>
                                        <p:tav tm="0">
                                          <p:val>
                                            <p:fltVal val="0"/>
                                          </p:val>
                                        </p:tav>
                                        <p:tav tm="100000">
                                          <p:val>
                                            <p:strVal val="#ppt_w"/>
                                          </p:val>
                                        </p:tav>
                                      </p:tavLst>
                                    </p:anim>
                                    <p:anim calcmode="lin" valueType="num">
                                      <p:cBhvr>
                                        <p:cTn id="16" dur="1000" fill="hold"/>
                                        <p:tgtEl>
                                          <p:spTgt spid="23556">
                                            <p:bg/>
                                          </p:spTgt>
                                        </p:tgtEl>
                                        <p:attrNameLst>
                                          <p:attrName>ppt_h</p:attrName>
                                        </p:attrNameLst>
                                      </p:cBhvr>
                                      <p:tavLst>
                                        <p:tav tm="0">
                                          <p:val>
                                            <p:fltVal val="0"/>
                                          </p:val>
                                        </p:tav>
                                        <p:tav tm="100000">
                                          <p:val>
                                            <p:strVal val="#ppt_h"/>
                                          </p:val>
                                        </p:tav>
                                      </p:tavLst>
                                    </p:anim>
                                    <p:anim calcmode="lin" valueType="num">
                                      <p:cBhvr>
                                        <p:cTn id="17" dur="1000" fill="hold"/>
                                        <p:tgtEl>
                                          <p:spTgt spid="23556">
                                            <p:bg/>
                                          </p:spTgt>
                                        </p:tgtEl>
                                        <p:attrNameLst>
                                          <p:attrName>style.rotation</p:attrName>
                                        </p:attrNameLst>
                                      </p:cBhvr>
                                      <p:tavLst>
                                        <p:tav tm="0">
                                          <p:val>
                                            <p:fltVal val="90"/>
                                          </p:val>
                                        </p:tav>
                                        <p:tav tm="100000">
                                          <p:val>
                                            <p:fltVal val="0"/>
                                          </p:val>
                                        </p:tav>
                                      </p:tavLst>
                                    </p:anim>
                                    <p:animEffect transition="in" filter="fade">
                                      <p:cBhvr>
                                        <p:cTn id="18" dur="1000"/>
                                        <p:tgtEl>
                                          <p:spTgt spid="2355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3556">
                                            <p:txEl>
                                              <p:pRg st="0" end="0"/>
                                            </p:txEl>
                                          </p:spTgt>
                                        </p:tgtEl>
                                        <p:attrNameLst>
                                          <p:attrName>style.visibility</p:attrName>
                                        </p:attrNameLst>
                                      </p:cBhvr>
                                      <p:to>
                                        <p:strVal val="visible"/>
                                      </p:to>
                                    </p:set>
                                    <p:anim calcmode="lin" valueType="num">
                                      <p:cBhvr>
                                        <p:cTn id="23" dur="1000" fill="hold"/>
                                        <p:tgtEl>
                                          <p:spTgt spid="2355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355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355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355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3556">
                                            <p:txEl>
                                              <p:pRg st="1" end="1"/>
                                            </p:txEl>
                                          </p:spTgt>
                                        </p:tgtEl>
                                        <p:attrNameLst>
                                          <p:attrName>style.visibility</p:attrName>
                                        </p:attrNameLst>
                                      </p:cBhvr>
                                      <p:to>
                                        <p:strVal val="visible"/>
                                      </p:to>
                                    </p:set>
                                    <p:anim calcmode="lin" valueType="num">
                                      <p:cBhvr>
                                        <p:cTn id="31" dur="1000" fill="hold"/>
                                        <p:tgtEl>
                                          <p:spTgt spid="2355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355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355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355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3556">
                                            <p:txEl>
                                              <p:pRg st="2" end="2"/>
                                            </p:txEl>
                                          </p:spTgt>
                                        </p:tgtEl>
                                        <p:attrNameLst>
                                          <p:attrName>style.visibility</p:attrName>
                                        </p:attrNameLst>
                                      </p:cBhvr>
                                      <p:to>
                                        <p:strVal val="visible"/>
                                      </p:to>
                                    </p:set>
                                    <p:anim calcmode="lin" valueType="num">
                                      <p:cBhvr>
                                        <p:cTn id="39" dur="1000" fill="hold"/>
                                        <p:tgtEl>
                                          <p:spTgt spid="23556">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3556">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3556">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355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3556">
                                            <p:txEl>
                                              <p:pRg st="3" end="3"/>
                                            </p:txEl>
                                          </p:spTgt>
                                        </p:tgtEl>
                                        <p:attrNameLst>
                                          <p:attrName>style.visibility</p:attrName>
                                        </p:attrNameLst>
                                      </p:cBhvr>
                                      <p:to>
                                        <p:strVal val="visible"/>
                                      </p:to>
                                    </p:set>
                                    <p:anim calcmode="lin" valueType="num">
                                      <p:cBhvr>
                                        <p:cTn id="47" dur="1000" fill="hold"/>
                                        <p:tgtEl>
                                          <p:spTgt spid="23556">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3556">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3556">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3556">
                                            <p:txEl>
                                              <p:pRg st="3" end="3"/>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23556">
                                            <p:txEl>
                                              <p:pRg st="4" end="4"/>
                                            </p:txEl>
                                          </p:spTgt>
                                        </p:tgtEl>
                                        <p:attrNameLst>
                                          <p:attrName>style.visibility</p:attrName>
                                        </p:attrNameLst>
                                      </p:cBhvr>
                                      <p:to>
                                        <p:strVal val="visible"/>
                                      </p:to>
                                    </p:set>
                                    <p:anim calcmode="lin" valueType="num">
                                      <p:cBhvr>
                                        <p:cTn id="53" dur="1000" fill="hold"/>
                                        <p:tgtEl>
                                          <p:spTgt spid="23556">
                                            <p:txEl>
                                              <p:pRg st="4" end="4"/>
                                            </p:txEl>
                                          </p:spTgt>
                                        </p:tgtEl>
                                        <p:attrNameLst>
                                          <p:attrName>ppt_w</p:attrName>
                                        </p:attrNameLst>
                                      </p:cBhvr>
                                      <p:tavLst>
                                        <p:tav tm="0">
                                          <p:val>
                                            <p:fltVal val="0"/>
                                          </p:val>
                                        </p:tav>
                                        <p:tav tm="100000">
                                          <p:val>
                                            <p:strVal val="#ppt_w"/>
                                          </p:val>
                                        </p:tav>
                                      </p:tavLst>
                                    </p:anim>
                                    <p:anim calcmode="lin" valueType="num">
                                      <p:cBhvr>
                                        <p:cTn id="54" dur="1000" fill="hold"/>
                                        <p:tgtEl>
                                          <p:spTgt spid="23556">
                                            <p:txEl>
                                              <p:pRg st="4" end="4"/>
                                            </p:txEl>
                                          </p:spTgt>
                                        </p:tgtEl>
                                        <p:attrNameLst>
                                          <p:attrName>ppt_h</p:attrName>
                                        </p:attrNameLst>
                                      </p:cBhvr>
                                      <p:tavLst>
                                        <p:tav tm="0">
                                          <p:val>
                                            <p:fltVal val="0"/>
                                          </p:val>
                                        </p:tav>
                                        <p:tav tm="100000">
                                          <p:val>
                                            <p:strVal val="#ppt_h"/>
                                          </p:val>
                                        </p:tav>
                                      </p:tavLst>
                                    </p:anim>
                                    <p:anim calcmode="lin" valueType="num">
                                      <p:cBhvr>
                                        <p:cTn id="55" dur="1000" fill="hold"/>
                                        <p:tgtEl>
                                          <p:spTgt spid="23556">
                                            <p:txEl>
                                              <p:pRg st="4" end="4"/>
                                            </p:txEl>
                                          </p:spTgt>
                                        </p:tgtEl>
                                        <p:attrNameLst>
                                          <p:attrName>style.rotation</p:attrName>
                                        </p:attrNameLst>
                                      </p:cBhvr>
                                      <p:tavLst>
                                        <p:tav tm="0">
                                          <p:val>
                                            <p:fltVal val="90"/>
                                          </p:val>
                                        </p:tav>
                                        <p:tav tm="100000">
                                          <p:val>
                                            <p:fltVal val="0"/>
                                          </p:val>
                                        </p:tav>
                                      </p:tavLst>
                                    </p:anim>
                                    <p:animEffect transition="in" filter="fade">
                                      <p:cBhvr>
                                        <p:cTn id="56" dur="1000"/>
                                        <p:tgtEl>
                                          <p:spTgt spid="23556">
                                            <p:txEl>
                                              <p:pRg st="4" end="4"/>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23556">
                                            <p:txEl>
                                              <p:pRg st="5" end="5"/>
                                            </p:txEl>
                                          </p:spTgt>
                                        </p:tgtEl>
                                        <p:attrNameLst>
                                          <p:attrName>style.visibility</p:attrName>
                                        </p:attrNameLst>
                                      </p:cBhvr>
                                      <p:to>
                                        <p:strVal val="visible"/>
                                      </p:to>
                                    </p:set>
                                    <p:anim calcmode="lin" valueType="num">
                                      <p:cBhvr>
                                        <p:cTn id="59" dur="1000" fill="hold"/>
                                        <p:tgtEl>
                                          <p:spTgt spid="23556">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23556">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23556">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235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2" grpId="0" animBg="1"/>
      <p:bldP spid="23556"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55650"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endParaRPr lang="es-AR" sz="3600" i="1" dirty="0">
              <a:solidFill>
                <a:srgbClr val="800000"/>
              </a:solidFill>
              <a:effectLst>
                <a:outerShdw blurRad="38100" dist="38100" dir="2700000" algn="tl">
                  <a:srgbClr val="C0C0C0"/>
                </a:outerShdw>
              </a:effectLst>
              <a:latin typeface="Arial" charset="0"/>
            </a:endParaRPr>
          </a:p>
        </p:txBody>
      </p:sp>
      <p:sp>
        <p:nvSpPr>
          <p:cNvPr id="24580" name="Rectangle 3"/>
          <p:cNvSpPr>
            <a:spLocks noGrp="1" noChangeArrowheads="1"/>
          </p:cNvSpPr>
          <p:nvPr>
            <p:ph idx="1"/>
          </p:nvPr>
        </p:nvSpPr>
        <p:spPr>
          <a:xfrm>
            <a:off x="179388" y="1628775"/>
            <a:ext cx="87137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a:solidFill>
                  <a:srgbClr val="000099"/>
                </a:solidFill>
                <a:effectLst>
                  <a:outerShdw blurRad="38100" dist="38100" dir="2700000" algn="tl">
                    <a:srgbClr val="C0C0C0"/>
                  </a:outerShdw>
                </a:effectLst>
                <a:latin typeface="Arial" charset="0"/>
              </a:rPr>
              <a:t>Atiende exclusivamente a la confidencialidad de la información  en el momento de la Transacción entre el cliente y el servidor </a:t>
            </a:r>
          </a:p>
          <a:p>
            <a:pPr>
              <a:lnSpc>
                <a:spcPct val="90000"/>
              </a:lnSpc>
              <a:defRPr/>
            </a:pPr>
            <a:r>
              <a:rPr lang="es-AR" sz="2800" i="1">
                <a:solidFill>
                  <a:srgbClr val="000099"/>
                </a:solidFill>
                <a:effectLst>
                  <a:outerShdw blurRad="38100" dist="38100" dir="2700000" algn="tl">
                    <a:srgbClr val="C0C0C0"/>
                  </a:outerShdw>
                </a:effectLst>
                <a:latin typeface="Arial" charset="0"/>
              </a:rPr>
              <a:t>No opera sobre la información que se guarda en el servidor.</a:t>
            </a:r>
          </a:p>
          <a:p>
            <a:pPr>
              <a:lnSpc>
                <a:spcPct val="90000"/>
              </a:lnSpc>
              <a:defRPr/>
            </a:pPr>
            <a:r>
              <a:rPr lang="es-AR" sz="2800" i="1">
                <a:solidFill>
                  <a:srgbClr val="000099"/>
                </a:solidFill>
                <a:effectLst>
                  <a:outerShdw blurRad="38100" dist="38100" dir="2700000" algn="tl">
                    <a:srgbClr val="C0C0C0"/>
                  </a:outerShdw>
                </a:effectLst>
                <a:latin typeface="Arial" charset="0"/>
              </a:rPr>
              <a:t>Es un Estándar aprobado por IETF - RFC 2246.</a:t>
            </a:r>
          </a:p>
          <a:p>
            <a:pPr>
              <a:lnSpc>
                <a:spcPct val="90000"/>
              </a:lnSpc>
              <a:defRPr/>
            </a:pPr>
            <a:r>
              <a:rPr lang="es-AR" sz="2800" i="1">
                <a:solidFill>
                  <a:srgbClr val="000099"/>
                </a:solidFill>
                <a:effectLst>
                  <a:outerShdw blurRad="38100" dist="38100" dir="2700000" algn="tl">
                    <a:srgbClr val="C0C0C0"/>
                  </a:outerShdw>
                </a:effectLst>
                <a:latin typeface="Arial" charset="0"/>
              </a:rPr>
              <a:t>Trabaja a nivel de Sockets (Puertos).</a:t>
            </a:r>
          </a:p>
          <a:p>
            <a:pPr>
              <a:lnSpc>
                <a:spcPct val="90000"/>
              </a:lnSpc>
              <a:defRPr/>
            </a:pPr>
            <a:r>
              <a:rPr lang="es-ES" sz="2800" i="1">
                <a:solidFill>
                  <a:srgbClr val="000099"/>
                </a:solidFill>
                <a:effectLst>
                  <a:outerShdw blurRad="38100" dist="38100" dir="2700000" algn="tl">
                    <a:srgbClr val="C0C0C0"/>
                  </a:outerShdw>
                </a:effectLst>
                <a:latin typeface="Arial" charset="0"/>
              </a:rPr>
              <a:t>Se ejecuta en una capa entre los protocolos de aplicación (HTTP, SMTP) y sobre el protocolo de transporte TCP. </a:t>
            </a:r>
            <a:r>
              <a:rPr lang="es-AR" sz="2800" i="1">
                <a:solidFill>
                  <a:srgbClr val="000099"/>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69AC0E0A-C6D9-4A2B-9C16-0726A582D507}" type="slidenum">
              <a:rPr lang="en-US"/>
              <a:pPr>
                <a:defRPr/>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5506"/>
                                        </p:tgtEl>
                                        <p:attrNameLst>
                                          <p:attrName>style.visibility</p:attrName>
                                        </p:attrNameLst>
                                      </p:cBhvr>
                                      <p:to>
                                        <p:strVal val="visible"/>
                                      </p:to>
                                    </p:set>
                                    <p:anim calcmode="lin" valueType="num">
                                      <p:cBhvr>
                                        <p:cTn id="7" dur="1000" fill="hold"/>
                                        <p:tgtEl>
                                          <p:spTgt spid="405506"/>
                                        </p:tgtEl>
                                        <p:attrNameLst>
                                          <p:attrName>ppt_w</p:attrName>
                                        </p:attrNameLst>
                                      </p:cBhvr>
                                      <p:tavLst>
                                        <p:tav tm="0">
                                          <p:val>
                                            <p:fltVal val="0"/>
                                          </p:val>
                                        </p:tav>
                                        <p:tav tm="100000">
                                          <p:val>
                                            <p:strVal val="#ppt_w"/>
                                          </p:val>
                                        </p:tav>
                                      </p:tavLst>
                                    </p:anim>
                                    <p:anim calcmode="lin" valueType="num">
                                      <p:cBhvr>
                                        <p:cTn id="8" dur="1000" fill="hold"/>
                                        <p:tgtEl>
                                          <p:spTgt spid="405506"/>
                                        </p:tgtEl>
                                        <p:attrNameLst>
                                          <p:attrName>ppt_h</p:attrName>
                                        </p:attrNameLst>
                                      </p:cBhvr>
                                      <p:tavLst>
                                        <p:tav tm="0">
                                          <p:val>
                                            <p:fltVal val="0"/>
                                          </p:val>
                                        </p:tav>
                                        <p:tav tm="100000">
                                          <p:val>
                                            <p:strVal val="#ppt_h"/>
                                          </p:val>
                                        </p:tav>
                                      </p:tavLst>
                                    </p:anim>
                                    <p:anim calcmode="lin" valueType="num">
                                      <p:cBhvr>
                                        <p:cTn id="9" dur="1000" fill="hold"/>
                                        <p:tgtEl>
                                          <p:spTgt spid="405506"/>
                                        </p:tgtEl>
                                        <p:attrNameLst>
                                          <p:attrName>style.rotation</p:attrName>
                                        </p:attrNameLst>
                                      </p:cBhvr>
                                      <p:tavLst>
                                        <p:tav tm="0">
                                          <p:val>
                                            <p:fltVal val="90"/>
                                          </p:val>
                                        </p:tav>
                                        <p:tav tm="100000">
                                          <p:val>
                                            <p:fltVal val="0"/>
                                          </p:val>
                                        </p:tav>
                                      </p:tavLst>
                                    </p:anim>
                                    <p:animEffect transition="in" filter="fade">
                                      <p:cBhvr>
                                        <p:cTn id="10" dur="1000"/>
                                        <p:tgtEl>
                                          <p:spTgt spid="4055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4580">
                                            <p:bg/>
                                          </p:spTgt>
                                        </p:tgtEl>
                                        <p:attrNameLst>
                                          <p:attrName>style.visibility</p:attrName>
                                        </p:attrNameLst>
                                      </p:cBhvr>
                                      <p:to>
                                        <p:strVal val="visible"/>
                                      </p:to>
                                    </p:set>
                                    <p:anim calcmode="lin" valueType="num">
                                      <p:cBhvr>
                                        <p:cTn id="15" dur="1000" fill="hold"/>
                                        <p:tgtEl>
                                          <p:spTgt spid="24580">
                                            <p:bg/>
                                          </p:spTgt>
                                        </p:tgtEl>
                                        <p:attrNameLst>
                                          <p:attrName>ppt_w</p:attrName>
                                        </p:attrNameLst>
                                      </p:cBhvr>
                                      <p:tavLst>
                                        <p:tav tm="0">
                                          <p:val>
                                            <p:fltVal val="0"/>
                                          </p:val>
                                        </p:tav>
                                        <p:tav tm="100000">
                                          <p:val>
                                            <p:strVal val="#ppt_w"/>
                                          </p:val>
                                        </p:tav>
                                      </p:tavLst>
                                    </p:anim>
                                    <p:anim calcmode="lin" valueType="num">
                                      <p:cBhvr>
                                        <p:cTn id="16" dur="1000" fill="hold"/>
                                        <p:tgtEl>
                                          <p:spTgt spid="24580">
                                            <p:bg/>
                                          </p:spTgt>
                                        </p:tgtEl>
                                        <p:attrNameLst>
                                          <p:attrName>ppt_h</p:attrName>
                                        </p:attrNameLst>
                                      </p:cBhvr>
                                      <p:tavLst>
                                        <p:tav tm="0">
                                          <p:val>
                                            <p:fltVal val="0"/>
                                          </p:val>
                                        </p:tav>
                                        <p:tav tm="100000">
                                          <p:val>
                                            <p:strVal val="#ppt_h"/>
                                          </p:val>
                                        </p:tav>
                                      </p:tavLst>
                                    </p:anim>
                                    <p:anim calcmode="lin" valueType="num">
                                      <p:cBhvr>
                                        <p:cTn id="17" dur="1000" fill="hold"/>
                                        <p:tgtEl>
                                          <p:spTgt spid="24580">
                                            <p:bg/>
                                          </p:spTgt>
                                        </p:tgtEl>
                                        <p:attrNameLst>
                                          <p:attrName>style.rotation</p:attrName>
                                        </p:attrNameLst>
                                      </p:cBhvr>
                                      <p:tavLst>
                                        <p:tav tm="0">
                                          <p:val>
                                            <p:fltVal val="90"/>
                                          </p:val>
                                        </p:tav>
                                        <p:tav tm="100000">
                                          <p:val>
                                            <p:fltVal val="0"/>
                                          </p:val>
                                        </p:tav>
                                      </p:tavLst>
                                    </p:anim>
                                    <p:animEffect transition="in" filter="fade">
                                      <p:cBhvr>
                                        <p:cTn id="18" dur="1000"/>
                                        <p:tgtEl>
                                          <p:spTgt spid="24580">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4580">
                                            <p:txEl>
                                              <p:pRg st="0" end="0"/>
                                            </p:txEl>
                                          </p:spTgt>
                                        </p:tgtEl>
                                        <p:attrNameLst>
                                          <p:attrName>style.visibility</p:attrName>
                                        </p:attrNameLst>
                                      </p:cBhvr>
                                      <p:to>
                                        <p:strVal val="visible"/>
                                      </p:to>
                                    </p:set>
                                    <p:anim calcmode="lin" valueType="num">
                                      <p:cBhvr>
                                        <p:cTn id="23" dur="1000" fill="hold"/>
                                        <p:tgtEl>
                                          <p:spTgt spid="24580">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4580">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4580">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458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4580">
                                            <p:txEl>
                                              <p:pRg st="1" end="1"/>
                                            </p:txEl>
                                          </p:spTgt>
                                        </p:tgtEl>
                                        <p:attrNameLst>
                                          <p:attrName>style.visibility</p:attrName>
                                        </p:attrNameLst>
                                      </p:cBhvr>
                                      <p:to>
                                        <p:strVal val="visible"/>
                                      </p:to>
                                    </p:set>
                                    <p:anim calcmode="lin" valueType="num">
                                      <p:cBhvr>
                                        <p:cTn id="31" dur="1000" fill="hold"/>
                                        <p:tgtEl>
                                          <p:spTgt spid="24580">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4580">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4580">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458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4580">
                                            <p:txEl>
                                              <p:pRg st="2" end="2"/>
                                            </p:txEl>
                                          </p:spTgt>
                                        </p:tgtEl>
                                        <p:attrNameLst>
                                          <p:attrName>style.visibility</p:attrName>
                                        </p:attrNameLst>
                                      </p:cBhvr>
                                      <p:to>
                                        <p:strVal val="visible"/>
                                      </p:to>
                                    </p:set>
                                    <p:anim calcmode="lin" valueType="num">
                                      <p:cBhvr>
                                        <p:cTn id="39" dur="1000" fill="hold"/>
                                        <p:tgtEl>
                                          <p:spTgt spid="24580">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24580">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24580">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2458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24580">
                                            <p:txEl>
                                              <p:pRg st="3" end="3"/>
                                            </p:txEl>
                                          </p:spTgt>
                                        </p:tgtEl>
                                        <p:attrNameLst>
                                          <p:attrName>style.visibility</p:attrName>
                                        </p:attrNameLst>
                                      </p:cBhvr>
                                      <p:to>
                                        <p:strVal val="visible"/>
                                      </p:to>
                                    </p:set>
                                    <p:anim calcmode="lin" valueType="num">
                                      <p:cBhvr>
                                        <p:cTn id="47" dur="1000" fill="hold"/>
                                        <p:tgtEl>
                                          <p:spTgt spid="24580">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24580">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24580">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2458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24580">
                                            <p:txEl>
                                              <p:pRg st="4" end="4"/>
                                            </p:txEl>
                                          </p:spTgt>
                                        </p:tgtEl>
                                        <p:attrNameLst>
                                          <p:attrName>style.visibility</p:attrName>
                                        </p:attrNameLst>
                                      </p:cBhvr>
                                      <p:to>
                                        <p:strVal val="visible"/>
                                      </p:to>
                                    </p:set>
                                    <p:anim calcmode="lin" valueType="num">
                                      <p:cBhvr>
                                        <p:cTn id="55" dur="1000" fill="hold"/>
                                        <p:tgtEl>
                                          <p:spTgt spid="24580">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24580">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24580">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24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6" grpId="0" animBg="1"/>
      <p:bldP spid="24580"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755650" y="188913"/>
            <a:ext cx="7769225" cy="1139825"/>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 </a:t>
            </a:r>
            <a:r>
              <a:rPr lang="es-AR" sz="3600" i="1" dirty="0">
                <a:solidFill>
                  <a:srgbClr val="800000"/>
                </a:solidFill>
                <a:effectLst>
                  <a:outerShdw blurRad="38100" dist="38100" dir="2700000" algn="tl">
                    <a:srgbClr val="C0C0C0"/>
                  </a:outerShdw>
                </a:effectLst>
                <a:latin typeface="Arial" charset="0"/>
              </a:rPr>
              <a:t>SSL -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SOCKETS </a:t>
            </a:r>
            <a:r>
              <a:rPr lang="es-AR" sz="3600" i="1" dirty="0" err="1">
                <a:solidFill>
                  <a:srgbClr val="800000"/>
                </a:solidFill>
                <a:effectLst>
                  <a:outerShdw blurRad="38100" dist="38100" dir="2700000" algn="tl">
                    <a:srgbClr val="C0C0C0"/>
                  </a:outerShdw>
                </a:effectLst>
                <a:latin typeface="Arial" charset="0"/>
              </a:rPr>
              <a:t>LAYER</a:t>
            </a:r>
            <a:r>
              <a:rPr lang="en-US" sz="3600" i="1" dirty="0">
                <a:solidFill>
                  <a:srgbClr val="800000"/>
                </a:solidFill>
                <a:effectLst>
                  <a:outerShdw blurRad="38100" dist="38100" dir="2700000" algn="tl">
                    <a:srgbClr val="C0C0C0"/>
                  </a:outerShdw>
                </a:effectLst>
                <a:latin typeface="Arial" charset="0"/>
              </a:rPr>
              <a:t> </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pic>
        <p:nvPicPr>
          <p:cNvPr id="34819" name="Picture 4"/>
          <p:cNvPicPr>
            <a:picLocks noChangeArrowheads="1"/>
          </p:cNvPicPr>
          <p:nvPr/>
        </p:nvPicPr>
        <p:blipFill>
          <a:blip r:embed="rId4" cstate="print"/>
          <a:srcRect/>
          <a:stretch>
            <a:fillRect/>
          </a:stretch>
        </p:blipFill>
        <p:spPr bwMode="auto">
          <a:xfrm>
            <a:off x="323850" y="1557338"/>
            <a:ext cx="8640763" cy="5111750"/>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p:cTn id="7" dur="1000" fill="hold"/>
                                        <p:tgtEl>
                                          <p:spTgt spid="141314"/>
                                        </p:tgtEl>
                                        <p:attrNameLst>
                                          <p:attrName>ppt_w</p:attrName>
                                        </p:attrNameLst>
                                      </p:cBhvr>
                                      <p:tavLst>
                                        <p:tav tm="0">
                                          <p:val>
                                            <p:fltVal val="0"/>
                                          </p:val>
                                        </p:tav>
                                        <p:tav tm="100000">
                                          <p:val>
                                            <p:strVal val="#ppt_w"/>
                                          </p:val>
                                        </p:tav>
                                      </p:tavLst>
                                    </p:anim>
                                    <p:anim calcmode="lin" valueType="num">
                                      <p:cBhvr>
                                        <p:cTn id="8" dur="1000" fill="hold"/>
                                        <p:tgtEl>
                                          <p:spTgt spid="141314"/>
                                        </p:tgtEl>
                                        <p:attrNameLst>
                                          <p:attrName>ppt_h</p:attrName>
                                        </p:attrNameLst>
                                      </p:cBhvr>
                                      <p:tavLst>
                                        <p:tav tm="0">
                                          <p:val>
                                            <p:fltVal val="0"/>
                                          </p:val>
                                        </p:tav>
                                        <p:tav tm="100000">
                                          <p:val>
                                            <p:strVal val="#ppt_h"/>
                                          </p:val>
                                        </p:tav>
                                      </p:tavLst>
                                    </p:anim>
                                    <p:anim calcmode="lin" valueType="num">
                                      <p:cBhvr>
                                        <p:cTn id="9" dur="1000" fill="hold"/>
                                        <p:tgtEl>
                                          <p:spTgt spid="141314"/>
                                        </p:tgtEl>
                                        <p:attrNameLst>
                                          <p:attrName>style.rotation</p:attrName>
                                        </p:attrNameLst>
                                      </p:cBhvr>
                                      <p:tavLst>
                                        <p:tav tm="0">
                                          <p:val>
                                            <p:fltVal val="90"/>
                                          </p:val>
                                        </p:tav>
                                        <p:tav tm="100000">
                                          <p:val>
                                            <p:fltVal val="0"/>
                                          </p:val>
                                        </p:tav>
                                      </p:tavLst>
                                    </p:anim>
                                    <p:animEffect transition="in" filter="fade">
                                      <p:cBhvr>
                                        <p:cTn id="10" dur="1000"/>
                                        <p:tgtEl>
                                          <p:spTgt spid="1413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4819"/>
                                        </p:tgtEl>
                                        <p:attrNameLst>
                                          <p:attrName>style.visibility</p:attrName>
                                        </p:attrNameLst>
                                      </p:cBhvr>
                                      <p:to>
                                        <p:strVal val="visible"/>
                                      </p:to>
                                    </p:set>
                                    <p:anim calcmode="lin" valueType="num">
                                      <p:cBhvr>
                                        <p:cTn id="15" dur="1000" fill="hold"/>
                                        <p:tgtEl>
                                          <p:spTgt spid="34819"/>
                                        </p:tgtEl>
                                        <p:attrNameLst>
                                          <p:attrName>ppt_w</p:attrName>
                                        </p:attrNameLst>
                                      </p:cBhvr>
                                      <p:tavLst>
                                        <p:tav tm="0">
                                          <p:val>
                                            <p:fltVal val="0"/>
                                          </p:val>
                                        </p:tav>
                                        <p:tav tm="100000">
                                          <p:val>
                                            <p:strVal val="#ppt_w"/>
                                          </p:val>
                                        </p:tav>
                                      </p:tavLst>
                                    </p:anim>
                                    <p:anim calcmode="lin" valueType="num">
                                      <p:cBhvr>
                                        <p:cTn id="16" dur="1000" fill="hold"/>
                                        <p:tgtEl>
                                          <p:spTgt spid="34819"/>
                                        </p:tgtEl>
                                        <p:attrNameLst>
                                          <p:attrName>ppt_h</p:attrName>
                                        </p:attrNameLst>
                                      </p:cBhvr>
                                      <p:tavLst>
                                        <p:tav tm="0">
                                          <p:val>
                                            <p:fltVal val="0"/>
                                          </p:val>
                                        </p:tav>
                                        <p:tav tm="100000">
                                          <p:val>
                                            <p:strVal val="#ppt_h"/>
                                          </p:val>
                                        </p:tav>
                                      </p:tavLst>
                                    </p:anim>
                                    <p:anim calcmode="lin" valueType="num">
                                      <p:cBhvr>
                                        <p:cTn id="17" dur="1000" fill="hold"/>
                                        <p:tgtEl>
                                          <p:spTgt spid="34819"/>
                                        </p:tgtEl>
                                        <p:attrNameLst>
                                          <p:attrName>style.rotation</p:attrName>
                                        </p:attrNameLst>
                                      </p:cBhvr>
                                      <p:tavLst>
                                        <p:tav tm="0">
                                          <p:val>
                                            <p:fltVal val="90"/>
                                          </p:val>
                                        </p:tav>
                                        <p:tav tm="100000">
                                          <p:val>
                                            <p:fltVal val="0"/>
                                          </p:val>
                                        </p:tav>
                                      </p:tavLst>
                                    </p:anim>
                                    <p:animEffect transition="in" filter="fade">
                                      <p:cBhvr>
                                        <p:cTn id="18" dur="10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5</a:t>
            </a:fld>
            <a:endParaRPr lang="en-US"/>
          </a:p>
        </p:txBody>
      </p:sp>
      <p:pic>
        <p:nvPicPr>
          <p:cNvPr id="8" name="Marcador de contenido 7" descr="Gráfico, Diagrama&#10;&#10;Descripción generada automáticamente">
            <a:extLst>
              <a:ext uri="{FF2B5EF4-FFF2-40B4-BE49-F238E27FC236}">
                <a16:creationId xmlns:a16="http://schemas.microsoft.com/office/drawing/2014/main" id="{4A758D7C-FDB5-420C-9FC8-0A4CE064AB5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072" y="1322072"/>
            <a:ext cx="7410127" cy="5154928"/>
          </a:xfrm>
          <a:ln w="76200">
            <a:solidFill>
              <a:schemeClr val="accent2">
                <a:lumMod val="60000"/>
                <a:lumOff val="40000"/>
              </a:schemeClr>
            </a:solidFill>
          </a:ln>
        </p:spPr>
      </p:pic>
    </p:spTree>
    <p:extLst>
      <p:ext uri="{BB962C8B-B14F-4D97-AF65-F5344CB8AC3E}">
        <p14:creationId xmlns:p14="http://schemas.microsoft.com/office/powerpoint/2010/main" val="11416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83568" y="260648"/>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i="1" dirty="0">
                <a:solidFill>
                  <a:srgbClr val="800000"/>
                </a:solidFill>
                <a:effectLst>
                  <a:outerShdw blurRad="38100" dist="38100" dir="2700000" algn="tl">
                    <a:srgbClr val="C0C0C0"/>
                  </a:outerShdw>
                </a:effectLst>
                <a:latin typeface="Arial" charset="0"/>
              </a:rPr>
              <a:t>TLS (TRANSPORT LAYER SECURITY)</a:t>
            </a:r>
            <a:endParaRPr lang="es-ES" sz="3200" i="1" dirty="0">
              <a:solidFill>
                <a:srgbClr val="800000"/>
              </a:solidFill>
              <a:effectLst>
                <a:outerShdw blurRad="38100" dist="38100" dir="2700000" algn="tl">
                  <a:srgbClr val="C0C0C0"/>
                </a:outerShdw>
              </a:effectLst>
              <a:latin typeface="Arial" charset="0"/>
            </a:endParaRPr>
          </a:p>
        </p:txBody>
      </p:sp>
      <p:sp>
        <p:nvSpPr>
          <p:cNvPr id="129027" name="Rectangle 3"/>
          <p:cNvSpPr>
            <a:spLocks noGrp="1" noChangeArrowheads="1"/>
          </p:cNvSpPr>
          <p:nvPr>
            <p:ph idx="1"/>
          </p:nvPr>
        </p:nvSpPr>
        <p:spPr>
          <a:xfrm>
            <a:off x="250825" y="1700808"/>
            <a:ext cx="8893175" cy="475238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ES" b="1" i="1" dirty="0">
                <a:solidFill>
                  <a:srgbClr val="000099"/>
                </a:solidFill>
                <a:effectLst>
                  <a:outerShdw blurRad="38100" dist="38100" dir="2700000" algn="tl">
                    <a:srgbClr val="C0C0C0"/>
                  </a:outerShdw>
                </a:effectLst>
                <a:latin typeface="Arial" charset="0"/>
              </a:rPr>
              <a:t>Evolución del Protocolo SSL (RFC 2246).</a:t>
            </a:r>
          </a:p>
          <a:p>
            <a:pPr>
              <a:lnSpc>
                <a:spcPct val="90000"/>
              </a:lnSpc>
              <a:defRPr/>
            </a:pPr>
            <a:r>
              <a:rPr lang="es-ES" b="1" i="1" dirty="0">
                <a:solidFill>
                  <a:srgbClr val="000099"/>
                </a:solidFill>
                <a:effectLst>
                  <a:outerShdw blurRad="38100" dist="38100" dir="2700000" algn="tl">
                    <a:srgbClr val="C0C0C0"/>
                  </a:outerShdw>
                </a:effectLst>
                <a:latin typeface="Arial" charset="0"/>
              </a:rPr>
              <a:t>El protocolo se debe emplear para establecer una conexión segura entre dos partes. Tiene 2 Niveles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registro TLS (TLS Record </a:t>
            </a:r>
            <a:r>
              <a:rPr lang="es-ES"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 </a:t>
            </a:r>
          </a:p>
          <a:p>
            <a:pPr lvl="2">
              <a:lnSpc>
                <a:spcPct val="90000"/>
              </a:lnSpc>
              <a:defRPr/>
            </a:pPr>
            <a:r>
              <a:rPr lang="es-ES" b="1" i="1" dirty="0">
                <a:solidFill>
                  <a:srgbClr val="000099"/>
                </a:solidFill>
                <a:effectLst>
                  <a:outerShdw blurRad="38100" dist="38100" dir="2700000" algn="tl">
                    <a:srgbClr val="C0C0C0"/>
                  </a:outerShdw>
                </a:effectLst>
                <a:latin typeface="Arial" charset="0"/>
              </a:rPr>
              <a:t>Protocolo de mutuo acuerdo TLS (TLS </a:t>
            </a:r>
            <a:r>
              <a:rPr lang="es-ES" sz="1400" b="1" i="1" dirty="0" err="1">
                <a:solidFill>
                  <a:srgbClr val="000099"/>
                </a:solidFill>
                <a:effectLst>
                  <a:outerShdw blurRad="38100" dist="38100" dir="2700000" algn="tl">
                    <a:srgbClr val="C0C0C0"/>
                  </a:outerShdw>
                </a:effectLst>
                <a:latin typeface="Arial" charset="0"/>
              </a:rPr>
              <a:t>Handshake</a:t>
            </a:r>
            <a:r>
              <a:rPr lang="es-ES" sz="1400" b="1" i="1" dirty="0">
                <a:solidFill>
                  <a:srgbClr val="000099"/>
                </a:solidFill>
                <a:effectLst>
                  <a:outerShdw blurRad="38100" dist="38100" dir="2700000" algn="tl">
                    <a:srgbClr val="C0C0C0"/>
                  </a:outerShdw>
                </a:effectLst>
                <a:latin typeface="Arial" charset="0"/>
              </a:rPr>
              <a:t> </a:t>
            </a:r>
            <a:r>
              <a:rPr lang="es-ES" sz="1400" b="1" i="1" dirty="0" err="1">
                <a:solidFill>
                  <a:srgbClr val="000099"/>
                </a:solidFill>
                <a:effectLst>
                  <a:outerShdw blurRad="38100" dist="38100" dir="2700000" algn="tl">
                    <a:srgbClr val="C0C0C0"/>
                  </a:outerShdw>
                </a:effectLst>
                <a:latin typeface="Arial" charset="0"/>
              </a:rPr>
              <a:t>Protocol</a:t>
            </a:r>
            <a:r>
              <a:rPr lang="es-ES" b="1" i="1" dirty="0">
                <a:solidFill>
                  <a:srgbClr val="000099"/>
                </a:solidFill>
                <a:effectLst>
                  <a:outerShdw blurRad="38100" dist="38100" dir="2700000" algn="tl">
                    <a:srgbClr val="C0C0C0"/>
                  </a:outerShdw>
                </a:effectLst>
                <a:latin typeface="Arial" charset="0"/>
              </a:rPr>
              <a:t>)</a:t>
            </a:r>
          </a:p>
          <a:p>
            <a:pPr>
              <a:lnSpc>
                <a:spcPct val="90000"/>
              </a:lnSpc>
              <a:defRPr/>
            </a:pPr>
            <a:r>
              <a:rPr lang="es-ES" b="1" i="1" dirty="0">
                <a:solidFill>
                  <a:srgbClr val="000099"/>
                </a:solidFill>
                <a:effectLst>
                  <a:outerShdw blurRad="38100" dist="38100" dir="2700000" algn="tl">
                    <a:srgbClr val="C0C0C0"/>
                  </a:outerShdw>
                </a:effectLst>
                <a:latin typeface="Arial" charset="0"/>
              </a:rPr>
              <a:t>Certificado X.509 v3 del interlocutor</a:t>
            </a:r>
          </a:p>
          <a:p>
            <a:pPr>
              <a:lnSpc>
                <a:spcPct val="90000"/>
              </a:lnSpc>
              <a:defRPr/>
            </a:pPr>
            <a:r>
              <a:rPr lang="es-ES" b="1" i="1" dirty="0">
                <a:solidFill>
                  <a:srgbClr val="000099"/>
                </a:solidFill>
                <a:effectLst>
                  <a:outerShdw blurRad="38100" dist="38100" dir="2700000" algn="tl">
                    <a:srgbClr val="C0C0C0"/>
                  </a:outerShdw>
                </a:effectLst>
                <a:latin typeface="Arial" charset="0"/>
              </a:rPr>
              <a:t>Utiliza Cifrado Simétrico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p:cTn id="7" dur="1000" fill="hold"/>
                                        <p:tgtEl>
                                          <p:spTgt spid="129026"/>
                                        </p:tgtEl>
                                        <p:attrNameLst>
                                          <p:attrName>ppt_w</p:attrName>
                                        </p:attrNameLst>
                                      </p:cBhvr>
                                      <p:tavLst>
                                        <p:tav tm="0">
                                          <p:val>
                                            <p:fltVal val="0"/>
                                          </p:val>
                                        </p:tav>
                                        <p:tav tm="100000">
                                          <p:val>
                                            <p:strVal val="#ppt_w"/>
                                          </p:val>
                                        </p:tav>
                                      </p:tavLst>
                                    </p:anim>
                                    <p:anim calcmode="lin" valueType="num">
                                      <p:cBhvr>
                                        <p:cTn id="8" dur="1000" fill="hold"/>
                                        <p:tgtEl>
                                          <p:spTgt spid="129026"/>
                                        </p:tgtEl>
                                        <p:attrNameLst>
                                          <p:attrName>ppt_h</p:attrName>
                                        </p:attrNameLst>
                                      </p:cBhvr>
                                      <p:tavLst>
                                        <p:tav tm="0">
                                          <p:val>
                                            <p:fltVal val="0"/>
                                          </p:val>
                                        </p:tav>
                                        <p:tav tm="100000">
                                          <p:val>
                                            <p:strVal val="#ppt_h"/>
                                          </p:val>
                                        </p:tav>
                                      </p:tavLst>
                                    </p:anim>
                                    <p:anim calcmode="lin" valueType="num">
                                      <p:cBhvr>
                                        <p:cTn id="9" dur="1000" fill="hold"/>
                                        <p:tgtEl>
                                          <p:spTgt spid="129026"/>
                                        </p:tgtEl>
                                        <p:attrNameLst>
                                          <p:attrName>style.rotation</p:attrName>
                                        </p:attrNameLst>
                                      </p:cBhvr>
                                      <p:tavLst>
                                        <p:tav tm="0">
                                          <p:val>
                                            <p:fltVal val="90"/>
                                          </p:val>
                                        </p:tav>
                                        <p:tav tm="100000">
                                          <p:val>
                                            <p:fltVal val="0"/>
                                          </p:val>
                                        </p:tav>
                                      </p:tavLst>
                                    </p:anim>
                                    <p:animEffect transition="in" filter="fade">
                                      <p:cBhvr>
                                        <p:cTn id="10" dur="1000"/>
                                        <p:tgtEl>
                                          <p:spTgt spid="1290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29027">
                                            <p:bg/>
                                          </p:spTgt>
                                        </p:tgtEl>
                                        <p:attrNameLst>
                                          <p:attrName>style.visibility</p:attrName>
                                        </p:attrNameLst>
                                      </p:cBhvr>
                                      <p:to>
                                        <p:strVal val="visible"/>
                                      </p:to>
                                    </p:set>
                                    <p:anim calcmode="lin" valueType="num">
                                      <p:cBhvr>
                                        <p:cTn id="15" dur="1000" fill="hold"/>
                                        <p:tgtEl>
                                          <p:spTgt spid="129027">
                                            <p:bg/>
                                          </p:spTgt>
                                        </p:tgtEl>
                                        <p:attrNameLst>
                                          <p:attrName>ppt_w</p:attrName>
                                        </p:attrNameLst>
                                      </p:cBhvr>
                                      <p:tavLst>
                                        <p:tav tm="0">
                                          <p:val>
                                            <p:fltVal val="0"/>
                                          </p:val>
                                        </p:tav>
                                        <p:tav tm="100000">
                                          <p:val>
                                            <p:strVal val="#ppt_w"/>
                                          </p:val>
                                        </p:tav>
                                      </p:tavLst>
                                    </p:anim>
                                    <p:anim calcmode="lin" valueType="num">
                                      <p:cBhvr>
                                        <p:cTn id="16" dur="1000" fill="hold"/>
                                        <p:tgtEl>
                                          <p:spTgt spid="129027">
                                            <p:bg/>
                                          </p:spTgt>
                                        </p:tgtEl>
                                        <p:attrNameLst>
                                          <p:attrName>ppt_h</p:attrName>
                                        </p:attrNameLst>
                                      </p:cBhvr>
                                      <p:tavLst>
                                        <p:tav tm="0">
                                          <p:val>
                                            <p:fltVal val="0"/>
                                          </p:val>
                                        </p:tav>
                                        <p:tav tm="100000">
                                          <p:val>
                                            <p:strVal val="#ppt_h"/>
                                          </p:val>
                                        </p:tav>
                                      </p:tavLst>
                                    </p:anim>
                                    <p:anim calcmode="lin" valueType="num">
                                      <p:cBhvr>
                                        <p:cTn id="17" dur="1000" fill="hold"/>
                                        <p:tgtEl>
                                          <p:spTgt spid="129027">
                                            <p:bg/>
                                          </p:spTgt>
                                        </p:tgtEl>
                                        <p:attrNameLst>
                                          <p:attrName>style.rotation</p:attrName>
                                        </p:attrNameLst>
                                      </p:cBhvr>
                                      <p:tavLst>
                                        <p:tav tm="0">
                                          <p:val>
                                            <p:fltVal val="90"/>
                                          </p:val>
                                        </p:tav>
                                        <p:tav tm="100000">
                                          <p:val>
                                            <p:fltVal val="0"/>
                                          </p:val>
                                        </p:tav>
                                      </p:tavLst>
                                    </p:anim>
                                    <p:animEffect transition="in" filter="fade">
                                      <p:cBhvr>
                                        <p:cTn id="18" dur="1000"/>
                                        <p:tgtEl>
                                          <p:spTgt spid="1290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29027">
                                            <p:txEl>
                                              <p:pRg st="0" end="0"/>
                                            </p:txEl>
                                          </p:spTgt>
                                        </p:tgtEl>
                                        <p:attrNameLst>
                                          <p:attrName>style.visibility</p:attrName>
                                        </p:attrNameLst>
                                      </p:cBhvr>
                                      <p:to>
                                        <p:strVal val="visible"/>
                                      </p:to>
                                    </p:set>
                                    <p:anim calcmode="lin" valueType="num">
                                      <p:cBhvr>
                                        <p:cTn id="23" dur="1000" fill="hold"/>
                                        <p:tgtEl>
                                          <p:spTgt spid="1290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290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290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290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29027">
                                            <p:txEl>
                                              <p:pRg st="1" end="1"/>
                                            </p:txEl>
                                          </p:spTgt>
                                        </p:tgtEl>
                                        <p:attrNameLst>
                                          <p:attrName>style.visibility</p:attrName>
                                        </p:attrNameLst>
                                      </p:cBhvr>
                                      <p:to>
                                        <p:strVal val="visible"/>
                                      </p:to>
                                    </p:set>
                                    <p:anim calcmode="lin" valueType="num">
                                      <p:cBhvr>
                                        <p:cTn id="31" dur="1000" fill="hold"/>
                                        <p:tgtEl>
                                          <p:spTgt spid="1290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290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290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29027">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29027">
                                            <p:txEl>
                                              <p:pRg st="2" end="2"/>
                                            </p:txEl>
                                          </p:spTgt>
                                        </p:tgtEl>
                                        <p:attrNameLst>
                                          <p:attrName>style.visibility</p:attrName>
                                        </p:attrNameLst>
                                      </p:cBhvr>
                                      <p:to>
                                        <p:strVal val="visible"/>
                                      </p:to>
                                    </p:set>
                                    <p:anim calcmode="lin" valueType="num">
                                      <p:cBhvr>
                                        <p:cTn id="37" dur="1000" fill="hold"/>
                                        <p:tgtEl>
                                          <p:spTgt spid="12902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2902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2902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29027">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29027">
                                            <p:txEl>
                                              <p:pRg st="3" end="3"/>
                                            </p:txEl>
                                          </p:spTgt>
                                        </p:tgtEl>
                                        <p:attrNameLst>
                                          <p:attrName>style.visibility</p:attrName>
                                        </p:attrNameLst>
                                      </p:cBhvr>
                                      <p:to>
                                        <p:strVal val="visible"/>
                                      </p:to>
                                    </p:set>
                                    <p:anim calcmode="lin" valueType="num">
                                      <p:cBhvr>
                                        <p:cTn id="43" dur="1000" fill="hold"/>
                                        <p:tgtEl>
                                          <p:spTgt spid="12902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2902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2902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2902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29027">
                                            <p:txEl>
                                              <p:pRg st="4" end="4"/>
                                            </p:txEl>
                                          </p:spTgt>
                                        </p:tgtEl>
                                        <p:attrNameLst>
                                          <p:attrName>style.visibility</p:attrName>
                                        </p:attrNameLst>
                                      </p:cBhvr>
                                      <p:to>
                                        <p:strVal val="visible"/>
                                      </p:to>
                                    </p:set>
                                    <p:anim calcmode="lin" valueType="num">
                                      <p:cBhvr>
                                        <p:cTn id="51" dur="1000" fill="hold"/>
                                        <p:tgtEl>
                                          <p:spTgt spid="12902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2902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2902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2902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29027">
                                            <p:txEl>
                                              <p:pRg st="5" end="5"/>
                                            </p:txEl>
                                          </p:spTgt>
                                        </p:tgtEl>
                                        <p:attrNameLst>
                                          <p:attrName>style.visibility</p:attrName>
                                        </p:attrNameLst>
                                      </p:cBhvr>
                                      <p:to>
                                        <p:strVal val="visible"/>
                                      </p:to>
                                    </p:set>
                                    <p:anim calcmode="lin" valueType="num">
                                      <p:cBhvr>
                                        <p:cTn id="59" dur="1000" fill="hold"/>
                                        <p:tgtEl>
                                          <p:spTgt spid="12902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2902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2902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290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nimBg="1"/>
      <p:bldP spid="129027"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9750" y="260350"/>
            <a:ext cx="8280400" cy="1081088"/>
          </a:xfrm>
          <a:blipFill dpi="0" rotWithShape="0">
            <a:blip r:embed="rId3" cstate="print"/>
            <a:srcRect/>
            <a:tile tx="0" ty="0" sx="100000" sy="100000" flip="none" algn="tl"/>
          </a:blipFill>
          <a:ln w="76200" cap="flat" algn="ctr">
            <a:solidFill>
              <a:srgbClr val="0000FF"/>
            </a:solidFill>
          </a:ln>
        </p:spPr>
        <p:txBody>
          <a:bodyPr/>
          <a:lstStyle/>
          <a:p>
            <a:pPr>
              <a:defRPr/>
            </a:pPr>
            <a:br>
              <a:rPr lang="en-US" sz="3600" i="1" dirty="0">
                <a:solidFill>
                  <a:srgbClr val="800000"/>
                </a:solidFill>
                <a:effectLst>
                  <a:outerShdw blurRad="38100" dist="38100" dir="2700000" algn="tl">
                    <a:srgbClr val="C0C0C0"/>
                  </a:outerShdw>
                </a:effectLst>
                <a:latin typeface="Arial" charset="0"/>
              </a:rPr>
            </a:br>
            <a:r>
              <a:rPr lang="en-US" sz="3600" i="1" dirty="0">
                <a:solidFill>
                  <a:srgbClr val="800000"/>
                </a:solidFill>
                <a:effectLst>
                  <a:outerShdw blurRad="38100" dist="38100" dir="2700000" algn="tl">
                    <a:srgbClr val="C0C0C0"/>
                  </a:outerShdw>
                </a:effectLst>
                <a:latin typeface="Arial" charset="0"/>
              </a:rPr>
              <a:t>TLS (TRANSPORT LAYER SECURITY)</a:t>
            </a:r>
            <a:br>
              <a:rPr lang="en-US" sz="3600" i="1" dirty="0">
                <a:solidFill>
                  <a:srgbClr val="800000"/>
                </a:solidFill>
                <a:effectLst>
                  <a:outerShdw blurRad="38100" dist="38100" dir="2700000" algn="tl">
                    <a:srgbClr val="C0C0C0"/>
                  </a:outerShdw>
                </a:effectLst>
                <a:latin typeface="Arial" charset="0"/>
              </a:rPr>
            </a:br>
            <a:endParaRPr lang="en-US" sz="3600" i="1" dirty="0">
              <a:solidFill>
                <a:srgbClr val="800000"/>
              </a:solidFill>
              <a:effectLst>
                <a:outerShdw blurRad="38100" dist="38100" dir="2700000" algn="tl">
                  <a:srgbClr val="C0C0C0"/>
                </a:outerShdw>
              </a:effectLst>
              <a:latin typeface="Arial" charset="0"/>
            </a:endParaRPr>
          </a:p>
        </p:txBody>
      </p:sp>
      <p:sp>
        <p:nvSpPr>
          <p:cNvPr id="137219" name="Rectangle 3"/>
          <p:cNvSpPr>
            <a:spLocks noGrp="1" noChangeArrowheads="1"/>
          </p:cNvSpPr>
          <p:nvPr>
            <p:ph idx="1"/>
          </p:nvPr>
        </p:nvSpPr>
        <p:spPr>
          <a:xfrm>
            <a:off x="395288" y="1484313"/>
            <a:ext cx="8497887"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n-US" sz="2800" b="1" i="1" dirty="0" err="1">
                <a:solidFill>
                  <a:srgbClr val="000099"/>
                </a:solidFill>
                <a:effectLst>
                  <a:outerShdw blurRad="38100" dist="38100" dir="2700000" algn="tl">
                    <a:srgbClr val="C0C0C0"/>
                  </a:outerShdw>
                </a:effectLst>
                <a:latin typeface="Arial" charset="0"/>
              </a:rPr>
              <a:t>Circuíto</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privado</a:t>
            </a:r>
            <a:r>
              <a:rPr lang="en-US" sz="2800" b="1" i="1" dirty="0">
                <a:solidFill>
                  <a:srgbClr val="000099"/>
                </a:solidFill>
                <a:effectLst>
                  <a:outerShdw blurRad="38100" dist="38100" dir="2700000" algn="tl">
                    <a:srgbClr val="C0C0C0"/>
                  </a:outerShdw>
                </a:effectLst>
                <a:latin typeface="Arial" charset="0"/>
              </a:rPr>
              <a:t> virtual entre dos </a:t>
            </a:r>
            <a:r>
              <a:rPr lang="en-US" sz="2800" b="1" i="1" dirty="0" err="1">
                <a:solidFill>
                  <a:srgbClr val="000099"/>
                </a:solidFill>
                <a:effectLst>
                  <a:outerShdw blurRad="38100" dist="38100" dir="2700000" algn="tl">
                    <a:srgbClr val="C0C0C0"/>
                  </a:outerShdw>
                </a:effectLst>
                <a:latin typeface="Arial" charset="0"/>
              </a:rPr>
              <a:t>puertos</a:t>
            </a:r>
            <a:r>
              <a:rPr lang="en-US" sz="2800" b="1" i="1" dirty="0">
                <a:solidFill>
                  <a:srgbClr val="000099"/>
                </a:solidFill>
                <a:effectLst>
                  <a:outerShdw blurRad="38100" dist="38100" dir="2700000" algn="tl">
                    <a:srgbClr val="C0C0C0"/>
                  </a:outerShdw>
                </a:effectLst>
                <a:latin typeface="Arial" charset="0"/>
              </a:rPr>
              <a:t> IP. </a:t>
            </a:r>
            <a:r>
              <a:rPr lang="en-US" sz="2800" b="1" i="1" dirty="0" err="1">
                <a:solidFill>
                  <a:srgbClr val="000099"/>
                </a:solidFill>
                <a:effectLst>
                  <a:outerShdw blurRad="38100" dist="38100" dir="2700000" algn="tl">
                    <a:srgbClr val="C0C0C0"/>
                  </a:outerShdw>
                </a:effectLst>
                <a:latin typeface="Arial" charset="0"/>
              </a:rPr>
              <a:t>Opcionalmente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asegura</a:t>
            </a:r>
            <a:r>
              <a:rPr lang="en-US" sz="2800" b="1" i="1" dirty="0">
                <a:solidFill>
                  <a:srgbClr val="000099"/>
                </a:solidFill>
                <a:effectLst>
                  <a:outerShdw blurRad="38100" dist="38100" dir="2700000" algn="tl">
                    <a:srgbClr val="C0C0C0"/>
                  </a:outerShdw>
                </a:effectLst>
                <a:latin typeface="Arial" charset="0"/>
              </a:rPr>
              <a:t> la </a:t>
            </a:r>
            <a:r>
              <a:rPr lang="en-US" sz="2800" b="1" i="1" dirty="0" err="1">
                <a:solidFill>
                  <a:srgbClr val="000099"/>
                </a:solidFill>
                <a:effectLst>
                  <a:outerShdw blurRad="38100" dist="38100" dir="2700000" algn="tl">
                    <a:srgbClr val="C0C0C0"/>
                  </a:outerShdw>
                </a:effectLst>
                <a:latin typeface="Arial" charset="0"/>
              </a:rPr>
              <a:t>autenticidad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o </a:t>
            </a:r>
            <a:r>
              <a:rPr lang="en-US" sz="2800" b="1" i="1" dirty="0" err="1">
                <a:solidFill>
                  <a:srgbClr val="000099"/>
                </a:solidFill>
                <a:effectLst>
                  <a:outerShdw blurRad="38100" dist="38100" dir="2700000" algn="tl">
                    <a:srgbClr val="C0C0C0"/>
                  </a:outerShdw>
                </a:effectLst>
                <a:latin typeface="Arial" charset="0"/>
              </a:rPr>
              <a:t>ambas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partes</a:t>
            </a:r>
            <a:r>
              <a:rPr lang="en-US" sz="2800" b="1" i="1" dirty="0">
                <a:solidFill>
                  <a:srgbClr val="000099"/>
                </a:solidFill>
                <a:effectLst>
                  <a:outerShdw blurRad="38100" dist="38100" dir="2700000" algn="tl">
                    <a:srgbClr val="C0C0C0"/>
                  </a:outerShdw>
                </a:effectLst>
                <a:latin typeface="Arial" charset="0"/>
              </a:rPr>
              <a:t> y la </a:t>
            </a:r>
            <a:r>
              <a:rPr lang="en-US" sz="2800" b="1" i="1" dirty="0" err="1">
                <a:solidFill>
                  <a:srgbClr val="000099"/>
                </a:solidFill>
                <a:effectLst>
                  <a:outerShdw blurRad="38100" dist="38100" dir="2700000" algn="tl">
                    <a:srgbClr val="C0C0C0"/>
                  </a:outerShdw>
                </a:effectLst>
                <a:latin typeface="Arial" charset="0"/>
              </a:rPr>
              <a:t>confidencialidad</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los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transmitidos</a:t>
            </a:r>
            <a:r>
              <a:rPr lang="en-US" sz="2800" b="1" i="1" dirty="0">
                <a:solidFill>
                  <a:srgbClr val="000099"/>
                </a:solidFill>
                <a:effectLst>
                  <a:outerShdw blurRad="38100" dist="38100" dir="2700000" algn="tl">
                    <a:srgbClr val="C0C0C0"/>
                  </a:outerShdw>
                </a:effectLst>
                <a:latin typeface="Arial" charset="0"/>
              </a:rPr>
              <a:t>. </a:t>
            </a: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Establece</a:t>
            </a:r>
            <a:r>
              <a:rPr lang="en-US" sz="2800" b="1" i="1" dirty="0">
                <a:solidFill>
                  <a:srgbClr val="000099"/>
                </a:solidFill>
                <a:effectLst>
                  <a:outerShdw blurRad="38100" dist="38100" dir="2700000" algn="tl">
                    <a:srgbClr val="C0C0C0"/>
                  </a:outerShdw>
                </a:effectLst>
                <a:latin typeface="Arial" charset="0"/>
              </a:rPr>
              <a:t> </a:t>
            </a:r>
            <a:r>
              <a:rPr lang="en-US" sz="2800" b="1" i="1" dirty="0" err="1">
                <a:solidFill>
                  <a:srgbClr val="000099"/>
                </a:solidFill>
                <a:effectLst>
                  <a:outerShdw blurRad="38100" dist="38100" dir="2700000" algn="tl">
                    <a:srgbClr val="C0C0C0"/>
                  </a:outerShdw>
                </a:effectLst>
                <a:latin typeface="Arial" charset="0"/>
              </a:rPr>
              <a:t>una</a:t>
            </a:r>
            <a:r>
              <a:rPr lang="en-US" sz="2800" b="1" i="1" dirty="0">
                <a:solidFill>
                  <a:srgbClr val="000099"/>
                </a:solidFill>
                <a:effectLst>
                  <a:outerShdw blurRad="38100" dist="38100" dir="2700000" algn="tl">
                    <a:srgbClr val="C0C0C0"/>
                  </a:outerShdw>
                </a:effectLst>
                <a:latin typeface="Arial" charset="0"/>
              </a:rPr>
              <a:t> session. </a:t>
            </a: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Acuerdo</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algoritmos</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Realiza</a:t>
            </a:r>
            <a:r>
              <a:rPr lang="en-US" i="1" dirty="0">
                <a:solidFill>
                  <a:schemeClr val="accent6">
                    <a:lumMod val="75000"/>
                  </a:schemeClr>
                </a:solidFill>
                <a:effectLst>
                  <a:outerShdw blurRad="38100" dist="38100" dir="2700000" algn="tl">
                    <a:srgbClr val="C0C0C0"/>
                  </a:outerShdw>
                </a:effectLst>
                <a:latin typeface="Arial" charset="0"/>
              </a:rPr>
              <a:t> </a:t>
            </a:r>
            <a:r>
              <a:rPr lang="en-US" i="1" dirty="0" err="1">
                <a:solidFill>
                  <a:schemeClr val="accent6">
                    <a:lumMod val="75000"/>
                  </a:schemeClr>
                </a:solidFill>
                <a:effectLst>
                  <a:outerShdw blurRad="38100" dist="38100" dir="2700000" algn="tl">
                    <a:srgbClr val="C0C0C0"/>
                  </a:outerShdw>
                </a:effectLst>
                <a:latin typeface="Arial" charset="0"/>
              </a:rPr>
              <a:t>autenticación</a:t>
            </a:r>
            <a:endParaRPr lang="en-US" i="1" dirty="0">
              <a:solidFill>
                <a:schemeClr val="accent6">
                  <a:lumMod val="75000"/>
                </a:schemeClr>
              </a:solidFill>
              <a:effectLst>
                <a:outerShdw blurRad="38100" dist="38100" dir="2700000" algn="tl">
                  <a:srgbClr val="C0C0C0"/>
                </a:outerShdw>
              </a:effectLst>
              <a:latin typeface="Arial" charset="0"/>
            </a:endParaRPr>
          </a:p>
          <a:p>
            <a:pPr lvl="1">
              <a:lnSpc>
                <a:spcPct val="90000"/>
              </a:lnSpc>
              <a:buFontTx/>
              <a:buChar char="•"/>
              <a:defRPr/>
            </a:pPr>
            <a:r>
              <a:rPr lang="en-US" i="1" dirty="0" err="1">
                <a:solidFill>
                  <a:schemeClr val="accent6">
                    <a:lumMod val="75000"/>
                  </a:schemeClr>
                </a:solidFill>
                <a:effectLst>
                  <a:outerShdw blurRad="38100" dist="38100" dir="2700000" algn="tl">
                    <a:srgbClr val="C0C0C0"/>
                  </a:outerShdw>
                </a:effectLst>
                <a:latin typeface="Arial" charset="0"/>
              </a:rPr>
              <a:t>Compartir</a:t>
            </a:r>
            <a:r>
              <a:rPr lang="en-US" i="1" dirty="0">
                <a:solidFill>
                  <a:schemeClr val="accent6">
                    <a:lumMod val="75000"/>
                  </a:schemeClr>
                </a:solidFill>
                <a:effectLst>
                  <a:outerShdw blurRad="38100" dist="38100" dir="2700000" algn="tl">
                    <a:srgbClr val="C0C0C0"/>
                  </a:outerShdw>
                </a:effectLst>
                <a:latin typeface="Arial" charset="0"/>
              </a:rPr>
              <a:t> de </a:t>
            </a:r>
            <a:r>
              <a:rPr lang="en-US" i="1" dirty="0" err="1">
                <a:solidFill>
                  <a:schemeClr val="accent6">
                    <a:lumMod val="75000"/>
                  </a:schemeClr>
                </a:solidFill>
                <a:effectLst>
                  <a:outerShdw blurRad="38100" dist="38100" dir="2700000" algn="tl">
                    <a:srgbClr val="C0C0C0"/>
                  </a:outerShdw>
                </a:effectLst>
                <a:latin typeface="Arial" charset="0"/>
              </a:rPr>
              <a:t>secretos</a:t>
            </a:r>
            <a:endParaRPr lang="en-US" i="1" dirty="0">
              <a:solidFill>
                <a:schemeClr val="accent6">
                  <a:lumMod val="75000"/>
                </a:schemeClr>
              </a:solidFill>
              <a:effectLst>
                <a:outerShdw blurRad="38100" dist="38100" dir="2700000" algn="tl">
                  <a:srgbClr val="C0C0C0"/>
                </a:outerShdw>
              </a:effectLst>
              <a:latin typeface="Arial" charset="0"/>
            </a:endParaRPr>
          </a:p>
          <a:p>
            <a:pPr>
              <a:lnSpc>
                <a:spcPct val="90000"/>
              </a:lnSpc>
              <a:defRPr/>
            </a:pPr>
            <a:r>
              <a:rPr lang="en-US" sz="2800" b="1" i="1" dirty="0" err="1">
                <a:solidFill>
                  <a:srgbClr val="000099"/>
                </a:solidFill>
                <a:effectLst>
                  <a:outerShdw blurRad="38100" dist="38100" dir="2700000" algn="tl">
                    <a:srgbClr val="C0C0C0"/>
                  </a:outerShdw>
                </a:effectLst>
                <a:latin typeface="Arial" charset="0"/>
              </a:rPr>
              <a:t>Transferencia</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datos</a:t>
            </a:r>
            <a:r>
              <a:rPr lang="en-US" sz="2800" b="1" i="1" dirty="0">
                <a:solidFill>
                  <a:srgbClr val="000099"/>
                </a:solidFill>
                <a:effectLst>
                  <a:outerShdw blurRad="38100" dist="38100" dir="2700000" algn="tl">
                    <a:srgbClr val="C0C0C0"/>
                  </a:outerShdw>
                </a:effectLst>
                <a:latin typeface="Arial" charset="0"/>
              </a:rPr>
              <a:t> de </a:t>
            </a:r>
            <a:r>
              <a:rPr lang="en-US" sz="2800" b="1" i="1" dirty="0" err="1">
                <a:solidFill>
                  <a:srgbClr val="000099"/>
                </a:solidFill>
                <a:effectLst>
                  <a:outerShdw blurRad="38100" dist="38100" dir="2700000" algn="tl">
                    <a:srgbClr val="C0C0C0"/>
                  </a:outerShdw>
                </a:effectLst>
                <a:latin typeface="Arial" charset="0"/>
              </a:rPr>
              <a:t>aplicación</a:t>
            </a:r>
            <a:r>
              <a:rPr lang="en-US" sz="2800" b="1" i="1" dirty="0">
                <a:solidFill>
                  <a:srgbClr val="000099"/>
                </a:solidFill>
                <a:effectLst>
                  <a:outerShdw blurRad="38100" dist="38100" dir="2700000" algn="tl">
                    <a:srgbClr val="C0C0C0"/>
                  </a:outerShdw>
                </a:effectLst>
                <a:latin typeface="Arial" charset="0"/>
              </a:rPr>
              <a:t>.</a:t>
            </a:r>
          </a:p>
          <a:p>
            <a:pPr lvl="1">
              <a:lnSpc>
                <a:spcPct val="90000"/>
              </a:lnSpc>
              <a:buFontTx/>
              <a:buChar char="•"/>
              <a:defRPr/>
            </a:pPr>
            <a:r>
              <a:rPr lang="en-US" b="1" i="1" dirty="0" err="1">
                <a:solidFill>
                  <a:srgbClr val="000099"/>
                </a:solidFill>
                <a:effectLst>
                  <a:outerShdw blurRad="38100" dist="38100" dir="2700000" algn="tl">
                    <a:srgbClr val="C0C0C0"/>
                  </a:outerShdw>
                </a:effectLst>
                <a:latin typeface="Arial" charset="0"/>
              </a:rPr>
              <a:t>Asegura</a:t>
            </a:r>
            <a:r>
              <a:rPr lang="en-US" b="1" i="1" dirty="0">
                <a:solidFill>
                  <a:srgbClr val="000099"/>
                </a:solidFill>
                <a:effectLst>
                  <a:outerShdw blurRad="38100" dist="38100" dir="2700000" algn="tl">
                    <a:srgbClr val="C0C0C0"/>
                  </a:outerShdw>
                </a:effectLst>
                <a:latin typeface="Arial" charset="0"/>
              </a:rPr>
              <a:t> </a:t>
            </a:r>
            <a:r>
              <a:rPr lang="en-US" b="1" i="1" dirty="0" err="1">
                <a:solidFill>
                  <a:srgbClr val="000099"/>
                </a:solidFill>
                <a:effectLst>
                  <a:outerShdw blurRad="38100" dist="38100" dir="2700000" algn="tl">
                    <a:srgbClr val="C0C0C0"/>
                  </a:outerShdw>
                </a:effectLst>
                <a:latin typeface="Arial" charset="0"/>
              </a:rPr>
              <a:t>privacidad</a:t>
            </a:r>
            <a:r>
              <a:rPr lang="en-US" b="1" i="1" dirty="0">
                <a:solidFill>
                  <a:srgbClr val="000099"/>
                </a:solidFill>
                <a:effectLst>
                  <a:outerShdw blurRad="38100" dist="38100" dir="2700000" algn="tl">
                    <a:srgbClr val="C0C0C0"/>
                  </a:outerShdw>
                </a:effectLst>
                <a:latin typeface="Arial" charset="0"/>
              </a:rPr>
              <a:t> e </a:t>
            </a:r>
            <a:r>
              <a:rPr lang="en-US" b="1" i="1" dirty="0" err="1">
                <a:solidFill>
                  <a:srgbClr val="000099"/>
                </a:solidFill>
                <a:effectLst>
                  <a:outerShdw blurRad="38100" dist="38100" dir="2700000" algn="tl">
                    <a:srgbClr val="C0C0C0"/>
                  </a:outerShdw>
                </a:effectLst>
                <a:latin typeface="Arial" charset="0"/>
              </a:rPr>
              <a:t>integridad</a:t>
            </a:r>
            <a:r>
              <a:rPr lang="en-US" b="1" i="1" dirty="0">
                <a:solidFill>
                  <a:srgbClr val="000099"/>
                </a:solidFill>
                <a:effectLst>
                  <a:outerShdw blurRad="38100" dist="38100" dir="2700000" algn="tl">
                    <a:srgbClr val="C0C0C0"/>
                  </a:outerShdw>
                </a:effectLst>
                <a:latin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 calcmode="lin" valueType="num">
                                      <p:cBhvr>
                                        <p:cTn id="7" dur="1000" fill="hold"/>
                                        <p:tgtEl>
                                          <p:spTgt spid="137218"/>
                                        </p:tgtEl>
                                        <p:attrNameLst>
                                          <p:attrName>ppt_w</p:attrName>
                                        </p:attrNameLst>
                                      </p:cBhvr>
                                      <p:tavLst>
                                        <p:tav tm="0">
                                          <p:val>
                                            <p:fltVal val="0"/>
                                          </p:val>
                                        </p:tav>
                                        <p:tav tm="100000">
                                          <p:val>
                                            <p:strVal val="#ppt_w"/>
                                          </p:val>
                                        </p:tav>
                                      </p:tavLst>
                                    </p:anim>
                                    <p:anim calcmode="lin" valueType="num">
                                      <p:cBhvr>
                                        <p:cTn id="8" dur="1000" fill="hold"/>
                                        <p:tgtEl>
                                          <p:spTgt spid="137218"/>
                                        </p:tgtEl>
                                        <p:attrNameLst>
                                          <p:attrName>ppt_h</p:attrName>
                                        </p:attrNameLst>
                                      </p:cBhvr>
                                      <p:tavLst>
                                        <p:tav tm="0">
                                          <p:val>
                                            <p:fltVal val="0"/>
                                          </p:val>
                                        </p:tav>
                                        <p:tav tm="100000">
                                          <p:val>
                                            <p:strVal val="#ppt_h"/>
                                          </p:val>
                                        </p:tav>
                                      </p:tavLst>
                                    </p:anim>
                                    <p:anim calcmode="lin" valueType="num">
                                      <p:cBhvr>
                                        <p:cTn id="9" dur="1000" fill="hold"/>
                                        <p:tgtEl>
                                          <p:spTgt spid="137218"/>
                                        </p:tgtEl>
                                        <p:attrNameLst>
                                          <p:attrName>style.rotation</p:attrName>
                                        </p:attrNameLst>
                                      </p:cBhvr>
                                      <p:tavLst>
                                        <p:tav tm="0">
                                          <p:val>
                                            <p:fltVal val="90"/>
                                          </p:val>
                                        </p:tav>
                                        <p:tav tm="100000">
                                          <p:val>
                                            <p:fltVal val="0"/>
                                          </p:val>
                                        </p:tav>
                                      </p:tavLst>
                                    </p:anim>
                                    <p:animEffect transition="in" filter="fade">
                                      <p:cBhvr>
                                        <p:cTn id="10" dur="1000"/>
                                        <p:tgtEl>
                                          <p:spTgt spid="1372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7219">
                                            <p:bg/>
                                          </p:spTgt>
                                        </p:tgtEl>
                                        <p:attrNameLst>
                                          <p:attrName>style.visibility</p:attrName>
                                        </p:attrNameLst>
                                      </p:cBhvr>
                                      <p:to>
                                        <p:strVal val="visible"/>
                                      </p:to>
                                    </p:set>
                                    <p:anim calcmode="lin" valueType="num">
                                      <p:cBhvr>
                                        <p:cTn id="15" dur="1000" fill="hold"/>
                                        <p:tgtEl>
                                          <p:spTgt spid="137219">
                                            <p:bg/>
                                          </p:spTgt>
                                        </p:tgtEl>
                                        <p:attrNameLst>
                                          <p:attrName>ppt_w</p:attrName>
                                        </p:attrNameLst>
                                      </p:cBhvr>
                                      <p:tavLst>
                                        <p:tav tm="0">
                                          <p:val>
                                            <p:fltVal val="0"/>
                                          </p:val>
                                        </p:tav>
                                        <p:tav tm="100000">
                                          <p:val>
                                            <p:strVal val="#ppt_w"/>
                                          </p:val>
                                        </p:tav>
                                      </p:tavLst>
                                    </p:anim>
                                    <p:anim calcmode="lin" valueType="num">
                                      <p:cBhvr>
                                        <p:cTn id="16" dur="1000" fill="hold"/>
                                        <p:tgtEl>
                                          <p:spTgt spid="137219">
                                            <p:bg/>
                                          </p:spTgt>
                                        </p:tgtEl>
                                        <p:attrNameLst>
                                          <p:attrName>ppt_h</p:attrName>
                                        </p:attrNameLst>
                                      </p:cBhvr>
                                      <p:tavLst>
                                        <p:tav tm="0">
                                          <p:val>
                                            <p:fltVal val="0"/>
                                          </p:val>
                                        </p:tav>
                                        <p:tav tm="100000">
                                          <p:val>
                                            <p:strVal val="#ppt_h"/>
                                          </p:val>
                                        </p:tav>
                                      </p:tavLst>
                                    </p:anim>
                                    <p:anim calcmode="lin" valueType="num">
                                      <p:cBhvr>
                                        <p:cTn id="17" dur="1000" fill="hold"/>
                                        <p:tgtEl>
                                          <p:spTgt spid="137219">
                                            <p:bg/>
                                          </p:spTgt>
                                        </p:tgtEl>
                                        <p:attrNameLst>
                                          <p:attrName>style.rotation</p:attrName>
                                        </p:attrNameLst>
                                      </p:cBhvr>
                                      <p:tavLst>
                                        <p:tav tm="0">
                                          <p:val>
                                            <p:fltVal val="90"/>
                                          </p:val>
                                        </p:tav>
                                        <p:tav tm="100000">
                                          <p:val>
                                            <p:fltVal val="0"/>
                                          </p:val>
                                        </p:tav>
                                      </p:tavLst>
                                    </p:anim>
                                    <p:animEffect transition="in" filter="fade">
                                      <p:cBhvr>
                                        <p:cTn id="18" dur="1000"/>
                                        <p:tgtEl>
                                          <p:spTgt spid="137219">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37219">
                                            <p:txEl>
                                              <p:pRg st="0" end="0"/>
                                            </p:txEl>
                                          </p:spTgt>
                                        </p:tgtEl>
                                        <p:attrNameLst>
                                          <p:attrName>style.visibility</p:attrName>
                                        </p:attrNameLst>
                                      </p:cBhvr>
                                      <p:to>
                                        <p:strVal val="visible"/>
                                      </p:to>
                                    </p:set>
                                    <p:anim calcmode="lin" valueType="num">
                                      <p:cBhvr>
                                        <p:cTn id="23" dur="1000" fill="hold"/>
                                        <p:tgtEl>
                                          <p:spTgt spid="137219">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37219">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37219">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372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7219">
                                            <p:txEl>
                                              <p:pRg st="1" end="1"/>
                                            </p:txEl>
                                          </p:spTgt>
                                        </p:tgtEl>
                                        <p:attrNameLst>
                                          <p:attrName>style.visibility</p:attrName>
                                        </p:attrNameLst>
                                      </p:cBhvr>
                                      <p:to>
                                        <p:strVal val="visible"/>
                                      </p:to>
                                    </p:set>
                                    <p:anim calcmode="lin" valueType="num">
                                      <p:cBhvr>
                                        <p:cTn id="31" dur="1000" fill="hold"/>
                                        <p:tgtEl>
                                          <p:spTgt spid="137219">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137219">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137219">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137219">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37219">
                                            <p:txEl>
                                              <p:pRg st="2" end="2"/>
                                            </p:txEl>
                                          </p:spTgt>
                                        </p:tgtEl>
                                        <p:attrNameLst>
                                          <p:attrName>style.visibility</p:attrName>
                                        </p:attrNameLst>
                                      </p:cBhvr>
                                      <p:to>
                                        <p:strVal val="visible"/>
                                      </p:to>
                                    </p:set>
                                    <p:anim calcmode="lin" valueType="num">
                                      <p:cBhvr>
                                        <p:cTn id="37" dur="1000" fill="hold"/>
                                        <p:tgtEl>
                                          <p:spTgt spid="137219">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7219">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7219">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7219">
                                            <p:txEl>
                                              <p:pRg st="2" end="2"/>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37219">
                                            <p:txEl>
                                              <p:pRg st="3" end="3"/>
                                            </p:txEl>
                                          </p:spTgt>
                                        </p:tgtEl>
                                        <p:attrNameLst>
                                          <p:attrName>style.visibility</p:attrName>
                                        </p:attrNameLst>
                                      </p:cBhvr>
                                      <p:to>
                                        <p:strVal val="visible"/>
                                      </p:to>
                                    </p:set>
                                    <p:anim calcmode="lin" valueType="num">
                                      <p:cBhvr>
                                        <p:cTn id="43" dur="1000" fill="hold"/>
                                        <p:tgtEl>
                                          <p:spTgt spid="137219">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37219">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37219">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37219">
                                            <p:txEl>
                                              <p:pRg st="3" end="3"/>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37219">
                                            <p:txEl>
                                              <p:pRg st="4" end="4"/>
                                            </p:txEl>
                                          </p:spTgt>
                                        </p:tgtEl>
                                        <p:attrNameLst>
                                          <p:attrName>style.visibility</p:attrName>
                                        </p:attrNameLst>
                                      </p:cBhvr>
                                      <p:to>
                                        <p:strVal val="visible"/>
                                      </p:to>
                                    </p:set>
                                    <p:anim calcmode="lin" valueType="num">
                                      <p:cBhvr>
                                        <p:cTn id="49" dur="1000" fill="hold"/>
                                        <p:tgtEl>
                                          <p:spTgt spid="137219">
                                            <p:txEl>
                                              <p:pRg st="4" end="4"/>
                                            </p:txEl>
                                          </p:spTgt>
                                        </p:tgtEl>
                                        <p:attrNameLst>
                                          <p:attrName>ppt_w</p:attrName>
                                        </p:attrNameLst>
                                      </p:cBhvr>
                                      <p:tavLst>
                                        <p:tav tm="0">
                                          <p:val>
                                            <p:fltVal val="0"/>
                                          </p:val>
                                        </p:tav>
                                        <p:tav tm="100000">
                                          <p:val>
                                            <p:strVal val="#ppt_w"/>
                                          </p:val>
                                        </p:tav>
                                      </p:tavLst>
                                    </p:anim>
                                    <p:anim calcmode="lin" valueType="num">
                                      <p:cBhvr>
                                        <p:cTn id="50" dur="1000" fill="hold"/>
                                        <p:tgtEl>
                                          <p:spTgt spid="137219">
                                            <p:txEl>
                                              <p:pRg st="4" end="4"/>
                                            </p:txEl>
                                          </p:spTgt>
                                        </p:tgtEl>
                                        <p:attrNameLst>
                                          <p:attrName>ppt_h</p:attrName>
                                        </p:attrNameLst>
                                      </p:cBhvr>
                                      <p:tavLst>
                                        <p:tav tm="0">
                                          <p:val>
                                            <p:fltVal val="0"/>
                                          </p:val>
                                        </p:tav>
                                        <p:tav tm="100000">
                                          <p:val>
                                            <p:strVal val="#ppt_h"/>
                                          </p:val>
                                        </p:tav>
                                      </p:tavLst>
                                    </p:anim>
                                    <p:anim calcmode="lin" valueType="num">
                                      <p:cBhvr>
                                        <p:cTn id="51" dur="1000" fill="hold"/>
                                        <p:tgtEl>
                                          <p:spTgt spid="137219">
                                            <p:txEl>
                                              <p:pRg st="4" end="4"/>
                                            </p:txEl>
                                          </p:spTgt>
                                        </p:tgtEl>
                                        <p:attrNameLst>
                                          <p:attrName>style.rotation</p:attrName>
                                        </p:attrNameLst>
                                      </p:cBhvr>
                                      <p:tavLst>
                                        <p:tav tm="0">
                                          <p:val>
                                            <p:fltVal val="90"/>
                                          </p:val>
                                        </p:tav>
                                        <p:tav tm="100000">
                                          <p:val>
                                            <p:fltVal val="0"/>
                                          </p:val>
                                        </p:tav>
                                      </p:tavLst>
                                    </p:anim>
                                    <p:animEffect transition="in" filter="fade">
                                      <p:cBhvr>
                                        <p:cTn id="52" dur="1000"/>
                                        <p:tgtEl>
                                          <p:spTgt spid="13721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37219">
                                            <p:txEl>
                                              <p:pRg st="5" end="5"/>
                                            </p:txEl>
                                          </p:spTgt>
                                        </p:tgtEl>
                                        <p:attrNameLst>
                                          <p:attrName>style.visibility</p:attrName>
                                        </p:attrNameLst>
                                      </p:cBhvr>
                                      <p:to>
                                        <p:strVal val="visible"/>
                                      </p:to>
                                    </p:set>
                                    <p:anim calcmode="lin" valueType="num">
                                      <p:cBhvr>
                                        <p:cTn id="57" dur="1000" fill="hold"/>
                                        <p:tgtEl>
                                          <p:spTgt spid="137219">
                                            <p:txEl>
                                              <p:pRg st="5" end="5"/>
                                            </p:txEl>
                                          </p:spTgt>
                                        </p:tgtEl>
                                        <p:attrNameLst>
                                          <p:attrName>ppt_w</p:attrName>
                                        </p:attrNameLst>
                                      </p:cBhvr>
                                      <p:tavLst>
                                        <p:tav tm="0">
                                          <p:val>
                                            <p:fltVal val="0"/>
                                          </p:val>
                                        </p:tav>
                                        <p:tav tm="100000">
                                          <p:val>
                                            <p:strVal val="#ppt_w"/>
                                          </p:val>
                                        </p:tav>
                                      </p:tavLst>
                                    </p:anim>
                                    <p:anim calcmode="lin" valueType="num">
                                      <p:cBhvr>
                                        <p:cTn id="58" dur="1000" fill="hold"/>
                                        <p:tgtEl>
                                          <p:spTgt spid="137219">
                                            <p:txEl>
                                              <p:pRg st="5" end="5"/>
                                            </p:txEl>
                                          </p:spTgt>
                                        </p:tgtEl>
                                        <p:attrNameLst>
                                          <p:attrName>ppt_h</p:attrName>
                                        </p:attrNameLst>
                                      </p:cBhvr>
                                      <p:tavLst>
                                        <p:tav tm="0">
                                          <p:val>
                                            <p:fltVal val="0"/>
                                          </p:val>
                                        </p:tav>
                                        <p:tav tm="100000">
                                          <p:val>
                                            <p:strVal val="#ppt_h"/>
                                          </p:val>
                                        </p:tav>
                                      </p:tavLst>
                                    </p:anim>
                                    <p:anim calcmode="lin" valueType="num">
                                      <p:cBhvr>
                                        <p:cTn id="59" dur="1000" fill="hold"/>
                                        <p:tgtEl>
                                          <p:spTgt spid="137219">
                                            <p:txEl>
                                              <p:pRg st="5" end="5"/>
                                            </p:txEl>
                                          </p:spTgt>
                                        </p:tgtEl>
                                        <p:attrNameLst>
                                          <p:attrName>style.rotation</p:attrName>
                                        </p:attrNameLst>
                                      </p:cBhvr>
                                      <p:tavLst>
                                        <p:tav tm="0">
                                          <p:val>
                                            <p:fltVal val="90"/>
                                          </p:val>
                                        </p:tav>
                                        <p:tav tm="100000">
                                          <p:val>
                                            <p:fltVal val="0"/>
                                          </p:val>
                                        </p:tav>
                                      </p:tavLst>
                                    </p:anim>
                                    <p:animEffect transition="in" filter="fade">
                                      <p:cBhvr>
                                        <p:cTn id="60" dur="1000"/>
                                        <p:tgtEl>
                                          <p:spTgt spid="137219">
                                            <p:txEl>
                                              <p:pRg st="5" end="5"/>
                                            </p:tx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37219">
                                            <p:txEl>
                                              <p:pRg st="6" end="6"/>
                                            </p:txEl>
                                          </p:spTgt>
                                        </p:tgtEl>
                                        <p:attrNameLst>
                                          <p:attrName>style.visibility</p:attrName>
                                        </p:attrNameLst>
                                      </p:cBhvr>
                                      <p:to>
                                        <p:strVal val="visible"/>
                                      </p:to>
                                    </p:set>
                                    <p:anim calcmode="lin" valueType="num">
                                      <p:cBhvr>
                                        <p:cTn id="63" dur="1000" fill="hold"/>
                                        <p:tgtEl>
                                          <p:spTgt spid="137219">
                                            <p:txEl>
                                              <p:pRg st="6" end="6"/>
                                            </p:txEl>
                                          </p:spTgt>
                                        </p:tgtEl>
                                        <p:attrNameLst>
                                          <p:attrName>ppt_w</p:attrName>
                                        </p:attrNameLst>
                                      </p:cBhvr>
                                      <p:tavLst>
                                        <p:tav tm="0">
                                          <p:val>
                                            <p:fltVal val="0"/>
                                          </p:val>
                                        </p:tav>
                                        <p:tav tm="100000">
                                          <p:val>
                                            <p:strVal val="#ppt_w"/>
                                          </p:val>
                                        </p:tav>
                                      </p:tavLst>
                                    </p:anim>
                                    <p:anim calcmode="lin" valueType="num">
                                      <p:cBhvr>
                                        <p:cTn id="64" dur="1000" fill="hold"/>
                                        <p:tgtEl>
                                          <p:spTgt spid="137219">
                                            <p:txEl>
                                              <p:pRg st="6" end="6"/>
                                            </p:txEl>
                                          </p:spTgt>
                                        </p:tgtEl>
                                        <p:attrNameLst>
                                          <p:attrName>ppt_h</p:attrName>
                                        </p:attrNameLst>
                                      </p:cBhvr>
                                      <p:tavLst>
                                        <p:tav tm="0">
                                          <p:val>
                                            <p:fltVal val="0"/>
                                          </p:val>
                                        </p:tav>
                                        <p:tav tm="100000">
                                          <p:val>
                                            <p:strVal val="#ppt_h"/>
                                          </p:val>
                                        </p:tav>
                                      </p:tavLst>
                                    </p:anim>
                                    <p:anim calcmode="lin" valueType="num">
                                      <p:cBhvr>
                                        <p:cTn id="65" dur="1000" fill="hold"/>
                                        <p:tgtEl>
                                          <p:spTgt spid="137219">
                                            <p:txEl>
                                              <p:pRg st="6" end="6"/>
                                            </p:txEl>
                                          </p:spTgt>
                                        </p:tgtEl>
                                        <p:attrNameLst>
                                          <p:attrName>style.rotation</p:attrName>
                                        </p:attrNameLst>
                                      </p:cBhvr>
                                      <p:tavLst>
                                        <p:tav tm="0">
                                          <p:val>
                                            <p:fltVal val="90"/>
                                          </p:val>
                                        </p:tav>
                                        <p:tav tm="100000">
                                          <p:val>
                                            <p:fltVal val="0"/>
                                          </p:val>
                                        </p:tav>
                                      </p:tavLst>
                                    </p:anim>
                                    <p:animEffect transition="in" filter="fade">
                                      <p:cBhvr>
                                        <p:cTn id="66" dur="1000"/>
                                        <p:tgtEl>
                                          <p:spTgt spid="137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1026"/>
          <p:cNvSpPr>
            <a:spLocks noGrp="1" noChangeArrowheads="1"/>
          </p:cNvSpPr>
          <p:nvPr>
            <p:ph type="title"/>
          </p:nvPr>
        </p:nvSpPr>
        <p:spPr>
          <a:xfrm>
            <a:off x="684213" y="260350"/>
            <a:ext cx="7848600" cy="1184275"/>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25604" name="Rectangle 1027"/>
          <p:cNvSpPr>
            <a:spLocks noGrp="1" noChangeArrowheads="1"/>
          </p:cNvSpPr>
          <p:nvPr>
            <p:ph idx="1"/>
          </p:nvPr>
        </p:nvSpPr>
        <p:spPr>
          <a:xfrm>
            <a:off x="250825" y="1557338"/>
            <a:ext cx="8591550" cy="5005387"/>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800" i="1" dirty="0">
                <a:solidFill>
                  <a:srgbClr val="000099"/>
                </a:solidFill>
                <a:effectLst>
                  <a:outerShdw blurRad="38100" dist="38100" dir="2700000" algn="tl">
                    <a:srgbClr val="C0C0C0"/>
                  </a:outerShdw>
                </a:effectLst>
                <a:latin typeface="Arial" charset="0"/>
              </a:rPr>
              <a:t> Es una Extensión del Protocolo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Protocolo de Comunicaciones diseñado para el envío de Mensajes individuales Seguros solo con conexiones HTTP.</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a Nivel de Aplicación, utiliza el método de encriptación </a:t>
            </a:r>
            <a:r>
              <a:rPr lang="es-AR" sz="2800" i="1" dirty="0" err="1">
                <a:solidFill>
                  <a:srgbClr val="000099"/>
                </a:solidFill>
                <a:effectLst>
                  <a:outerShdw blurRad="38100" dist="38100" dir="2700000" algn="tl">
                    <a:srgbClr val="C0C0C0"/>
                  </a:outerShdw>
                </a:effectLst>
                <a:latin typeface="Arial" charset="0"/>
              </a:rPr>
              <a:t>PEM</a:t>
            </a:r>
            <a:r>
              <a:rPr lang="es-AR" sz="2800" i="1" dirty="0">
                <a:solidFill>
                  <a:srgbClr val="000099"/>
                </a:solidFill>
                <a:effectLst>
                  <a:outerShdw blurRad="38100" dist="38100" dir="2700000" algn="tl">
                    <a:srgbClr val="C0C0C0"/>
                  </a:outerShdw>
                </a:effectLst>
                <a:latin typeface="Arial" charset="0"/>
              </a:rPr>
              <a:t> (Correo de privacidad mejorada).</a:t>
            </a:r>
          </a:p>
          <a:p>
            <a:pPr>
              <a:lnSpc>
                <a:spcPct val="90000"/>
              </a:lnSpc>
              <a:defRPr/>
            </a:pPr>
            <a:r>
              <a:rPr lang="es-AR" sz="2800" i="1" dirty="0">
                <a:solidFill>
                  <a:srgbClr val="000099"/>
                </a:solidFill>
                <a:effectLst>
                  <a:outerShdw blurRad="38100" dist="38100" dir="2700000" algn="tl">
                    <a:srgbClr val="C0C0C0"/>
                  </a:outerShdw>
                </a:effectLst>
                <a:latin typeface="Arial" charset="0"/>
              </a:rPr>
              <a:t>Trabaja Junto con SSL.</a:t>
            </a:r>
          </a:p>
          <a:p>
            <a:pPr>
              <a:lnSpc>
                <a:spcPct val="90000"/>
              </a:lnSpc>
              <a:defRPr/>
            </a:pPr>
            <a:r>
              <a:rPr lang="es-AR" sz="2800" i="1" dirty="0">
                <a:solidFill>
                  <a:srgbClr val="000099"/>
                </a:solidFill>
                <a:effectLst>
                  <a:outerShdw blurRad="38100" dist="38100" dir="2700000" algn="tl">
                    <a:srgbClr val="C0C0C0"/>
                  </a:outerShdw>
                </a:effectLst>
                <a:latin typeface="Arial" charset="0"/>
              </a:rPr>
              <a:t>No maneja ni voz , ni datos corrientes.</a:t>
            </a:r>
          </a:p>
          <a:p>
            <a:pPr>
              <a:lnSpc>
                <a:spcPct val="90000"/>
              </a:lnSpc>
              <a:defRPr/>
            </a:pPr>
            <a:r>
              <a:rPr lang="es-AR" sz="2800" i="1" dirty="0">
                <a:solidFill>
                  <a:srgbClr val="000099"/>
                </a:solidFill>
                <a:effectLst>
                  <a:outerShdw blurRad="38100" dist="38100" dir="2700000" algn="tl">
                    <a:srgbClr val="C0C0C0"/>
                  </a:outerShdw>
                </a:effectLst>
                <a:latin typeface="Arial" charset="0"/>
              </a:rPr>
              <a:t>Es un Estándar aprobado por IETF (Internet </a:t>
            </a:r>
            <a:r>
              <a:rPr lang="es-AR" sz="2800" i="1" dirty="0" err="1">
                <a:solidFill>
                  <a:srgbClr val="000099"/>
                </a:solidFill>
                <a:effectLst>
                  <a:outerShdw blurRad="38100" dist="38100" dir="2700000" algn="tl">
                    <a:srgbClr val="C0C0C0"/>
                  </a:outerShdw>
                </a:effectLst>
                <a:latin typeface="Arial" charset="0"/>
              </a:rPr>
              <a:t>Engineering</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Task</a:t>
            </a:r>
            <a:r>
              <a:rPr lang="es-AR" sz="2800" i="1" dirty="0">
                <a:solidFill>
                  <a:srgbClr val="000099"/>
                </a:solidFill>
                <a:effectLst>
                  <a:outerShdw blurRad="38100" dist="38100" dir="2700000" algn="tl">
                    <a:srgbClr val="C0C0C0"/>
                  </a:outerShdw>
                </a:effectLst>
                <a:latin typeface="Arial" charset="0"/>
              </a:rPr>
              <a:t> </a:t>
            </a:r>
            <a:r>
              <a:rPr lang="es-AR" sz="2800" i="1" dirty="0" err="1">
                <a:solidFill>
                  <a:srgbClr val="000099"/>
                </a:solidFill>
                <a:effectLst>
                  <a:outerShdw blurRad="38100" dist="38100" dir="2700000" algn="tl">
                    <a:srgbClr val="C0C0C0"/>
                  </a:outerShdw>
                </a:effectLst>
                <a:latin typeface="Arial" charset="0"/>
              </a:rPr>
              <a:t>Force</a:t>
            </a:r>
            <a:r>
              <a:rPr lang="es-AR" sz="2800" i="1" dirty="0">
                <a:solidFill>
                  <a:srgbClr val="000099"/>
                </a:solidFill>
                <a:effectLst>
                  <a:outerShdw blurRad="38100" dist="38100" dir="2700000" algn="tl">
                    <a:srgbClr val="C0C0C0"/>
                  </a:outerShdw>
                </a:effectLst>
                <a:latin typeface="Arial" charset="0"/>
              </a:rPr>
              <a:t>). </a:t>
            </a: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a:p>
            <a:pPr>
              <a:lnSpc>
                <a:spcPct val="90000"/>
              </a:lnSpc>
              <a:defRPr/>
            </a:pPr>
            <a:endParaRPr lang="es-AR" sz="2800"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A2E54A99-881A-4568-B248-F248DDB27B59}" type="slidenum">
              <a:rPr lang="en-US"/>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214313" y="1214438"/>
            <a:ext cx="8715375" cy="5072062"/>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Canal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apropiado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el </a:t>
            </a:r>
            <a:r>
              <a:rPr lang="en-US" sz="2800" i="1" dirty="0" err="1">
                <a:solidFill>
                  <a:srgbClr val="000099"/>
                </a:solidFill>
                <a:effectLst>
                  <a:outerShdw blurRad="38100" dist="38100" dir="2700000" algn="tl">
                    <a:srgbClr val="C0C0C0"/>
                  </a:outerShdw>
                </a:effectLst>
                <a:latin typeface="Arial" charset="0"/>
              </a:rPr>
              <a:t>protocolo</a:t>
            </a:r>
            <a:r>
              <a:rPr lang="en-US" sz="2800" i="1" dirty="0">
                <a:solidFill>
                  <a:srgbClr val="000099"/>
                </a:solidFill>
                <a:effectLst>
                  <a:outerShdw blurRad="38100" dist="38100" dir="2700000" algn="tl">
                    <a:srgbClr val="C0C0C0"/>
                  </a:outerShdw>
                </a:effectLst>
                <a:latin typeface="Arial" charset="0"/>
              </a:rPr>
              <a:t> http </a:t>
            </a:r>
            <a:r>
              <a:rPr lang="en-US" sz="2800" i="1" dirty="0" err="1">
                <a:solidFill>
                  <a:srgbClr val="000099"/>
                </a:solidFill>
                <a:effectLst>
                  <a:outerShdw blurRad="38100" dist="38100" dir="2700000" algn="tl">
                    <a:srgbClr val="C0C0C0"/>
                  </a:outerShdw>
                </a:effectLst>
                <a:latin typeface="Arial" charset="0"/>
              </a:rPr>
              <a:t>para</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poder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traficar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información</a:t>
            </a:r>
            <a:r>
              <a:rPr lang="en-US" sz="2800" i="1" dirty="0">
                <a:solidFill>
                  <a:srgbClr val="000099"/>
                </a:solidFill>
                <a:effectLst>
                  <a:outerShdw blurRad="38100" dist="38100" dir="2700000" algn="tl">
                    <a:srgbClr val="C0C0C0"/>
                  </a:outerShdw>
                </a:effectLst>
                <a:latin typeface="Arial" charset="0"/>
              </a:rPr>
              <a:t> sensible. </a:t>
            </a:r>
          </a:p>
          <a:p>
            <a:pPr>
              <a:lnSpc>
                <a:spcPct val="90000"/>
              </a:lnSpc>
              <a:buClr>
                <a:schemeClr val="tx1"/>
              </a:buClr>
              <a:defRPr/>
            </a:pPr>
            <a:r>
              <a:rPr lang="en-US" sz="2800" i="1" dirty="0">
                <a:solidFill>
                  <a:srgbClr val="000099"/>
                </a:solidFill>
                <a:effectLst>
                  <a:outerShdw blurRad="38100" dist="38100" dir="2700000" algn="tl">
                    <a:srgbClr val="C0C0C0"/>
                  </a:outerShdw>
                </a:effectLst>
                <a:latin typeface="Arial" charset="0"/>
              </a:rPr>
              <a:t>El </a:t>
            </a:r>
            <a:r>
              <a:rPr lang="en-US" sz="2800" i="1" dirty="0" err="1">
                <a:solidFill>
                  <a:srgbClr val="000099"/>
                </a:solidFill>
                <a:effectLst>
                  <a:outerShdw blurRad="38100" dist="38100" dir="2700000" algn="tl">
                    <a:srgbClr val="C0C0C0"/>
                  </a:outerShdw>
                </a:effectLst>
                <a:latin typeface="Arial" charset="0"/>
              </a:rPr>
              <a:t>nivel</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cifrado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depende</a:t>
            </a:r>
            <a:r>
              <a:rPr lang="en-US" sz="2800" i="1" dirty="0">
                <a:solidFill>
                  <a:srgbClr val="000099"/>
                </a:solidFill>
                <a:effectLst>
                  <a:outerShdw blurRad="38100" dist="38100" dir="2700000" algn="tl">
                    <a:srgbClr val="C0C0C0"/>
                  </a:outerShdw>
                </a:effectLst>
                <a:latin typeface="Arial" charset="0"/>
              </a:rPr>
              <a:t> del </a:t>
            </a:r>
            <a:r>
              <a:rPr lang="en-US" sz="2800" i="1" dirty="0" err="1">
                <a:solidFill>
                  <a:srgbClr val="000099"/>
                </a:solidFill>
                <a:effectLst>
                  <a:outerShdw blurRad="38100" dist="38100" dir="2700000" algn="tl">
                    <a:srgbClr val="C0C0C0"/>
                  </a:outerShdw>
                </a:effectLst>
                <a:latin typeface="Arial" charset="0"/>
              </a:rPr>
              <a:t>navegador</a:t>
            </a:r>
            <a:r>
              <a:rPr lang="en-US" sz="2800" i="1" dirty="0">
                <a:solidFill>
                  <a:srgbClr val="000099"/>
                </a:solidFill>
                <a:effectLst>
                  <a:outerShdw blurRad="38100" dist="38100" dir="2700000" algn="tl">
                    <a:srgbClr val="C0C0C0"/>
                  </a:outerShdw>
                </a:effectLst>
                <a:latin typeface="Arial" charset="0"/>
              </a:rPr>
              <a:t>  y del </a:t>
            </a:r>
            <a:r>
              <a:rPr lang="en-US" sz="2800" i="1" dirty="0" err="1">
                <a:solidFill>
                  <a:srgbClr val="000099"/>
                </a:solidFill>
                <a:effectLst>
                  <a:outerShdw blurRad="38100" dist="38100" dir="2700000" algn="tl">
                    <a:srgbClr val="C0C0C0"/>
                  </a:outerShdw>
                </a:effectLst>
                <a:latin typeface="Arial" charset="0"/>
              </a:rPr>
              <a:t>servidor</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remoto</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r>
              <a:rPr lang="en-US" sz="2800" i="1" dirty="0">
                <a:solidFill>
                  <a:srgbClr val="000099"/>
                </a:solidFill>
                <a:effectLst>
                  <a:outerShdw blurRad="38100" dist="38100" dir="2700000" algn="tl">
                    <a:srgbClr val="C0C0C0"/>
                  </a:outerShdw>
                </a:effectLst>
                <a:latin typeface="Arial" charset="0"/>
              </a:rPr>
              <a:t>Es </a:t>
            </a:r>
            <a:r>
              <a:rPr lang="en-US" sz="2800" i="1" dirty="0" err="1">
                <a:solidFill>
                  <a:srgbClr val="000099"/>
                </a:solidFill>
                <a:effectLst>
                  <a:outerShdw blurRad="38100" dist="38100" dir="2700000" algn="tl">
                    <a:srgbClr val="C0C0C0"/>
                  </a:outerShdw>
                </a:effectLst>
                <a:latin typeface="Arial" charset="0"/>
              </a:rPr>
              <a:t>utilizado</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principalmente</a:t>
            </a:r>
            <a:r>
              <a:rPr lang="en-US" sz="2800" i="1" dirty="0">
                <a:solidFill>
                  <a:srgbClr val="000099"/>
                </a:solidFill>
                <a:effectLst>
                  <a:outerShdw blurRad="38100" dist="38100" dir="2700000" algn="tl">
                    <a:srgbClr val="C0C0C0"/>
                  </a:outerShdw>
                </a:effectLst>
                <a:latin typeface="Arial" charset="0"/>
              </a:rPr>
              <a:t> en </a:t>
            </a:r>
            <a:r>
              <a:rPr lang="en-US" sz="2800" i="1" dirty="0" err="1">
                <a:solidFill>
                  <a:srgbClr val="000099"/>
                </a:solidFill>
                <a:effectLst>
                  <a:outerShdw blurRad="38100" dist="38100" dir="2700000" algn="tl">
                    <a:srgbClr val="C0C0C0"/>
                  </a:outerShdw>
                </a:effectLst>
                <a:latin typeface="Arial" charset="0"/>
              </a:rPr>
              <a:t>entidades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bancarias</a:t>
            </a:r>
            <a:r>
              <a:rPr lang="en-US" sz="2800" i="1" dirty="0">
                <a:solidFill>
                  <a:srgbClr val="000099"/>
                </a:solidFill>
                <a:effectLst>
                  <a:outerShdw blurRad="38100" dist="38100" dir="2700000" algn="tl">
                    <a:srgbClr val="C0C0C0"/>
                  </a:outerShdw>
                </a:effectLst>
                <a:latin typeface="Arial" charset="0"/>
              </a:rPr>
              <a:t> y </a:t>
            </a:r>
            <a:r>
              <a:rPr lang="en-US" sz="2800" i="1" dirty="0" err="1">
                <a:solidFill>
                  <a:srgbClr val="000099"/>
                </a:solidFill>
                <a:effectLst>
                  <a:outerShdw blurRad="38100" dist="38100" dir="2700000" algn="tl">
                    <a:srgbClr val="C0C0C0"/>
                  </a:outerShdw>
                </a:effectLst>
                <a:latin typeface="Arial" charset="0"/>
              </a:rPr>
              <a:t>otras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operaciones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requieran</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contraseñas</a:t>
            </a:r>
            <a:r>
              <a:rPr lang="en-US" sz="2800" i="1" dirty="0">
                <a:solidFill>
                  <a:srgbClr val="000099"/>
                </a:solidFill>
                <a:effectLst>
                  <a:outerShdw blurRad="38100" dist="38100" dir="2700000" algn="tl">
                    <a:srgbClr val="C0C0C0"/>
                  </a:outerShdw>
                </a:effectLst>
                <a:latin typeface="Arial" charset="0"/>
              </a:rPr>
              <a:t> y/o </a:t>
            </a:r>
            <a:r>
              <a:rPr lang="en-US" sz="2800" i="1" dirty="0" err="1">
                <a:solidFill>
                  <a:srgbClr val="000099"/>
                </a:solidFill>
                <a:effectLst>
                  <a:outerShdw blurRad="38100" dist="38100" dir="2700000" algn="tl">
                    <a:srgbClr val="C0C0C0"/>
                  </a:outerShdw>
                </a:effectLst>
                <a:latin typeface="Arial" charset="0"/>
              </a:rPr>
              <a:t>envío</a:t>
            </a:r>
            <a:r>
              <a:rPr lang="en-US" sz="2800" i="1" dirty="0">
                <a:solidFill>
                  <a:srgbClr val="000099"/>
                </a:solidFill>
                <a:effectLst>
                  <a:outerShdw blurRad="38100" dist="38100" dir="2700000" algn="tl">
                    <a:srgbClr val="C0C0C0"/>
                  </a:outerShdw>
                </a:effectLst>
                <a:latin typeface="Arial" charset="0"/>
              </a:rPr>
              <a:t> de </a:t>
            </a:r>
            <a:r>
              <a:rPr lang="en-US" sz="2800" i="1" dirty="0" err="1">
                <a:solidFill>
                  <a:srgbClr val="000099"/>
                </a:solidFill>
                <a:effectLst>
                  <a:outerShdw blurRad="38100" dist="38100" dir="2700000" algn="tl">
                    <a:srgbClr val="C0C0C0"/>
                  </a:outerShdw>
                </a:effectLst>
                <a:latin typeface="Arial" charset="0"/>
              </a:rPr>
              <a:t>datos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personales</a:t>
            </a:r>
            <a:endParaRPr lang="en-US" sz="2800" i="1" dirty="0">
              <a:solidFill>
                <a:srgbClr val="000099"/>
              </a:solidFill>
              <a:effectLst>
                <a:outerShdw blurRad="38100" dist="38100" dir="2700000" algn="tl">
                  <a:srgbClr val="C0C0C0"/>
                </a:outerShdw>
              </a:effectLst>
              <a:latin typeface="Arial" charset="0"/>
            </a:endParaRPr>
          </a:p>
          <a:p>
            <a:pPr>
              <a:lnSpc>
                <a:spcPct val="90000"/>
              </a:lnSpc>
              <a:defRPr/>
            </a:pPr>
            <a:r>
              <a:rPr lang="en-US" sz="2800" i="1" dirty="0">
                <a:solidFill>
                  <a:srgbClr val="000099"/>
                </a:solidFill>
                <a:effectLst>
                  <a:outerShdw blurRad="38100" dist="38100" dir="2700000" algn="tl">
                    <a:srgbClr val="C0C0C0"/>
                  </a:outerShdw>
                </a:effectLst>
                <a:latin typeface="Arial" charset="0"/>
              </a:rPr>
              <a:t>Los </a:t>
            </a:r>
            <a:r>
              <a:rPr lang="en-US" sz="2800" i="1" dirty="0" err="1">
                <a:solidFill>
                  <a:srgbClr val="000099"/>
                </a:solidFill>
                <a:effectLst>
                  <a:outerShdw blurRad="38100" dist="38100" dir="2700000" algn="tl">
                    <a:srgbClr val="C0C0C0"/>
                  </a:outerShdw>
                </a:effectLst>
                <a:latin typeface="Arial" charset="0"/>
              </a:rPr>
              <a:t>navegadores</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que</a:t>
            </a:r>
            <a:r>
              <a:rPr lang="en-US" sz="2800" i="1" dirty="0">
                <a:solidFill>
                  <a:srgbClr val="000099"/>
                </a:solidFill>
                <a:effectLst>
                  <a:outerShdw blurRad="38100" dist="38100" dir="2700000" algn="tl">
                    <a:srgbClr val="C0C0C0"/>
                  </a:outerShdw>
                </a:effectLst>
                <a:latin typeface="Arial" charset="0"/>
              </a:rPr>
              <a:t> </a:t>
            </a:r>
            <a:r>
              <a:rPr lang="en-US" sz="2800" i="1" dirty="0" err="1">
                <a:solidFill>
                  <a:srgbClr val="000099"/>
                </a:solidFill>
                <a:effectLst>
                  <a:outerShdw blurRad="38100" dist="38100" dir="2700000" algn="tl">
                    <a:srgbClr val="C0C0C0"/>
                  </a:outerShdw>
                </a:effectLst>
                <a:latin typeface="Arial" charset="0"/>
              </a:rPr>
              <a:t>soportan</a:t>
            </a:r>
            <a:r>
              <a:rPr lang="en-US" sz="2800" i="1" dirty="0">
                <a:solidFill>
                  <a:srgbClr val="000099"/>
                </a:solidFill>
                <a:effectLst>
                  <a:outerShdw blurRad="38100" dist="38100" dir="2700000" algn="tl">
                    <a:srgbClr val="C0C0C0"/>
                  </a:outerShdw>
                </a:effectLst>
                <a:latin typeface="Arial" charset="0"/>
              </a:rPr>
              <a:t> https son: Safari, Internet Explorer, Mozilla Firefox, Opera, entre </a:t>
            </a:r>
            <a:r>
              <a:rPr lang="en-US" sz="2800" i="1" dirty="0" err="1">
                <a:solidFill>
                  <a:srgbClr val="000099"/>
                </a:solidFill>
                <a:effectLst>
                  <a:outerShdw blurRad="38100" dist="38100" dir="2700000" algn="tl">
                    <a:srgbClr val="C0C0C0"/>
                  </a:outerShdw>
                </a:effectLst>
                <a:latin typeface="Arial" charset="0"/>
              </a:rPr>
              <a:t>otros</a:t>
            </a:r>
            <a:r>
              <a:rPr lang="en-US" sz="2800" i="1" dirty="0">
                <a:solidFill>
                  <a:srgbClr val="000099"/>
                </a:solidFill>
                <a:effectLst>
                  <a:outerShdw blurRad="38100" dist="38100" dir="2700000" algn="tl">
                    <a:srgbClr val="C0C0C0"/>
                  </a:outerShdw>
                </a:effectLst>
                <a:latin typeface="Arial" charset="0"/>
              </a:rPr>
              <a:t>.</a:t>
            </a:r>
          </a:p>
          <a:p>
            <a:pPr>
              <a:lnSpc>
                <a:spcPct val="90000"/>
              </a:lnSpc>
              <a:defRPr/>
            </a:pPr>
            <a:endParaRPr lang="en-US" sz="2800" i="1" dirty="0">
              <a:solidFill>
                <a:srgbClr val="000099"/>
              </a:solidFill>
              <a:effectLst>
                <a:outerShdw blurRad="38100" dist="38100" dir="2700000" algn="tl">
                  <a:srgbClr val="C0C0C0"/>
                </a:outerShdw>
              </a:effectLst>
              <a:latin typeface="Arial" charset="0"/>
            </a:endParaRPr>
          </a:p>
        </p:txBody>
      </p:sp>
      <p:sp>
        <p:nvSpPr>
          <p:cNvPr id="16387" name="Rectangle 3"/>
          <p:cNvSpPr>
            <a:spLocks noGrp="1" noChangeArrowheads="1"/>
          </p:cNvSpPr>
          <p:nvPr>
            <p:ph type="title"/>
          </p:nvPr>
        </p:nvSpPr>
        <p:spPr>
          <a:xfrm>
            <a:off x="500063" y="0"/>
            <a:ext cx="8421687" cy="1076325"/>
          </a:xfrm>
          <a:blipFill dpi="0" rotWithShape="0">
            <a:blip r:embed="rId4"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a:solidFill>
                  <a:srgbClr val="800000"/>
                </a:solidFill>
                <a:effectLst>
                  <a:outerShdw blurRad="38100" dist="38100" dir="2700000" algn="tl">
                    <a:srgbClr val="C0C0C0"/>
                  </a:outerShdw>
                </a:effectLst>
                <a:latin typeface="Arial" charset="0"/>
              </a:rPr>
              <a:t> HTTP </a:t>
            </a:r>
            <a:endParaRPr lang="en-US" sz="3600" i="1" dirty="0">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1026"/>
          <p:cNvSpPr>
            <a:spLocks noGrp="1" noChangeArrowheads="1"/>
          </p:cNvSpPr>
          <p:nvPr>
            <p:ph type="title"/>
          </p:nvPr>
        </p:nvSpPr>
        <p:spPr>
          <a:xfrm>
            <a:off x="684213" y="0"/>
            <a:ext cx="7772400" cy="1119188"/>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i="1" dirty="0">
                <a:solidFill>
                  <a:srgbClr val="800000"/>
                </a:solidFill>
                <a:effectLst>
                  <a:outerShdw blurRad="38100" dist="38100" dir="2700000" algn="tl">
                    <a:srgbClr val="C0C0C0"/>
                  </a:outerShdw>
                </a:effectLst>
                <a:latin typeface="Arial" charset="0"/>
              </a:rPr>
              <a:t>S-HTTP   </a:t>
            </a:r>
            <a:r>
              <a:rPr lang="es-AR" sz="3600" i="1" dirty="0" err="1">
                <a:solidFill>
                  <a:srgbClr val="800000"/>
                </a:solidFill>
                <a:effectLst>
                  <a:outerShdw blurRad="38100" dist="38100" dir="2700000" algn="tl">
                    <a:srgbClr val="C0C0C0"/>
                  </a:outerShdw>
                </a:effectLst>
                <a:latin typeface="Arial" charset="0"/>
              </a:rPr>
              <a:t>Secure</a:t>
            </a:r>
            <a:r>
              <a:rPr lang="es-AR" sz="3600" i="1" dirty="0">
                <a:solidFill>
                  <a:srgbClr val="800000"/>
                </a:solidFill>
                <a:effectLst>
                  <a:outerShdw blurRad="38100" dist="38100" dir="2700000" algn="tl">
                    <a:srgbClr val="C0C0C0"/>
                  </a:outerShdw>
                </a:effectLst>
                <a:latin typeface="Arial" charset="0"/>
              </a:rPr>
              <a:t> HTTP  </a:t>
            </a:r>
          </a:p>
        </p:txBody>
      </p:sp>
      <p:sp>
        <p:nvSpPr>
          <p:cNvPr id="7" name="5 Marcador de número de diapositiva"/>
          <p:cNvSpPr>
            <a:spLocks noGrp="1"/>
          </p:cNvSpPr>
          <p:nvPr>
            <p:ph type="sldNum" sz="quarter" idx="12"/>
          </p:nvPr>
        </p:nvSpPr>
        <p:spPr/>
        <p:txBody>
          <a:bodyPr/>
          <a:lstStyle/>
          <a:p>
            <a:pPr>
              <a:defRPr/>
            </a:pPr>
            <a:fld id="{A024A379-1B53-4BD0-9C47-3165E24A992C}" type="slidenum">
              <a:rPr lang="en-US"/>
              <a:pPr>
                <a:defRPr/>
              </a:pPr>
              <a:t>54</a:t>
            </a:fld>
            <a:endParaRPr lang="en-US"/>
          </a:p>
        </p:txBody>
      </p:sp>
      <p:pic>
        <p:nvPicPr>
          <p:cNvPr id="39940" name="Picture 1035"/>
          <p:cNvPicPr>
            <a:picLocks noChangeAspect="1" noChangeArrowheads="1"/>
          </p:cNvPicPr>
          <p:nvPr/>
        </p:nvPicPr>
        <p:blipFill>
          <a:blip r:embed="rId4" cstate="print"/>
          <a:srcRect/>
          <a:stretch>
            <a:fillRect/>
          </a:stretch>
        </p:blipFill>
        <p:spPr bwMode="auto">
          <a:xfrm>
            <a:off x="468313" y="1341438"/>
            <a:ext cx="8280400" cy="5270500"/>
          </a:xfrm>
          <a:prstGeom prst="rect">
            <a:avLst/>
          </a:prstGeom>
          <a:blipFill dpi="0" rotWithShape="0">
            <a:blip r:embed="rId5" cstate="print"/>
            <a:srcRect/>
            <a:tile tx="0" ty="0" sx="100000" sy="100000" flip="none" algn="tl"/>
          </a:blipFill>
          <a:ln w="76200" algn="ctr">
            <a:solidFill>
              <a:srgbClr val="000080"/>
            </a:solidFill>
            <a:miter lim="800000"/>
            <a:headEnd/>
            <a:tailEnd/>
          </a:ln>
        </p:spPr>
      </p:pic>
      <p:pic>
        <p:nvPicPr>
          <p:cNvPr id="39941" name="Picture 1033"/>
          <p:cNvPicPr>
            <a:picLocks noChangeAspect="1" noChangeArrowheads="1"/>
          </p:cNvPicPr>
          <p:nvPr/>
        </p:nvPicPr>
        <p:blipFill>
          <a:blip r:embed="rId6" cstate="print"/>
          <a:srcRect/>
          <a:stretch>
            <a:fillRect/>
          </a:stretch>
        </p:blipFill>
        <p:spPr bwMode="auto">
          <a:xfrm>
            <a:off x="1190625" y="2420938"/>
            <a:ext cx="3028950" cy="3525837"/>
          </a:xfrm>
          <a:prstGeom prst="rect">
            <a:avLst/>
          </a:prstGeom>
          <a:noFill/>
          <a:ln w="9525">
            <a:noFill/>
            <a:miter lim="800000"/>
            <a:headEnd/>
            <a:tailEnd/>
          </a:ln>
        </p:spPr>
      </p:pic>
      <p:pic>
        <p:nvPicPr>
          <p:cNvPr id="39942" name="Picture 1036"/>
          <p:cNvPicPr>
            <a:picLocks noChangeAspect="1" noChangeArrowheads="1"/>
          </p:cNvPicPr>
          <p:nvPr/>
        </p:nvPicPr>
        <p:blipFill>
          <a:blip r:embed="rId7" cstate="print"/>
          <a:srcRect/>
          <a:stretch>
            <a:fillRect/>
          </a:stretch>
        </p:blipFill>
        <p:spPr bwMode="auto">
          <a:xfrm>
            <a:off x="4787900" y="5229225"/>
            <a:ext cx="3114675" cy="12287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179388" y="404813"/>
            <a:ext cx="896461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600" b="1" i="1" dirty="0">
                <a:solidFill>
                  <a:srgbClr val="800000"/>
                </a:solidFill>
                <a:effectLst>
                  <a:outerShdw blurRad="38100" dist="38100" dir="2700000" algn="tl">
                    <a:srgbClr val="C0C0C0"/>
                  </a:outerShdw>
                </a:effectLst>
                <a:latin typeface="Arial" charset="0"/>
              </a:rPr>
              <a:t>S/MIME  </a:t>
            </a:r>
            <a:br>
              <a:rPr lang="es-AR" sz="36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Secure</a:t>
            </a:r>
            <a:r>
              <a:rPr lang="es-AR" sz="3200" b="1" i="1" dirty="0">
                <a:solidFill>
                  <a:srgbClr val="800000"/>
                </a:solidFill>
                <a:effectLst>
                  <a:outerShdw blurRad="38100" dist="38100" dir="2700000" algn="tl">
                    <a:srgbClr val="C0C0C0"/>
                  </a:outerShdw>
                </a:effectLst>
                <a:latin typeface="Arial" charset="0"/>
              </a:rPr>
              <a:t> </a:t>
            </a:r>
            <a:r>
              <a:rPr lang="es-AR" sz="3200" b="1" i="1" dirty="0" err="1">
                <a:solidFill>
                  <a:srgbClr val="800000"/>
                </a:solidFill>
                <a:effectLst>
                  <a:outerShdw blurRad="38100" dist="38100" dir="2700000" algn="tl">
                    <a:srgbClr val="C0C0C0"/>
                  </a:outerShdw>
                </a:effectLst>
                <a:latin typeface="Arial" charset="0"/>
              </a:rPr>
              <a:t>Multipurpose</a:t>
            </a:r>
            <a:r>
              <a:rPr lang="es-AR" sz="3200" b="1" i="1" dirty="0">
                <a:solidFill>
                  <a:srgbClr val="800000"/>
                </a:solidFill>
                <a:effectLst>
                  <a:outerShdw blurRad="38100" dist="38100" dir="2700000" algn="tl">
                    <a:srgbClr val="C0C0C0"/>
                  </a:outerShdw>
                </a:effectLst>
                <a:latin typeface="Arial" charset="0"/>
              </a:rPr>
              <a:t> Internet Mail </a:t>
            </a:r>
            <a:r>
              <a:rPr lang="es-AR" sz="3200" b="1" i="1" dirty="0" err="1">
                <a:solidFill>
                  <a:srgbClr val="800000"/>
                </a:solidFill>
                <a:effectLst>
                  <a:outerShdw blurRad="38100" dist="38100" dir="2700000" algn="tl">
                    <a:srgbClr val="C0C0C0"/>
                  </a:outerShdw>
                </a:effectLst>
                <a:latin typeface="Arial" charset="0"/>
              </a:rPr>
              <a:t>Extension</a:t>
            </a:r>
            <a:endParaRPr lang="es-AR" sz="3200" b="1" i="1" dirty="0">
              <a:solidFill>
                <a:srgbClr val="800000"/>
              </a:solidFill>
              <a:effectLst>
                <a:outerShdw blurRad="38100" dist="38100" dir="2700000" algn="tl">
                  <a:srgbClr val="C0C0C0"/>
                </a:outerShdw>
              </a:effectLst>
              <a:latin typeface="Arial" charset="0"/>
            </a:endParaRPr>
          </a:p>
        </p:txBody>
      </p:sp>
      <p:sp>
        <p:nvSpPr>
          <p:cNvPr id="40963" name="Rectangle 3"/>
          <p:cNvSpPr>
            <a:spLocks noGrp="1" noChangeArrowheads="1"/>
          </p:cNvSpPr>
          <p:nvPr>
            <p:ph idx="1"/>
          </p:nvPr>
        </p:nvSpPr>
        <p:spPr>
          <a:xfrm>
            <a:off x="395288" y="1989138"/>
            <a:ext cx="8277225" cy="4114800"/>
          </a:xfrm>
          <a:blipFill dpi="0" rotWithShape="0">
            <a:blip r:embed="rId4" cstate="print"/>
            <a:srcRect/>
            <a:tile tx="0" ty="0" sx="100000" sy="100000" flip="none" algn="tl"/>
          </a:blipFill>
          <a:ln w="76200" cap="flat" algn="ctr">
            <a:solidFill>
              <a:srgbClr val="000080"/>
            </a:solidFill>
          </a:ln>
        </p:spPr>
        <p:txBody>
          <a:bodyPr/>
          <a:lstStyle/>
          <a:p>
            <a:r>
              <a:rPr lang="es-AR" sz="2400" b="1" i="1">
                <a:latin typeface="Arial" charset="0"/>
              </a:rPr>
              <a:t>Protocolo de Mensajería Segura</a:t>
            </a:r>
          </a:p>
          <a:p>
            <a:r>
              <a:rPr lang="es-AR" sz="2400" b="1" i="1">
                <a:latin typeface="Arial" charset="0"/>
              </a:rPr>
              <a:t>Trabaja a Nivel de Aplicación con certificados digitales de modo que el remitente queda autenticado.</a:t>
            </a:r>
          </a:p>
          <a:p>
            <a:r>
              <a:rPr lang="es-AR" sz="2400" b="1" i="1">
                <a:latin typeface="Arial" charset="0"/>
              </a:rPr>
              <a:t>Utiliza tecnologías de Encriptado </a:t>
            </a:r>
          </a:p>
          <a:p>
            <a:r>
              <a:rPr lang="es-AR" sz="2400" b="1" i="1">
                <a:latin typeface="Arial" charset="0"/>
              </a:rPr>
              <a:t>Es un Estándar aprobado por IETF (Internet Engineering Task Force). Utilizado por Explorer y Firefox</a:t>
            </a:r>
          </a:p>
          <a:p>
            <a:r>
              <a:rPr lang="es-AR" sz="2400" b="1" i="1">
                <a:latin typeface="Arial" charset="0"/>
              </a:rPr>
              <a:t>Usa Formatos X.509 parta los certificados Digitales de Autenticación.</a:t>
            </a:r>
          </a:p>
          <a:p>
            <a:endParaRPr lang="es-AR" sz="2400" b="1" i="1">
              <a:latin typeface="Arial" charset="0"/>
            </a:endParaRPr>
          </a:p>
          <a:p>
            <a:endParaRPr lang="es-AR"/>
          </a:p>
        </p:txBody>
      </p:sp>
      <p:sp>
        <p:nvSpPr>
          <p:cNvPr id="5" name="5 Marcador de número de diapositiva"/>
          <p:cNvSpPr>
            <a:spLocks noGrp="1"/>
          </p:cNvSpPr>
          <p:nvPr>
            <p:ph type="sldNum" sz="quarter" idx="12"/>
          </p:nvPr>
        </p:nvSpPr>
        <p:spPr/>
        <p:txBody>
          <a:bodyPr/>
          <a:lstStyle/>
          <a:p>
            <a:pPr>
              <a:defRPr/>
            </a:pPr>
            <a:fld id="{540C4567-524F-4C6C-B29E-0A4E402912EB}" type="slidenum">
              <a:rPr lang="en-US"/>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Transacciones Electrónicas Seguras</a:t>
            </a:r>
          </a:p>
        </p:txBody>
      </p:sp>
      <p:sp>
        <p:nvSpPr>
          <p:cNvPr id="41987" name="Rectangle 3"/>
          <p:cNvSpPr>
            <a:spLocks noGrp="1" noChangeArrowheads="1"/>
          </p:cNvSpPr>
          <p:nvPr>
            <p:ph idx="1"/>
          </p:nvPr>
        </p:nvSpPr>
        <p:spPr>
          <a:xfrm>
            <a:off x="395288" y="1484313"/>
            <a:ext cx="8497887" cy="5040312"/>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Norma técnica anunciada por VISA y MASTERCARD (1998) que incluye el uso de Certificados Digitales. </a:t>
            </a:r>
          </a:p>
          <a:p>
            <a:r>
              <a:rPr lang="es-AR" b="1" i="1">
                <a:latin typeface="Arial" charset="0"/>
              </a:rPr>
              <a:t>Asegura y autentica la integridad de los participantes en una operación económica</a:t>
            </a:r>
          </a:p>
          <a:p>
            <a:r>
              <a:rPr lang="es-AR" b="1" i="1">
                <a:latin typeface="Arial" charset="0"/>
              </a:rPr>
              <a:t>Su código aplica técnicas de criptografía manteniendo el carácter confidencial de la información. </a:t>
            </a:r>
          </a:p>
        </p:txBody>
      </p:sp>
      <p:sp>
        <p:nvSpPr>
          <p:cNvPr id="5" name="5 Marcador de número de diapositiva"/>
          <p:cNvSpPr>
            <a:spLocks noGrp="1"/>
          </p:cNvSpPr>
          <p:nvPr>
            <p:ph type="sldNum" sz="quarter" idx="12"/>
          </p:nvPr>
        </p:nvSpPr>
        <p:spPr/>
        <p:txBody>
          <a:bodyPr/>
          <a:lstStyle/>
          <a:p>
            <a:pPr>
              <a:defRPr/>
            </a:pPr>
            <a:fld id="{784D52C8-1A2A-4AD3-887E-A7A4BAE12A3F}" type="slidenum">
              <a:rPr lang="en-US"/>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684213" y="0"/>
            <a:ext cx="7620000" cy="1106488"/>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err="1">
                <a:solidFill>
                  <a:srgbClr val="800000"/>
                </a:solidFill>
                <a:effectLst>
                  <a:outerShdw blurRad="38100" dist="38100" dir="2700000" algn="tl">
                    <a:srgbClr val="C0C0C0"/>
                  </a:outerShdw>
                </a:effectLst>
                <a:latin typeface="Arial" charset="0"/>
              </a:rPr>
              <a:t>IPSEC</a:t>
            </a:r>
            <a:r>
              <a:rPr lang="es-AR" sz="3200" b="1" i="1" dirty="0">
                <a:solidFill>
                  <a:srgbClr val="800000"/>
                </a:solidFill>
                <a:effectLst>
                  <a:outerShdw blurRad="38100" dist="38100" dir="2700000" algn="tl">
                    <a:srgbClr val="C0C0C0"/>
                  </a:outerShdw>
                </a:effectLst>
                <a:latin typeface="Arial" charset="0"/>
              </a:rPr>
              <a:t> - IP SECURITY</a:t>
            </a:r>
          </a:p>
        </p:txBody>
      </p:sp>
      <p:sp>
        <p:nvSpPr>
          <p:cNvPr id="43011" name="Rectangle 3"/>
          <p:cNvSpPr>
            <a:spLocks noGrp="1" noChangeArrowheads="1"/>
          </p:cNvSpPr>
          <p:nvPr>
            <p:ph idx="1"/>
          </p:nvPr>
        </p:nvSpPr>
        <p:spPr>
          <a:xfrm>
            <a:off x="250825" y="1196975"/>
            <a:ext cx="8642350" cy="5334000"/>
          </a:xfrm>
          <a:blipFill dpi="0" rotWithShape="0">
            <a:blip r:embed="rId4" cstate="print"/>
            <a:srcRect/>
            <a:tile tx="0" ty="0" sx="100000" sy="100000" flip="none" algn="tl"/>
          </a:blipFill>
          <a:ln w="76200" cap="flat" algn="ctr">
            <a:solidFill>
              <a:srgbClr val="000080"/>
            </a:solidFill>
          </a:ln>
        </p:spPr>
        <p:txBody>
          <a:bodyPr/>
          <a:lstStyle/>
          <a:p>
            <a:r>
              <a:rPr lang="es-AR" b="1" i="1">
                <a:latin typeface="Arial" charset="0"/>
              </a:rPr>
              <a:t>Conjunto de Protocolos para soportar seguridad de intercambio de paquetes en VPNs.</a:t>
            </a:r>
          </a:p>
          <a:p>
            <a:r>
              <a:rPr lang="es-AR" b="1" i="1">
                <a:latin typeface="Arial" charset="0"/>
              </a:rPr>
              <a:t>Desarrollado por el IETF con dos modos de encripción .</a:t>
            </a:r>
          </a:p>
          <a:p>
            <a:r>
              <a:rPr lang="es-AR" b="1" i="1">
                <a:latin typeface="Arial" charset="0"/>
              </a:rPr>
              <a:t>Modo Transporte : Encripta solo Datos.</a:t>
            </a:r>
          </a:p>
          <a:p>
            <a:r>
              <a:rPr lang="es-AR" b="1" i="1">
                <a:latin typeface="Arial" charset="0"/>
              </a:rPr>
              <a:t>Modo Túnel : Encripta Cabecera y Datos.</a:t>
            </a:r>
          </a:p>
          <a:p>
            <a:r>
              <a:rPr lang="es-AR" b="1" i="1">
                <a:latin typeface="Arial" charset="0"/>
              </a:rPr>
              <a:t>Puede Utilizar Certificación Digital.</a:t>
            </a:r>
          </a:p>
          <a:p>
            <a:endParaRPr lang="es-AR" b="1" i="1">
              <a:latin typeface="Arial" charset="0"/>
            </a:endParaRPr>
          </a:p>
        </p:txBody>
      </p:sp>
      <p:sp>
        <p:nvSpPr>
          <p:cNvPr id="5" name="5 Marcador de número de diapositiva"/>
          <p:cNvSpPr>
            <a:spLocks noGrp="1"/>
          </p:cNvSpPr>
          <p:nvPr>
            <p:ph type="sldNum" sz="quarter" idx="12"/>
          </p:nvPr>
        </p:nvSpPr>
        <p:spPr/>
        <p:txBody>
          <a:bodyPr/>
          <a:lstStyle/>
          <a:p>
            <a:pPr>
              <a:defRPr/>
            </a:pPr>
            <a:fld id="{B93AA6A4-9CAF-488B-8C07-CBA0477C1A6D}" type="slidenum">
              <a:rPr lang="en-US"/>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395288" y="260350"/>
            <a:ext cx="8424862"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8035" name="Rectangle 3"/>
          <p:cNvSpPr>
            <a:spLocks noGrp="1" noChangeArrowheads="1"/>
          </p:cNvSpPr>
          <p:nvPr>
            <p:ph idx="1"/>
          </p:nvPr>
        </p:nvSpPr>
        <p:spPr>
          <a:xfrm>
            <a:off x="457200" y="1981200"/>
            <a:ext cx="8382000" cy="4114800"/>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Protocolo de Encapsulamiento utilizado en Comunicaciones Remotas.</a:t>
            </a:r>
          </a:p>
          <a:p>
            <a:pPr>
              <a:lnSpc>
                <a:spcPct val="90000"/>
              </a:lnSpc>
              <a:defRPr/>
            </a:pPr>
            <a:r>
              <a:rPr lang="es-ES_tradnl" b="1" i="1">
                <a:solidFill>
                  <a:srgbClr val="000099"/>
                </a:solidFill>
                <a:effectLst>
                  <a:outerShdw blurRad="38100" dist="38100" dir="2700000" algn="tl">
                    <a:srgbClr val="C0C0C0"/>
                  </a:outerShdw>
                </a:effectLst>
                <a:latin typeface="Arial" charset="0"/>
              </a:rPr>
              <a:t>Se utiliza en Redes LAN o Redes con  Servidores de Acceso Remoto (RAS).</a:t>
            </a:r>
          </a:p>
          <a:p>
            <a:pPr>
              <a:lnSpc>
                <a:spcPct val="90000"/>
              </a:lnSpc>
              <a:defRPr/>
            </a:pPr>
            <a:r>
              <a:rPr lang="es-ES_tradnl" b="1" i="1">
                <a:solidFill>
                  <a:srgbClr val="000099"/>
                </a:solidFill>
                <a:effectLst>
                  <a:outerShdw blurRad="38100" dist="38100" dir="2700000" algn="tl">
                    <a:srgbClr val="C0C0C0"/>
                  </a:outerShdw>
                </a:effectLst>
                <a:latin typeface="Arial" charset="0"/>
              </a:rPr>
              <a:t>Utiliza un ¨Túnel¨ para que Paquetes de un Protocolo se transporten a través  de una Red que utilice otro Protocolo.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23850" y="260350"/>
            <a:ext cx="84963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p>
        </p:txBody>
      </p:sp>
      <p:sp>
        <p:nvSpPr>
          <p:cNvPr id="429059" name="Rectangle 3"/>
          <p:cNvSpPr>
            <a:spLocks noGrp="1" noChangeArrowheads="1"/>
          </p:cNvSpPr>
          <p:nvPr>
            <p:ph idx="1"/>
          </p:nvPr>
        </p:nvSpPr>
        <p:spPr>
          <a:xfrm>
            <a:off x="250825" y="1981200"/>
            <a:ext cx="8569325" cy="4256088"/>
          </a:xfrm>
          <a:blipFill dpi="0" rotWithShape="0">
            <a:blip r:embed="rId3" cstate="print"/>
            <a:srcRect/>
            <a:tile tx="0" ty="0" sx="100000" sy="100000" flip="none" algn="tl"/>
          </a:blipFill>
          <a:ln w="76200" cap="flat" algn="ctr">
            <a:solidFill>
              <a:srgbClr val="000080"/>
            </a:solidFill>
          </a:ln>
        </p:spPr>
        <p:txBody>
          <a:bodyPr/>
          <a:lstStyle/>
          <a:p>
            <a:pPr>
              <a:lnSpc>
                <a:spcPct val="90000"/>
              </a:lnSpc>
              <a:defRPr/>
            </a:pPr>
            <a:r>
              <a:rPr lang="es-ES_tradnl" b="1" i="1">
                <a:solidFill>
                  <a:srgbClr val="000099"/>
                </a:solidFill>
                <a:effectLst>
                  <a:outerShdw blurRad="38100" dist="38100" dir="2700000" algn="tl">
                    <a:srgbClr val="C0C0C0"/>
                  </a:outerShdw>
                </a:effectLst>
                <a:latin typeface="Arial" charset="0"/>
              </a:rPr>
              <a:t>El Paquete de Protocolo Origen puede ser encapsulado dentro de paquetes IP. </a:t>
            </a:r>
          </a:p>
          <a:p>
            <a:pPr>
              <a:lnSpc>
                <a:spcPct val="90000"/>
              </a:lnSpc>
              <a:defRPr/>
            </a:pPr>
            <a:r>
              <a:rPr lang="es-ES_tradnl" b="1" i="1">
                <a:solidFill>
                  <a:srgbClr val="000099"/>
                </a:solidFill>
                <a:effectLst>
                  <a:outerShdw blurRad="38100" dist="38100" dir="2700000" algn="tl">
                    <a:srgbClr val="C0C0C0"/>
                  </a:outerShdw>
                </a:effectLst>
                <a:latin typeface="Arial" charset="0"/>
              </a:rPr>
              <a:t>El Encapsulamiento  incluye un método de Encriptación.</a:t>
            </a:r>
          </a:p>
          <a:p>
            <a:pPr>
              <a:lnSpc>
                <a:spcPct val="90000"/>
              </a:lnSpc>
              <a:defRPr/>
            </a:pPr>
            <a:r>
              <a:rPr lang="es-ES_tradnl" b="1" i="1">
                <a:solidFill>
                  <a:srgbClr val="000099"/>
                </a:solidFill>
                <a:effectLst>
                  <a:outerShdw blurRad="38100" dist="38100" dir="2700000" algn="tl">
                    <a:srgbClr val="C0C0C0"/>
                  </a:outerShdw>
                </a:effectLst>
                <a:latin typeface="Arial" charset="0"/>
              </a:rPr>
              <a:t>El Túnel establecido por medio de PPTP constituye un canal de VPN sobre Infraestructura  Pública.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8072" y="0"/>
            <a:ext cx="7772400" cy="1143000"/>
          </a:xfrm>
          <a:solidFill>
            <a:schemeClr val="accent2">
              <a:lumMod val="40000"/>
              <a:lumOff val="60000"/>
            </a:schemeClr>
          </a:solidFill>
          <a:ln w="76200">
            <a:solidFill>
              <a:schemeClr val="accent2">
                <a:lumMod val="50000"/>
              </a:schemeClr>
            </a:solidFill>
          </a:ln>
        </p:spPr>
        <p:txBody>
          <a:bodyPr/>
          <a:lstStyle/>
          <a:p>
            <a:r>
              <a:rPr lang="es-ES" sz="2800"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Seguridad de red</a:t>
            </a:r>
            <a:b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br>
            <a:r>
              <a:rPr lang="es-ES" b="1" i="1" noProof="1">
                <a:solidFill>
                  <a:schemeClr val="accent2">
                    <a:lumMod val="50000"/>
                  </a:schemeClr>
                </a:solidFill>
                <a:effectLst>
                  <a:outerShdw blurRad="38100" dist="38100" dir="2700000" algn="tl">
                    <a:srgbClr val="000000">
                      <a:alpha val="43137"/>
                    </a:srgbClr>
                  </a:outerShdw>
                </a:effectLst>
                <a:latin typeface="Arial"/>
                <a:ea typeface="ＭＳ Ｐゴシック"/>
                <a:cs typeface="ＭＳ Ｐゴシック"/>
              </a:rPr>
              <a:t>Amenazas de seguridad</a:t>
            </a:r>
            <a:endParaRPr lang="es-ES" i="1" dirty="0">
              <a:solidFill>
                <a:schemeClr val="accent2">
                  <a:lumMod val="50000"/>
                </a:schemeClr>
              </a:solidFill>
              <a:effectLst>
                <a:outerShdw blurRad="38100" dist="38100" dir="2700000" algn="tl">
                  <a:srgbClr val="000000">
                    <a:alpha val="43137"/>
                  </a:srgbClr>
                </a:outerShdw>
              </a:effectLst>
            </a:endParaRPr>
          </a:p>
        </p:txBody>
      </p:sp>
      <p:sp>
        <p:nvSpPr>
          <p:cNvPr id="3" name="Marcador de contenido 2"/>
          <p:cNvSpPr>
            <a:spLocks noGrp="1"/>
          </p:cNvSpPr>
          <p:nvPr>
            <p:ph sz="half" idx="1"/>
          </p:nvPr>
        </p:nvSpPr>
        <p:spPr>
          <a:xfrm>
            <a:off x="179512" y="1340768"/>
            <a:ext cx="8964488" cy="5364832"/>
          </a:xfrm>
          <a:solidFill>
            <a:schemeClr val="accent2">
              <a:lumMod val="40000"/>
              <a:lumOff val="60000"/>
            </a:schemeClr>
          </a:solidFill>
          <a:ln w="76200">
            <a:solidFill>
              <a:schemeClr val="accent2">
                <a:lumMod val="50000"/>
              </a:schemeClr>
            </a:solidFill>
          </a:ln>
        </p:spPr>
        <p:txBody>
          <a:bodyPr/>
          <a:lstStyle/>
          <a:p>
            <a:pPr marL="0" indent="0" defTabSz="814365">
              <a:spcBef>
                <a:spcPct val="50000"/>
              </a:spcBef>
              <a:buNone/>
            </a:pPr>
            <a:r>
              <a:rPr lang="es-ES" b="1" i="1" dirty="0">
                <a:solidFill>
                  <a:srgbClr val="000000"/>
                </a:solidFill>
                <a:latin typeface="Arial"/>
                <a:ea typeface="ＭＳ Ｐゴシック"/>
                <a:cs typeface="ＭＳ Ｐゴシック"/>
              </a:rPr>
              <a:t>Por lo general, los componentes de seguridad de red incluyen lo siguiente:</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firewall dedicados.</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Filtrado de firewall.</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Software antivirus y antispyware.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Sistemas de prevención de intrusión (IPS). </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Redes privadas virtuales (VPN)</a:t>
            </a:r>
          </a:p>
          <a:p>
            <a:pPr marL="636605" lvl="1" indent="-236555" defTabSz="814365">
              <a:lnSpc>
                <a:spcPct val="95000"/>
              </a:lnSpc>
              <a:spcBef>
                <a:spcPct val="50000"/>
              </a:spcBef>
              <a:buClr>
                <a:srgbClr val="708CA1"/>
              </a:buClr>
              <a:buFont typeface="Wingdings"/>
              <a:buChar char="§"/>
            </a:pPr>
            <a:r>
              <a:rPr lang="es-ES" sz="2800" b="1" i="1" dirty="0">
                <a:solidFill>
                  <a:schemeClr val="accent2">
                    <a:lumMod val="75000"/>
                  </a:schemeClr>
                </a:solidFill>
                <a:latin typeface="Arial"/>
                <a:ea typeface="ＭＳ Ｐゴシック"/>
                <a:cs typeface="ＭＳ Ｐゴシック"/>
              </a:rPr>
              <a:t>Listas de control de acceso (ACL). </a:t>
            </a:r>
            <a:r>
              <a:rPr lang="es-ES" b="1" i="1" noProof="1">
                <a:solidFill>
                  <a:srgbClr val="000000"/>
                </a:solidFill>
                <a:latin typeface="Arial"/>
                <a:ea typeface="ＭＳ Ｐゴシック"/>
                <a:cs typeface="ＭＳ Ｐゴシック"/>
              </a:rPr>
              <a:t>.</a:t>
            </a:r>
          </a:p>
          <a:p>
            <a:endParaRPr lang="es-ES" b="1"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Marcador de número de diapositiva 4"/>
          <p:cNvSpPr>
            <a:spLocks noGrp="1"/>
          </p:cNvSpPr>
          <p:nvPr>
            <p:ph type="sldNum" sz="quarter" idx="12"/>
          </p:nvPr>
        </p:nvSpPr>
        <p:spPr/>
        <p:txBody>
          <a:bodyPr/>
          <a:lstStyle/>
          <a:p>
            <a:pPr>
              <a:defRPr/>
            </a:pPr>
            <a:fld id="{40E86BC2-05F4-4CAD-8CB6-2DC651672621}" type="slidenum">
              <a:rPr lang="en-US" smtClean="0"/>
              <a:pPr>
                <a:defRPr/>
              </a:pPr>
              <a:t>6</a:t>
            </a:fld>
            <a:endParaRPr lang="en-US"/>
          </a:p>
        </p:txBody>
      </p:sp>
    </p:spTree>
    <p:extLst>
      <p:ext uri="{BB962C8B-B14F-4D97-AF65-F5344CB8AC3E}">
        <p14:creationId xmlns:p14="http://schemas.microsoft.com/office/powerpoint/2010/main" val="76571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p:cTn id="15" dur="1000" fill="hold"/>
                                        <p:tgtEl>
                                          <p:spTgt spid="3">
                                            <p:bg/>
                                          </p:spTgt>
                                        </p:tgtEl>
                                        <p:attrNameLst>
                                          <p:attrName>ppt_w</p:attrName>
                                        </p:attrNameLst>
                                      </p:cBhvr>
                                      <p:tavLst>
                                        <p:tav tm="0">
                                          <p:val>
                                            <p:fltVal val="0"/>
                                          </p:val>
                                        </p:tav>
                                        <p:tav tm="100000">
                                          <p:val>
                                            <p:strVal val="#ppt_w"/>
                                          </p:val>
                                        </p:tav>
                                      </p:tavLst>
                                    </p:anim>
                                    <p:anim calcmode="lin" valueType="num">
                                      <p:cBhvr>
                                        <p:cTn id="16" dur="1000" fill="hold"/>
                                        <p:tgtEl>
                                          <p:spTgt spid="3">
                                            <p:bg/>
                                          </p:spTgt>
                                        </p:tgtEl>
                                        <p:attrNameLst>
                                          <p:attrName>ppt_h</p:attrName>
                                        </p:attrNameLst>
                                      </p:cBhvr>
                                      <p:tavLst>
                                        <p:tav tm="0">
                                          <p:val>
                                            <p:fltVal val="0"/>
                                          </p:val>
                                        </p:tav>
                                        <p:tav tm="100000">
                                          <p:val>
                                            <p:strVal val="#ppt_h"/>
                                          </p:val>
                                        </p:tav>
                                      </p:tavLst>
                                    </p:anim>
                                    <p:anim calcmode="lin" valueType="num">
                                      <p:cBhvr>
                                        <p:cTn id="17" dur="1000" fill="hold"/>
                                        <p:tgtEl>
                                          <p:spTgt spid="3">
                                            <p:bg/>
                                          </p:spTgt>
                                        </p:tgtEl>
                                        <p:attrNameLst>
                                          <p:attrName>style.rotation</p:attrName>
                                        </p:attrNameLst>
                                      </p:cBhvr>
                                      <p:tavLst>
                                        <p:tav tm="0">
                                          <p:val>
                                            <p:fltVal val="90"/>
                                          </p:val>
                                        </p:tav>
                                        <p:tav tm="100000">
                                          <p:val>
                                            <p:fltVal val="0"/>
                                          </p:val>
                                        </p:tav>
                                      </p:tavLst>
                                    </p:anim>
                                    <p:animEffect transition="in" filter="fade">
                                      <p:cBhvr>
                                        <p:cTn id="18" dur="1000"/>
                                        <p:tgtEl>
                                          <p:spTgt spid="3">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4" end="4"/>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 calcmode="lin" valueType="num">
                                      <p:cBhvr>
                                        <p:cTn id="53"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5" end="5"/>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 calcmode="lin" valueType="num">
                                      <p:cBhvr>
                                        <p:cTn id="59"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50825" y="228600"/>
            <a:ext cx="8713788" cy="1544638"/>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En Red</a:t>
            </a:r>
          </a:p>
        </p:txBody>
      </p:sp>
      <p:pic>
        <p:nvPicPr>
          <p:cNvPr id="46083" name="Picture 3" descr="lenatunel"/>
          <p:cNvPicPr>
            <a:picLocks noChangeAspect="1" noChangeArrowheads="1"/>
          </p:cNvPicPr>
          <p:nvPr/>
        </p:nvPicPr>
        <p:blipFill>
          <a:blip r:embed="rId3" cstate="print">
            <a:lum bright="-22000" contrast="40000"/>
          </a:blip>
          <a:srcRect/>
          <a:stretch>
            <a:fillRect/>
          </a:stretch>
        </p:blipFill>
        <p:spPr bwMode="auto">
          <a:xfrm>
            <a:off x="611188" y="2060575"/>
            <a:ext cx="8153400" cy="4419600"/>
          </a:xfrm>
          <a:prstGeom prst="rect">
            <a:avLst/>
          </a:prstGeom>
          <a:noFill/>
          <a:ln w="76200">
            <a:solidFill>
              <a:srgbClr val="000000"/>
            </a:solid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228600"/>
            <a:ext cx="9144000" cy="1471613"/>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Tunneling</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PPTP</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Tunneling</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Con Acceso Remoto</a:t>
            </a:r>
          </a:p>
        </p:txBody>
      </p:sp>
      <p:pic>
        <p:nvPicPr>
          <p:cNvPr id="47107" name="Picture 3" descr="lenatunel2"/>
          <p:cNvPicPr>
            <a:picLocks noChangeAspect="1" noChangeArrowheads="1"/>
          </p:cNvPicPr>
          <p:nvPr/>
        </p:nvPicPr>
        <p:blipFill>
          <a:blip r:embed="rId3" cstate="print">
            <a:lum bright="-20000" contrast="42000"/>
          </a:blip>
          <a:srcRect/>
          <a:stretch>
            <a:fillRect/>
          </a:stretch>
        </p:blipFill>
        <p:spPr bwMode="auto">
          <a:xfrm>
            <a:off x="684213" y="1989138"/>
            <a:ext cx="7620000" cy="4419600"/>
          </a:xfrm>
          <a:prstGeom prst="rect">
            <a:avLst/>
          </a:prstGeom>
          <a:noFill/>
          <a:ln w="76200">
            <a:solidFill>
              <a:srgbClr val="000000"/>
            </a:solid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a:xfrm>
            <a:off x="827088" y="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4821" name="Rectangle 3"/>
          <p:cNvSpPr>
            <a:spLocks noGrp="1" noChangeArrowheads="1"/>
          </p:cNvSpPr>
          <p:nvPr>
            <p:ph idx="1"/>
          </p:nvPr>
        </p:nvSpPr>
        <p:spPr>
          <a:xfrm>
            <a:off x="755650" y="1341438"/>
            <a:ext cx="8077200" cy="446405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Son Estándares de Internet para la Transmisión de Paquetes de Protocolo IP a través de línea Serie en modo Full-Duplex (Línea Telefónica).</a:t>
            </a:r>
          </a:p>
          <a:p>
            <a:pPr>
              <a:defRPr/>
            </a:pPr>
            <a:r>
              <a:rPr lang="es-ES_tradnl" b="1" i="1">
                <a:solidFill>
                  <a:srgbClr val="000099"/>
                </a:solidFill>
                <a:effectLst>
                  <a:outerShdw blurRad="38100" dist="38100" dir="2700000" algn="tl">
                    <a:srgbClr val="C0C0C0"/>
                  </a:outerShdw>
                </a:effectLst>
                <a:latin typeface="Arial" charset="0"/>
              </a:rPr>
              <a:t>Recibe/Transmite los Paquetes IP (Unidad de Pequeño tamaño Transmisible).</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4C5A0D65-F040-4495-99DA-4A611B01FFC5}" type="datetime1">
              <a:rPr lang="es-ES" smtClean="0"/>
              <a:pPr>
                <a:defRPr/>
              </a:pPr>
              <a:t>18/05/2022</a:t>
            </a:fld>
            <a:endParaRPr lang="en-US"/>
          </a:p>
        </p:txBody>
      </p:sp>
      <p:sp>
        <p:nvSpPr>
          <p:cNvPr id="6" name="5 Marcador de número de diapositiva"/>
          <p:cNvSpPr>
            <a:spLocks noGrp="1"/>
          </p:cNvSpPr>
          <p:nvPr>
            <p:ph type="sldNum" sz="quarter" idx="12"/>
          </p:nvPr>
        </p:nvSpPr>
        <p:spPr/>
        <p:txBody>
          <a:bodyPr/>
          <a:lstStyle/>
          <a:p>
            <a:pPr>
              <a:defRPr/>
            </a:pPr>
            <a:fld id="{3A1CDB9D-E657-4132-B529-C2C88FD6CF92}"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62000" y="22860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a:solidFill>
                  <a:srgbClr val="800000"/>
                </a:solidFill>
                <a:effectLst>
                  <a:outerShdw blurRad="38100" dist="38100" dir="2700000" algn="tl">
                    <a:srgbClr val="C0C0C0"/>
                  </a:outerShdw>
                </a:effectLst>
                <a:latin typeface="Arial" charset="0"/>
              </a:rPr>
              <a:t>SLIP Serial Line Internet </a:t>
            </a:r>
            <a:r>
              <a:rPr lang="es-ES_tradnl" sz="32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Point </a:t>
            </a:r>
            <a:r>
              <a:rPr lang="es-ES_tradnl" sz="3200" b="1" i="1" dirty="0" err="1">
                <a:solidFill>
                  <a:srgbClr val="800000"/>
                </a:solidFill>
                <a:effectLst>
                  <a:outerShdw blurRad="38100" dist="38100" dir="2700000" algn="tl">
                    <a:srgbClr val="C0C0C0"/>
                  </a:outerShdw>
                </a:effectLst>
                <a:latin typeface="Arial" charset="0"/>
              </a:rPr>
              <a:t>to</a:t>
            </a:r>
            <a:r>
              <a:rPr lang="es-ES_tradnl" sz="3200" b="1" i="1" dirty="0">
                <a:solidFill>
                  <a:srgbClr val="800000"/>
                </a:solidFill>
                <a:effectLst>
                  <a:outerShdw blurRad="38100" dist="38100" dir="2700000" algn="tl">
                    <a:srgbClr val="C0C0C0"/>
                  </a:outerShdw>
                </a:effectLst>
                <a:latin typeface="Arial" charset="0"/>
              </a:rPr>
              <a:t> Point </a:t>
            </a:r>
            <a:r>
              <a:rPr lang="es-ES_tradnl" sz="3200" b="1" i="1" dirty="0" err="1">
                <a:solidFill>
                  <a:srgbClr val="800000"/>
                </a:solidFill>
                <a:effectLst>
                  <a:outerShdw blurRad="38100" dist="38100" dir="2700000" algn="tl">
                    <a:srgbClr val="C0C0C0"/>
                  </a:outerShdw>
                </a:effectLst>
                <a:latin typeface="Arial" charset="0"/>
              </a:rPr>
              <a:t>Protocol</a:t>
            </a:r>
            <a:endParaRPr lang="es-ES_tradnl" sz="3200" b="1" i="1" dirty="0">
              <a:solidFill>
                <a:srgbClr val="800000"/>
              </a:solidFill>
              <a:effectLst>
                <a:outerShdw blurRad="38100" dist="38100" dir="2700000" algn="tl">
                  <a:srgbClr val="C0C0C0"/>
                </a:outerShdw>
              </a:effectLst>
              <a:latin typeface="Arial" charset="0"/>
            </a:endParaRPr>
          </a:p>
        </p:txBody>
      </p:sp>
      <p:sp>
        <p:nvSpPr>
          <p:cNvPr id="35845" name="Rectangle 3"/>
          <p:cNvSpPr>
            <a:spLocks noGrp="1" noChangeArrowheads="1"/>
          </p:cNvSpPr>
          <p:nvPr>
            <p:ph idx="1"/>
          </p:nvPr>
        </p:nvSpPr>
        <p:spPr>
          <a:xfrm>
            <a:off x="762000" y="1524000"/>
            <a:ext cx="7772400" cy="4929188"/>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Para establecer la conexión Punto a Punto cada terminal dialoga con los paquetes del Protocolo LCP (Link Control Protocol), para luego ser Autenticado.</a:t>
            </a:r>
          </a:p>
          <a:p>
            <a:pPr>
              <a:defRPr/>
            </a:pPr>
            <a:r>
              <a:rPr lang="es-ES_tradnl" b="1" i="1">
                <a:solidFill>
                  <a:srgbClr val="000099"/>
                </a:solidFill>
                <a:effectLst>
                  <a:outerShdw blurRad="38100" dist="38100" dir="2700000" algn="tl">
                    <a:srgbClr val="C0C0C0"/>
                  </a:outerShdw>
                </a:effectLst>
                <a:latin typeface="Arial" charset="0"/>
              </a:rPr>
              <a:t>Para realizar el intercambio de la conexión utiliza el Protocolo NCP (Network Control Protocol).  </a:t>
            </a:r>
          </a:p>
          <a:p>
            <a:pPr>
              <a:defRPr/>
            </a:pPr>
            <a:r>
              <a:rPr lang="es-ES_tradnl" b="1" i="1">
                <a:solidFill>
                  <a:srgbClr val="000099"/>
                </a:solidFill>
                <a:effectLst>
                  <a:outerShdw blurRad="38100" dist="38100" dir="2700000" algn="tl">
                    <a:srgbClr val="C0C0C0"/>
                  </a:outerShdw>
                </a:effectLst>
                <a:latin typeface="Arial" charset="0"/>
              </a:rPr>
              <a:t>El mas reciente y  utilizado es PPP.   </a:t>
            </a:r>
          </a:p>
          <a:p>
            <a:pPr>
              <a:defRPr/>
            </a:pPr>
            <a:endParaRPr lang="es-ES_tradnl" b="1" i="1">
              <a:solidFill>
                <a:srgbClr val="000099"/>
              </a:solidFill>
              <a:effectLst>
                <a:outerShdw blurRad="38100" dist="38100" dir="2700000" algn="tl">
                  <a:srgbClr val="C0C0C0"/>
                </a:outerShdw>
              </a:effectLst>
              <a:latin typeface="Arial" charset="0"/>
            </a:endParaRPr>
          </a:p>
        </p:txBody>
      </p:sp>
      <p:sp>
        <p:nvSpPr>
          <p:cNvPr id="4" name="3 Marcador de fecha"/>
          <p:cNvSpPr>
            <a:spLocks noGrp="1"/>
          </p:cNvSpPr>
          <p:nvPr>
            <p:ph type="dt" sz="quarter" idx="10"/>
          </p:nvPr>
        </p:nvSpPr>
        <p:spPr/>
        <p:txBody>
          <a:bodyPr/>
          <a:lstStyle/>
          <a:p>
            <a:pPr>
              <a:defRPr/>
            </a:pPr>
            <a:fld id="{F7FBEF3B-9C8B-4B67-A9FF-09B5E29C40D0}" type="datetime1">
              <a:rPr lang="es-ES" smtClean="0"/>
              <a:pPr>
                <a:defRPr/>
              </a:pPr>
              <a:t>18/05/2022</a:t>
            </a:fld>
            <a:endParaRPr lang="en-US"/>
          </a:p>
        </p:txBody>
      </p:sp>
      <p:sp>
        <p:nvSpPr>
          <p:cNvPr id="6" name="5 Marcador de número de diapositiva"/>
          <p:cNvSpPr>
            <a:spLocks noGrp="1"/>
          </p:cNvSpPr>
          <p:nvPr>
            <p:ph type="sldNum" sz="quarter" idx="12"/>
          </p:nvPr>
        </p:nvSpPr>
        <p:spPr/>
        <p:txBody>
          <a:bodyPr/>
          <a:lstStyle/>
          <a:p>
            <a:pPr>
              <a:defRPr/>
            </a:pPr>
            <a:fld id="{FD28FCB9-900D-45E6-AD14-722925265E09}"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179388" y="228600"/>
            <a:ext cx="8713787" cy="1400175"/>
          </a:xfrm>
          <a:blipFill dpi="0" rotWithShape="0">
            <a:blip r:embed="rId2" cstate="print"/>
            <a:srcRect/>
            <a:tile tx="0" ty="0" sx="100000" sy="100000" flip="none" algn="tl"/>
          </a:blipFill>
          <a:ln w="76200" cap="flat" algn="ctr">
            <a:solidFill>
              <a:srgbClr val="0000FF"/>
            </a:solidFill>
          </a:ln>
        </p:spPr>
        <p:txBody>
          <a:bodyPr/>
          <a:lstStyle/>
          <a:p>
            <a:pPr>
              <a:defRPr/>
            </a:pPr>
            <a:r>
              <a:rPr lang="es-ES_tradnl" sz="3200" b="1" i="1" dirty="0" err="1">
                <a:solidFill>
                  <a:srgbClr val="800000"/>
                </a:solidFill>
                <a:effectLst>
                  <a:outerShdw blurRad="38100" dist="38100" dir="2700000" algn="tl">
                    <a:srgbClr val="C0C0C0"/>
                  </a:outerShdw>
                </a:effectLst>
                <a:latin typeface="Arial" charset="0"/>
              </a:rPr>
              <a:t>PAP</a:t>
            </a:r>
            <a:r>
              <a:rPr lang="es-ES_tradnl" sz="3200" b="1" i="1" dirty="0">
                <a:solidFill>
                  <a:srgbClr val="800000"/>
                </a:solidFill>
                <a:effectLst>
                  <a:outerShdw blurRad="38100" dist="38100" dir="2700000" algn="tl">
                    <a:srgbClr val="C0C0C0"/>
                  </a:outerShdw>
                </a:effectLst>
                <a:latin typeface="Arial" charset="0"/>
              </a:rPr>
              <a:t>/</a:t>
            </a:r>
            <a:r>
              <a:rPr lang="es-ES_tradnl" sz="3200" b="1" i="1" dirty="0" err="1">
                <a:solidFill>
                  <a:srgbClr val="800000"/>
                </a:solidFill>
                <a:effectLst>
                  <a:outerShdw blurRad="38100" dist="38100" dir="2700000" algn="tl">
                    <a:srgbClr val="C0C0C0"/>
                  </a:outerShdw>
                </a:effectLst>
                <a:latin typeface="Arial" charset="0"/>
              </a:rPr>
              <a:t>CHAP</a:t>
            </a:r>
            <a:br>
              <a:rPr lang="es-ES_tradnl" sz="3200" b="1" i="1" dirty="0">
                <a:solidFill>
                  <a:srgbClr val="800000"/>
                </a:solidFill>
                <a:effectLst>
                  <a:outerShdw blurRad="38100" dist="38100" dir="2700000" algn="tl">
                    <a:srgbClr val="C0C0C0"/>
                  </a:outerShdw>
                </a:effectLst>
                <a:latin typeface="Arial" charset="0"/>
              </a:rPr>
            </a:br>
            <a:r>
              <a:rPr lang="es-ES_tradnl" sz="3200" b="1" i="1" dirty="0">
                <a:solidFill>
                  <a:srgbClr val="800000"/>
                </a:solidFill>
                <a:effectLst>
                  <a:outerShdw blurRad="38100" dist="38100" dir="2700000" algn="tl">
                    <a:srgbClr val="C0C0C0"/>
                  </a:outerShdw>
                </a:effectLst>
                <a:latin typeface="Arial" charset="0"/>
              </a:rPr>
              <a:t>PPP </a:t>
            </a:r>
            <a:r>
              <a:rPr lang="es-ES_tradnl" sz="3200" b="1" i="1" dirty="0" err="1">
                <a:solidFill>
                  <a:srgbClr val="800000"/>
                </a:solidFill>
                <a:effectLst>
                  <a:outerShdw blurRad="38100" dist="38100" dir="2700000" algn="tl">
                    <a:srgbClr val="C0C0C0"/>
                  </a:outerShdw>
                </a:effectLst>
                <a:latin typeface="Arial" charset="0"/>
              </a:rPr>
              <a:t>Autentication</a:t>
            </a:r>
            <a:r>
              <a:rPr lang="es-ES_tradnl" sz="3200" b="1" i="1" dirty="0">
                <a:solidFill>
                  <a:srgbClr val="800000"/>
                </a:solidFill>
                <a:effectLst>
                  <a:outerShdw blurRad="38100" dist="38100" dir="2700000" algn="tl">
                    <a:srgbClr val="C0C0C0"/>
                  </a:outerShdw>
                </a:effectLst>
                <a:latin typeface="Arial" charset="0"/>
              </a:rPr>
              <a:t>  </a:t>
            </a:r>
            <a:r>
              <a:rPr lang="es-ES_tradnl" sz="3200" b="1" i="1" dirty="0" err="1">
                <a:solidFill>
                  <a:srgbClr val="800000"/>
                </a:solidFill>
                <a:effectLst>
                  <a:outerShdw blurRad="38100" dist="38100" dir="2700000" algn="tl">
                    <a:srgbClr val="C0C0C0"/>
                  </a:outerShdw>
                </a:effectLst>
                <a:latin typeface="Arial" charset="0"/>
              </a:rPr>
              <a:t>Protocol</a:t>
            </a:r>
            <a:br>
              <a:rPr lang="es-ES_tradnl" sz="3200" b="1" i="1" dirty="0">
                <a:solidFill>
                  <a:srgbClr val="800000"/>
                </a:solidFill>
                <a:effectLst>
                  <a:outerShdw blurRad="38100" dist="38100" dir="2700000" algn="tl">
                    <a:srgbClr val="C0C0C0"/>
                  </a:outerShdw>
                </a:effectLst>
                <a:latin typeface="Arial" charset="0"/>
              </a:rPr>
            </a:br>
            <a:r>
              <a:rPr lang="es-ES_tradnl" sz="3200" b="1" i="1" dirty="0" err="1">
                <a:solidFill>
                  <a:srgbClr val="800000"/>
                </a:solidFill>
                <a:effectLst>
                  <a:outerShdw blurRad="38100" dist="38100" dir="2700000" algn="tl">
                    <a:srgbClr val="C0C0C0"/>
                  </a:outerShdw>
                </a:effectLst>
                <a:latin typeface="Arial" charset="0"/>
              </a:rPr>
              <a:t>CHAP</a:t>
            </a:r>
            <a:r>
              <a:rPr lang="es-ES_tradnl" sz="32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Challenge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Handshake</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Autentication</a:t>
            </a:r>
            <a:r>
              <a:rPr lang="es-ES_tradnl" sz="2400" b="1" i="1" dirty="0">
                <a:solidFill>
                  <a:srgbClr val="800000"/>
                </a:solidFill>
                <a:effectLst>
                  <a:outerShdw blurRad="38100" dist="38100" dir="2700000" algn="tl">
                    <a:srgbClr val="C0C0C0"/>
                  </a:outerShdw>
                </a:effectLst>
                <a:latin typeface="Arial" charset="0"/>
              </a:rPr>
              <a:t> </a:t>
            </a:r>
            <a:r>
              <a:rPr lang="es-ES_tradnl" sz="2400" b="1" i="1" dirty="0" err="1">
                <a:solidFill>
                  <a:srgbClr val="800000"/>
                </a:solidFill>
                <a:effectLst>
                  <a:outerShdw blurRad="38100" dist="38100" dir="2700000" algn="tl">
                    <a:srgbClr val="C0C0C0"/>
                  </a:outerShdw>
                </a:effectLst>
                <a:latin typeface="Arial" charset="0"/>
              </a:rPr>
              <a:t>Protocol</a:t>
            </a:r>
            <a:r>
              <a:rPr lang="es-ES_tradnl" sz="3200" b="1" i="1" dirty="0">
                <a:solidFill>
                  <a:srgbClr val="800000"/>
                </a:solidFill>
                <a:effectLst>
                  <a:outerShdw blurRad="38100" dist="38100" dir="2700000" algn="tl">
                    <a:srgbClr val="C0C0C0"/>
                  </a:outerShdw>
                </a:effectLst>
                <a:latin typeface="Arial" charset="0"/>
              </a:rPr>
              <a:t> </a:t>
            </a:r>
          </a:p>
        </p:txBody>
      </p:sp>
      <p:sp>
        <p:nvSpPr>
          <p:cNvPr id="36869" name="Rectangle 3"/>
          <p:cNvSpPr>
            <a:spLocks noGrp="1" noChangeArrowheads="1"/>
          </p:cNvSpPr>
          <p:nvPr>
            <p:ph idx="1"/>
          </p:nvPr>
        </p:nvSpPr>
        <p:spPr>
          <a:xfrm>
            <a:off x="250825" y="1752600"/>
            <a:ext cx="8497888" cy="4343400"/>
          </a:xfrm>
          <a:blipFill dpi="0" rotWithShape="0">
            <a:blip r:embed="rId3" cstate="print"/>
            <a:srcRect/>
            <a:tile tx="0" ty="0" sx="100000" sy="100000" flip="none" algn="tl"/>
          </a:blipFill>
          <a:ln w="76200" cap="flat" algn="ctr">
            <a:solidFill>
              <a:srgbClr val="000080"/>
            </a:solidFill>
          </a:ln>
        </p:spPr>
        <p:txBody>
          <a:bodyPr/>
          <a:lstStyle/>
          <a:p>
            <a:pPr>
              <a:defRPr/>
            </a:pPr>
            <a:r>
              <a:rPr lang="es-ES_tradnl" b="1" i="1">
                <a:solidFill>
                  <a:srgbClr val="000099"/>
                </a:solidFill>
                <a:effectLst>
                  <a:outerShdw blurRad="38100" dist="38100" dir="2700000" algn="tl">
                    <a:srgbClr val="C0C0C0"/>
                  </a:outerShdw>
                </a:effectLst>
                <a:latin typeface="Arial" charset="0"/>
              </a:rPr>
              <a:t>Protocolos encargados de Autenticar al usuario en lo que respecta a Login y Password para que se realice la conexión PPP.</a:t>
            </a:r>
          </a:p>
          <a:p>
            <a:pPr>
              <a:defRPr/>
            </a:pPr>
            <a:r>
              <a:rPr lang="es-ES_tradnl" b="1" i="1">
                <a:solidFill>
                  <a:srgbClr val="000099"/>
                </a:solidFill>
                <a:effectLst>
                  <a:outerShdw blurRad="38100" dist="38100" dir="2700000" algn="tl">
                    <a:srgbClr val="C0C0C0"/>
                  </a:outerShdw>
                </a:effectLst>
                <a:latin typeface="Arial" charset="0"/>
              </a:rPr>
              <a:t>Ambos almacenan Login y Password Encriptados.</a:t>
            </a:r>
          </a:p>
          <a:p>
            <a:pPr>
              <a:defRPr/>
            </a:pPr>
            <a:r>
              <a:rPr lang="es-ES_tradnl" b="1" i="1">
                <a:solidFill>
                  <a:srgbClr val="000099"/>
                </a:solidFill>
                <a:effectLst>
                  <a:outerShdw blurRad="38100" dist="38100" dir="2700000" algn="tl">
                    <a:srgbClr val="C0C0C0"/>
                  </a:outerShdw>
                </a:effectLst>
                <a:latin typeface="Arial" charset="0"/>
              </a:rPr>
              <a:t>PAP Transmite en Texto Claro (No Encripta).</a:t>
            </a:r>
          </a:p>
        </p:txBody>
      </p:sp>
      <p:sp>
        <p:nvSpPr>
          <p:cNvPr id="4" name="3 Marcador de fecha"/>
          <p:cNvSpPr>
            <a:spLocks noGrp="1"/>
          </p:cNvSpPr>
          <p:nvPr>
            <p:ph type="dt" sz="quarter" idx="10"/>
          </p:nvPr>
        </p:nvSpPr>
        <p:spPr/>
        <p:txBody>
          <a:bodyPr/>
          <a:lstStyle/>
          <a:p>
            <a:pPr>
              <a:defRPr/>
            </a:pPr>
            <a:fld id="{E0A6F5ED-8C0A-43DF-87B1-657DD3A66C56}" type="datetime1">
              <a:rPr lang="es-ES" smtClean="0"/>
              <a:pPr>
                <a:defRPr/>
              </a:pPr>
              <a:t>18/05/2022</a:t>
            </a:fld>
            <a:endParaRPr lang="en-US"/>
          </a:p>
        </p:txBody>
      </p:sp>
      <p:sp>
        <p:nvSpPr>
          <p:cNvPr id="6" name="5 Marcador de número de diapositiva"/>
          <p:cNvSpPr>
            <a:spLocks noGrp="1"/>
          </p:cNvSpPr>
          <p:nvPr>
            <p:ph type="sldNum" sz="quarter" idx="12"/>
          </p:nvPr>
        </p:nvSpPr>
        <p:spPr/>
        <p:txBody>
          <a:bodyPr/>
          <a:lstStyle/>
          <a:p>
            <a:pPr>
              <a:defRPr/>
            </a:pPr>
            <a:fld id="{49DB866D-B1AF-4F92-99F2-C64CB89C1482}" type="slidenum">
              <a:rPr lang="en-US" smtClean="0"/>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785813"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4800" b="1" i="1" dirty="0">
                <a:solidFill>
                  <a:srgbClr val="800000"/>
                </a:solidFill>
                <a:effectLst>
                  <a:outerShdw blurRad="38100" dist="38100" dir="2700000" algn="tl">
                    <a:srgbClr val="C0C0C0"/>
                  </a:outerShdw>
                </a:effectLst>
                <a:latin typeface="Arial" charset="0"/>
              </a:rPr>
              <a:t>Seguridad </a:t>
            </a:r>
            <a:r>
              <a:rPr lang="es-AR" sz="4800" b="1" i="1" dirty="0" err="1">
                <a:solidFill>
                  <a:srgbClr val="800000"/>
                </a:solidFill>
                <a:effectLst>
                  <a:outerShdw blurRad="38100" dist="38100" dir="2700000" algn="tl">
                    <a:srgbClr val="C0C0C0"/>
                  </a:outerShdw>
                </a:effectLst>
                <a:latin typeface="Arial" charset="0"/>
              </a:rPr>
              <a:t>Wireless</a:t>
            </a:r>
            <a:endParaRPr lang="es-AR" sz="4800" b="1" i="1" dirty="0">
              <a:solidFill>
                <a:srgbClr val="800000"/>
              </a:solidFill>
              <a:effectLst>
                <a:outerShdw blurRad="38100" dist="38100" dir="2700000" algn="tl">
                  <a:srgbClr val="C0C0C0"/>
                </a:outerShdw>
              </a:effectLst>
              <a:latin typeface="Arial" charset="0"/>
            </a:endParaRPr>
          </a:p>
        </p:txBody>
      </p:sp>
      <p:sp>
        <p:nvSpPr>
          <p:cNvPr id="155651" name="Rectangle 3"/>
          <p:cNvSpPr>
            <a:spLocks noGrp="1" noChangeArrowheads="1"/>
          </p:cNvSpPr>
          <p:nvPr>
            <p:ph type="body" idx="4294967295"/>
          </p:nvPr>
        </p:nvSpPr>
        <p:spPr>
          <a:xfrm>
            <a:off x="646113" y="1484313"/>
            <a:ext cx="8497887" cy="5111750"/>
          </a:xfrm>
          <a:blipFill dpi="0" rotWithShape="0">
            <a:blip r:embed="rId4" cstate="print"/>
            <a:srcRect/>
            <a:tile tx="0" ty="0" sx="100000" sy="100000" flip="none" algn="tl"/>
          </a:blipFill>
          <a:ln w="76200" cap="flat" algn="ctr">
            <a:solidFill>
              <a:srgbClr val="000080"/>
            </a:solidFill>
          </a:ln>
        </p:spPr>
        <p:txBody>
          <a:bodyPr/>
          <a:lstStyle/>
          <a:p>
            <a:pPr>
              <a:defRPr/>
            </a:pPr>
            <a:r>
              <a:rPr lang="es-AR" sz="2800" b="1" i="1" dirty="0">
                <a:solidFill>
                  <a:srgbClr val="000099"/>
                </a:solidFill>
                <a:effectLst>
                  <a:outerShdw blurRad="38100" dist="38100" dir="2700000" algn="tl">
                    <a:srgbClr val="C0C0C0"/>
                  </a:outerShdw>
                </a:effectLst>
                <a:latin typeface="Arial" charset="0"/>
              </a:rPr>
              <a:t>Esquemas de encripción de datos para comunicaciones inalámbricas son:</a:t>
            </a:r>
          </a:p>
          <a:p>
            <a:pPr lvl="1">
              <a:buFontTx/>
              <a:buChar char="•"/>
              <a:defRPr/>
            </a:pPr>
            <a:r>
              <a:rPr lang="es-AR" b="1" i="1" dirty="0">
                <a:solidFill>
                  <a:srgbClr val="000099"/>
                </a:solidFill>
                <a:effectLst>
                  <a:outerShdw blurRad="38100" dist="38100" dir="2700000" algn="tl">
                    <a:srgbClr val="C0C0C0"/>
                  </a:outerShdw>
                </a:effectLst>
                <a:latin typeface="Arial" charset="0"/>
              </a:rPr>
              <a:t>WEP (56bit y 128bit) </a:t>
            </a:r>
          </a:p>
          <a:p>
            <a:pPr lvl="1">
              <a:buFontTx/>
              <a:buChar char="•"/>
              <a:defRPr/>
            </a:pPr>
            <a:r>
              <a:rPr lang="es-AR" b="1" i="1" dirty="0" err="1">
                <a:solidFill>
                  <a:srgbClr val="000099"/>
                </a:solidFill>
                <a:effectLst>
                  <a:outerShdw blurRad="38100" dist="38100" dir="2700000" algn="tl">
                    <a:srgbClr val="C0C0C0"/>
                  </a:outerShdw>
                </a:effectLst>
                <a:latin typeface="Arial" charset="0"/>
              </a:rPr>
              <a:t>WPA</a:t>
            </a:r>
            <a:endParaRPr lang="es-AR" b="1" i="1" dirty="0">
              <a:solidFill>
                <a:srgbClr val="000099"/>
              </a:solidFill>
              <a:effectLst>
                <a:outerShdw blurRad="38100" dist="38100" dir="2700000" algn="tl">
                  <a:srgbClr val="C0C0C0"/>
                </a:outerShdw>
              </a:effectLst>
              <a:latin typeface="Arial" charset="0"/>
            </a:endParaRPr>
          </a:p>
          <a:p>
            <a:pPr lvl="1">
              <a:buFontTx/>
              <a:buChar char="•"/>
              <a:defRPr/>
            </a:pPr>
            <a:r>
              <a:rPr lang="es-AR" b="1" i="1" dirty="0">
                <a:solidFill>
                  <a:srgbClr val="000099"/>
                </a:solidFill>
                <a:effectLst>
                  <a:outerShdw blurRad="38100" dist="38100" dir="2700000" algn="tl">
                    <a:srgbClr val="C0C0C0"/>
                  </a:outerShdw>
                </a:effectLst>
                <a:latin typeface="Arial" charset="0"/>
              </a:rPr>
              <a:t>WPA2</a:t>
            </a:r>
          </a:p>
          <a:p>
            <a:pPr>
              <a:defRPr/>
            </a:pPr>
            <a:r>
              <a:rPr lang="es-AR" sz="2800" b="1" i="1" dirty="0">
                <a:solidFill>
                  <a:srgbClr val="000099"/>
                </a:solidFill>
                <a:effectLst>
                  <a:outerShdw blurRad="38100" dist="38100" dir="2700000" algn="tl">
                    <a:srgbClr val="C0C0C0"/>
                  </a:outerShdw>
                </a:effectLst>
                <a:latin typeface="Arial" charset="0"/>
              </a:rPr>
              <a:t>Existen varios métodos que van desde el uso casero al corporativo.</a:t>
            </a:r>
          </a:p>
          <a:p>
            <a:pPr lvl="1">
              <a:buFontTx/>
              <a:buChar char="•"/>
              <a:defRPr/>
            </a:pPr>
            <a:r>
              <a:rPr lang="es-AR" b="1" i="1" dirty="0" err="1">
                <a:solidFill>
                  <a:srgbClr val="000099"/>
                </a:solidFill>
                <a:effectLst>
                  <a:outerShdw blurRad="38100" dist="38100" dir="2700000" algn="tl">
                    <a:srgbClr val="C0C0C0"/>
                  </a:outerShdw>
                </a:effectLst>
                <a:latin typeface="Arial" charset="0"/>
              </a:rPr>
              <a:t>PSK</a:t>
            </a:r>
            <a:r>
              <a:rPr lang="es-AR" b="1" i="1" dirty="0">
                <a:solidFill>
                  <a:srgbClr val="000099"/>
                </a:solidFill>
                <a:effectLst>
                  <a:outerShdw blurRad="38100" dist="38100" dir="2700000" algn="tl">
                    <a:srgbClr val="C0C0C0"/>
                  </a:outerShdw>
                </a:effectLst>
                <a:latin typeface="Arial" charset="0"/>
              </a:rPr>
              <a:t> (Pre </a:t>
            </a:r>
            <a:r>
              <a:rPr lang="es-AR" b="1" i="1" dirty="0" err="1">
                <a:solidFill>
                  <a:srgbClr val="000099"/>
                </a:solidFill>
                <a:effectLst>
                  <a:outerShdw blurRad="38100" dist="38100" dir="2700000" algn="tl">
                    <a:srgbClr val="C0C0C0"/>
                  </a:outerShdw>
                </a:effectLst>
                <a:latin typeface="Arial" charset="0"/>
              </a:rPr>
              <a:t>Shared</a:t>
            </a:r>
            <a:r>
              <a:rPr lang="es-AR" b="1" i="1" dirty="0">
                <a:solidFill>
                  <a:srgbClr val="000099"/>
                </a:solidFill>
                <a:effectLst>
                  <a:outerShdw blurRad="38100" dist="38100" dir="2700000" algn="tl">
                    <a:srgbClr val="C0C0C0"/>
                  </a:outerShdw>
                </a:effectLst>
                <a:latin typeface="Arial" charset="0"/>
              </a:rPr>
              <a:t> Key)</a:t>
            </a:r>
          </a:p>
          <a:p>
            <a:pPr lvl="1">
              <a:buFontTx/>
              <a:buChar char="•"/>
              <a:defRPr/>
            </a:pPr>
            <a:r>
              <a:rPr lang="es-AR" b="1" i="1" dirty="0" err="1">
                <a:solidFill>
                  <a:srgbClr val="000099"/>
                </a:solidFill>
                <a:effectLst>
                  <a:outerShdw blurRad="38100" dist="38100" dir="2700000" algn="tl">
                    <a:srgbClr val="C0C0C0"/>
                  </a:outerShdw>
                </a:effectLst>
                <a:latin typeface="Arial" charset="0"/>
              </a:rPr>
              <a:t>Radius</a:t>
            </a:r>
            <a:r>
              <a:rPr lang="es-AR" b="1" i="1" dirty="0">
                <a:solidFill>
                  <a:srgbClr val="000099"/>
                </a:solidFill>
                <a:effectLst>
                  <a:outerShdw blurRad="38100" dist="38100" dir="2700000" algn="tl">
                    <a:srgbClr val="C0C0C0"/>
                  </a:outerShdw>
                </a:effectLst>
                <a:latin typeface="Arial" charset="0"/>
              </a:rPr>
              <a:t>.</a:t>
            </a:r>
          </a:p>
          <a:p>
            <a:pPr lvl="1">
              <a:buFontTx/>
              <a:buChar char="•"/>
              <a:defRPr/>
            </a:pPr>
            <a:r>
              <a:rPr lang="es-AR" b="1" i="1" dirty="0">
                <a:solidFill>
                  <a:srgbClr val="000099"/>
                </a:solidFill>
                <a:effectLst>
                  <a:outerShdw blurRad="38100" dist="38100" dir="2700000" algn="tl">
                    <a:srgbClr val="C0C0C0"/>
                  </a:outerShdw>
                </a:effectLst>
                <a:latin typeface="Arial" charset="0"/>
              </a:rPr>
              <a:t>Etc.</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719138"/>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713787" cy="5400675"/>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“Privacidad equivalente a cableado”.</a:t>
            </a:r>
          </a:p>
          <a:p>
            <a:pPr>
              <a:defRPr/>
            </a:pPr>
            <a:r>
              <a:rPr lang="es-ES" sz="2800" b="1" i="1" dirty="0">
                <a:solidFill>
                  <a:srgbClr val="000099"/>
                </a:solidFill>
                <a:effectLst>
                  <a:outerShdw blurRad="38100" dist="38100" dir="2700000" algn="tl">
                    <a:srgbClr val="C0C0C0"/>
                  </a:outerShdw>
                </a:effectLst>
                <a:latin typeface="Arial" charset="0"/>
              </a:rPr>
              <a:t>Primer estándar de encriptación inalámbrico con el objetivo de proveer confidencialidad, control de acceso e integridad.</a:t>
            </a:r>
          </a:p>
          <a:p>
            <a:pPr>
              <a:defRPr/>
            </a:pPr>
            <a:r>
              <a:rPr lang="es-AR" sz="2800" b="1" i="1" dirty="0">
                <a:solidFill>
                  <a:srgbClr val="000099"/>
                </a:solidFill>
                <a:effectLst>
                  <a:outerShdw blurRad="38100" dist="38100" dir="2700000" algn="tl">
                    <a:srgbClr val="C0C0C0"/>
                  </a:outerShdw>
                </a:effectLst>
                <a:latin typeface="Arial" charset="0"/>
              </a:rPr>
              <a:t>Está basado en :</a:t>
            </a:r>
          </a:p>
          <a:p>
            <a:pPr lvl="1">
              <a:buFontTx/>
              <a:buChar char="•"/>
              <a:defRPr/>
            </a:pPr>
            <a:r>
              <a:rPr lang="es-AR" b="1" i="1" dirty="0">
                <a:solidFill>
                  <a:srgbClr val="000099"/>
                </a:solidFill>
                <a:effectLst>
                  <a:outerShdw blurRad="38100" dist="38100" dir="2700000" algn="tl">
                    <a:srgbClr val="C0C0C0"/>
                  </a:outerShdw>
                </a:effectLst>
                <a:latin typeface="Arial" charset="0"/>
              </a:rPr>
              <a:t>Claves de 64, 128 o 256 bits. </a:t>
            </a:r>
          </a:p>
          <a:p>
            <a:pPr lvl="1">
              <a:buFontTx/>
              <a:buChar char="•"/>
              <a:defRPr/>
            </a:pPr>
            <a:r>
              <a:rPr lang="es-AR" b="1" i="1" dirty="0">
                <a:solidFill>
                  <a:srgbClr val="000099"/>
                </a:solidFill>
                <a:effectLst>
                  <a:outerShdw blurRad="38100" dist="38100" dir="2700000" algn="tl">
                    <a:srgbClr val="C0C0C0"/>
                  </a:outerShdw>
                </a:effectLst>
                <a:latin typeface="Arial" charset="0"/>
              </a:rPr>
              <a:t>RC4, algoritmo de cifrado de datos</a:t>
            </a:r>
          </a:p>
          <a:p>
            <a:pPr lvl="1">
              <a:buFontTx/>
              <a:buChar char="•"/>
              <a:defRPr/>
            </a:pPr>
            <a:r>
              <a:rPr lang="es-AR" b="1" i="1" dirty="0">
                <a:solidFill>
                  <a:srgbClr val="000099"/>
                </a:solidFill>
                <a:effectLst>
                  <a:outerShdw blurRad="38100" dist="38100" dir="2700000" algn="tl">
                    <a:srgbClr val="C0C0C0"/>
                  </a:outerShdw>
                </a:effectLst>
                <a:latin typeface="Arial" charset="0"/>
              </a:rPr>
              <a:t>Vector de inicialización de 24bits</a:t>
            </a:r>
          </a:p>
          <a:p>
            <a:pPr lvl="1">
              <a:buFontTx/>
              <a:buChar char="•"/>
              <a:defRPr/>
            </a:pPr>
            <a:r>
              <a:rPr lang="es-AR" b="1" i="1" dirty="0">
                <a:solidFill>
                  <a:srgbClr val="000099"/>
                </a:solidFill>
                <a:effectLst>
                  <a:outerShdw blurRad="38100" dist="38100" dir="2700000" algn="tl">
                    <a:srgbClr val="C0C0C0"/>
                  </a:outerShdw>
                </a:effectLst>
                <a:latin typeface="Arial" charset="0"/>
              </a:rPr>
              <a:t>CRC, algoritmo de chequeo de integridad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title"/>
          </p:nvPr>
        </p:nvSpPr>
        <p:spPr>
          <a:xfrm>
            <a:off x="0" y="260350"/>
            <a:ext cx="9144000" cy="88265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sz="4000" b="1" i="1" dirty="0" err="1">
                <a:solidFill>
                  <a:srgbClr val="000099"/>
                </a:solidFill>
                <a:effectLst>
                  <a:outerShdw blurRad="38100" dist="38100" dir="2700000" algn="tl">
                    <a:srgbClr val="C0C0C0"/>
                  </a:outerShdw>
                </a:effectLst>
                <a:latin typeface="Arial" charset="0"/>
              </a:rPr>
              <a:t>Wired</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Equivalency</a:t>
            </a:r>
            <a:r>
              <a:rPr lang="es-ES" sz="4000" b="1" i="1" dirty="0">
                <a:solidFill>
                  <a:srgbClr val="000099"/>
                </a:solidFill>
                <a:effectLst>
                  <a:outerShdw blurRad="38100" dist="38100" dir="2700000" algn="tl">
                    <a:srgbClr val="C0C0C0"/>
                  </a:outerShdw>
                </a:effectLst>
                <a:latin typeface="Arial" charset="0"/>
              </a:rPr>
              <a:t> </a:t>
            </a:r>
            <a:r>
              <a:rPr lang="es-ES" sz="4000" b="1" i="1" dirty="0" err="1">
                <a:solidFill>
                  <a:srgbClr val="000099"/>
                </a:solidFill>
                <a:effectLst>
                  <a:outerShdw blurRad="38100" dist="38100" dir="2700000" algn="tl">
                    <a:srgbClr val="C0C0C0"/>
                  </a:outerShdw>
                </a:effectLst>
                <a:latin typeface="Arial" charset="0"/>
              </a:rPr>
              <a:t>Privacy</a:t>
            </a:r>
            <a:r>
              <a:rPr lang="es-AR" sz="4000" b="1" i="1" dirty="0">
                <a:solidFill>
                  <a:srgbClr val="800000"/>
                </a:solidFill>
                <a:effectLst>
                  <a:outerShdw blurRad="38100" dist="38100" dir="2700000" algn="tl">
                    <a:srgbClr val="C0C0C0"/>
                  </a:outerShdw>
                </a:effectLst>
                <a:latin typeface="Arial" charset="0"/>
              </a:rPr>
              <a:t> </a:t>
            </a:r>
            <a:endParaRPr lang="es-ES" b="1" i="1" dirty="0">
              <a:solidFill>
                <a:srgbClr val="800000"/>
              </a:solidFill>
              <a:effectLst>
                <a:outerShdw blurRad="38100" dist="38100" dir="2700000" algn="tl">
                  <a:srgbClr val="C0C0C0"/>
                </a:outerShdw>
              </a:effectLst>
              <a:latin typeface="Arial" charset="0"/>
            </a:endParaRPr>
          </a:p>
        </p:txBody>
      </p:sp>
      <p:sp>
        <p:nvSpPr>
          <p:cNvPr id="157698" name="Rectangle 2"/>
          <p:cNvSpPr>
            <a:spLocks noGrp="1" noChangeArrowheads="1"/>
          </p:cNvSpPr>
          <p:nvPr>
            <p:ph idx="1"/>
          </p:nvPr>
        </p:nvSpPr>
        <p:spPr>
          <a:xfrm>
            <a:off x="179388" y="1196975"/>
            <a:ext cx="8678862" cy="3517900"/>
          </a:xfrm>
          <a:blipFill dpi="0" rotWithShape="0">
            <a:blip r:embed="rId4" cstate="print"/>
            <a:srcRect/>
            <a:tile tx="0" ty="0" sx="100000" sy="100000" flip="none" algn="tl"/>
          </a:blipFill>
          <a:ln w="76200" cap="flat" algn="ctr">
            <a:solidFill>
              <a:srgbClr val="000080"/>
            </a:solidFill>
          </a:ln>
        </p:spPr>
        <p:txBody>
          <a:bodyPr/>
          <a:lstStyle/>
          <a:p>
            <a:pPr>
              <a:defRPr/>
            </a:pPr>
            <a:r>
              <a:rPr lang="es-ES" sz="2800" b="1" i="1" dirty="0">
                <a:solidFill>
                  <a:srgbClr val="000099"/>
                </a:solidFill>
                <a:effectLst>
                  <a:outerShdw blurRad="38100" dist="38100" dir="2700000" algn="tl">
                    <a:srgbClr val="C0C0C0"/>
                  </a:outerShdw>
                </a:effectLst>
                <a:latin typeface="Arial" charset="0"/>
              </a:rPr>
              <a:t>“</a:t>
            </a:r>
            <a:r>
              <a:rPr lang="es-AR" sz="2800" b="1" i="1" dirty="0" err="1">
                <a:solidFill>
                  <a:srgbClr val="000099"/>
                </a:solidFill>
                <a:effectLst>
                  <a:outerShdw blurRad="38100" dist="38100" dir="2700000" algn="tl">
                    <a:srgbClr val="C0C0C0"/>
                  </a:outerShdw>
                </a:effectLst>
                <a:latin typeface="Arial" charset="0"/>
              </a:rPr>
              <a:t>WEP</a:t>
            </a:r>
            <a:r>
              <a:rPr lang="es-AR" sz="2800" b="1" i="1" dirty="0">
                <a:solidFill>
                  <a:srgbClr val="000099"/>
                </a:solidFill>
                <a:effectLst>
                  <a:outerShdw blurRad="38100" dist="38100" dir="2700000" algn="tl">
                    <a:srgbClr val="C0C0C0"/>
                  </a:outerShdw>
                </a:effectLst>
                <a:latin typeface="Arial" charset="0"/>
              </a:rPr>
              <a:t> </a:t>
            </a:r>
            <a:r>
              <a:rPr lang="es-AR" sz="2800" b="1" i="1" dirty="0" err="1">
                <a:solidFill>
                  <a:srgbClr val="000099"/>
                </a:solidFill>
                <a:effectLst>
                  <a:outerShdw blurRad="38100" dist="38100" dir="2700000" algn="tl">
                    <a:srgbClr val="C0C0C0"/>
                  </a:outerShdw>
                </a:effectLst>
                <a:latin typeface="Arial" charset="0"/>
              </a:rPr>
              <a:t>encripta</a:t>
            </a:r>
            <a:r>
              <a:rPr lang="es-AR" sz="2800" b="1" i="1" dirty="0">
                <a:solidFill>
                  <a:srgbClr val="000099"/>
                </a:solidFill>
                <a:effectLst>
                  <a:outerShdw blurRad="38100" dist="38100" dir="2700000" algn="tl">
                    <a:srgbClr val="C0C0C0"/>
                  </a:outerShdw>
                </a:effectLst>
                <a:latin typeface="Arial" charset="0"/>
              </a:rPr>
              <a:t> los datos con el cifrado RC4 que es un cifrado simétrico que utiliza un conjunto de bits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que se combinan con el mensaje con un </a:t>
            </a:r>
            <a:r>
              <a:rPr lang="es-AR" sz="2800" b="1" i="1" dirty="0" err="1">
                <a:solidFill>
                  <a:srgbClr val="000099"/>
                </a:solidFill>
                <a:effectLst>
                  <a:outerShdw blurRad="38100" dist="38100" dir="2700000" algn="tl">
                    <a:srgbClr val="C0C0C0"/>
                  </a:outerShdw>
                </a:effectLst>
                <a:latin typeface="Arial" charset="0"/>
              </a:rPr>
              <a:t>XOR</a:t>
            </a:r>
            <a:r>
              <a:rPr lang="es-AR" sz="2800" b="1" i="1" dirty="0">
                <a:solidFill>
                  <a:srgbClr val="000099"/>
                </a:solidFill>
                <a:effectLst>
                  <a:outerShdw blurRad="38100" dist="38100" dir="2700000" algn="tl">
                    <a:srgbClr val="C0C0C0"/>
                  </a:outerShdw>
                </a:effectLst>
                <a:latin typeface="Arial" charset="0"/>
              </a:rPr>
              <a:t> para producir un mensaje cifrado.</a:t>
            </a:r>
            <a:endParaRPr lang="en-US" sz="2800" b="1" i="1" dirty="0">
              <a:solidFill>
                <a:srgbClr val="000099"/>
              </a:solidFill>
              <a:effectLst>
                <a:outerShdw blurRad="38100" dist="38100" dir="2700000" algn="tl">
                  <a:srgbClr val="C0C0C0"/>
                </a:outerShdw>
              </a:effectLst>
              <a:latin typeface="Arial" charset="0"/>
            </a:endParaRPr>
          </a:p>
          <a:p>
            <a:pPr>
              <a:defRPr/>
            </a:pPr>
            <a:r>
              <a:rPr lang="es-AR" sz="2800" b="1" i="1" dirty="0">
                <a:solidFill>
                  <a:srgbClr val="000099"/>
                </a:solidFill>
                <a:effectLst>
                  <a:outerShdw blurRad="38100" dist="38100" dir="2700000" algn="tl">
                    <a:srgbClr val="C0C0C0"/>
                  </a:outerShdw>
                </a:effectLst>
                <a:latin typeface="Arial" charset="0"/>
              </a:rPr>
              <a:t>Para reproducir el mensaje, el destinatario procesa el mensaje cifrado utilizando la misma clave (</a:t>
            </a:r>
            <a:r>
              <a:rPr lang="es-AR" sz="2800" b="1" i="1" dirty="0" err="1">
                <a:solidFill>
                  <a:srgbClr val="000099"/>
                </a:solidFill>
                <a:effectLst>
                  <a:outerShdw blurRad="38100" dist="38100" dir="2700000" algn="tl">
                    <a:srgbClr val="C0C0C0"/>
                  </a:outerShdw>
                </a:effectLst>
                <a:latin typeface="Arial" charset="0"/>
              </a:rPr>
              <a:t>keystream</a:t>
            </a:r>
            <a:r>
              <a:rPr lang="es-AR" sz="2800" b="1" i="1" dirty="0">
                <a:solidFill>
                  <a:srgbClr val="000099"/>
                </a:solidFill>
                <a:effectLst>
                  <a:outerShdw blurRad="38100" dist="38100" dir="2700000" algn="tl">
                    <a:srgbClr val="C0C0C0"/>
                  </a:outerShdw>
                </a:effectLst>
                <a:latin typeface="Arial" charset="0"/>
              </a:rPr>
              <a:t>). </a:t>
            </a:r>
          </a:p>
          <a:p>
            <a:pPr>
              <a:defRPr/>
            </a:pPr>
            <a:endParaRPr lang="es-AR" sz="2800" b="1" i="1" dirty="0">
              <a:solidFill>
                <a:srgbClr val="000099"/>
              </a:solidFill>
              <a:effectLst>
                <a:outerShdw blurRad="38100" dist="38100" dir="2700000" algn="tl">
                  <a:srgbClr val="C0C0C0"/>
                </a:outerShdw>
              </a:effectLst>
              <a:latin typeface="Arial" charset="0"/>
            </a:endParaRPr>
          </a:p>
        </p:txBody>
      </p:sp>
      <p:pic>
        <p:nvPicPr>
          <p:cNvPr id="53252" name="Picture 8"/>
          <p:cNvPicPr>
            <a:picLocks noChangeAspect="1" noChangeArrowheads="1"/>
          </p:cNvPicPr>
          <p:nvPr/>
        </p:nvPicPr>
        <p:blipFill>
          <a:blip r:embed="rId5" cstate="print"/>
          <a:srcRect/>
          <a:stretch>
            <a:fillRect/>
          </a:stretch>
        </p:blipFill>
        <p:spPr bwMode="auto">
          <a:xfrm>
            <a:off x="214313" y="4786313"/>
            <a:ext cx="8643937" cy="2071687"/>
          </a:xfrm>
          <a:prstGeom prst="rect">
            <a:avLst/>
          </a:prstGeom>
          <a:blipFill dpi="0" rotWithShape="0">
            <a:blip r:embed="rId4" cstate="print"/>
            <a:srcRect/>
            <a:tile tx="0" ty="0" sx="100000" sy="100000" flip="none" algn="tl"/>
          </a:blipFill>
          <a:ln w="76200" algn="ctr">
            <a:solidFill>
              <a:srgbClr val="000080"/>
            </a:solid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0" y="0"/>
            <a:ext cx="9144000" cy="1000125"/>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WEP</a:t>
            </a:r>
            <a:r>
              <a:rPr lang="es-ES" b="1" i="1" dirty="0">
                <a:solidFill>
                  <a:srgbClr val="000099"/>
                </a:solidFill>
                <a:effectLst>
                  <a:outerShdw blurRad="38100" dist="38100" dir="2700000" algn="tl">
                    <a:srgbClr val="C0C0C0"/>
                  </a:outerShdw>
                </a:effectLst>
                <a:latin typeface="Arial" charset="0"/>
              </a:rPr>
              <a:t> - </a:t>
            </a:r>
            <a:r>
              <a:rPr lang="es-ES" b="1" i="1" dirty="0" err="1">
                <a:solidFill>
                  <a:srgbClr val="000099"/>
                </a:solidFill>
                <a:effectLst>
                  <a:outerShdw blurRad="38100" dist="38100" dir="2700000" algn="tl">
                    <a:srgbClr val="C0C0C0"/>
                  </a:outerShdw>
                </a:effectLst>
                <a:latin typeface="Arial" charset="0"/>
              </a:rPr>
              <a:t>Wired</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Equivalency</a:t>
            </a:r>
            <a:r>
              <a:rPr lang="es-ES" b="1" i="1" dirty="0">
                <a:solidFill>
                  <a:srgbClr val="000099"/>
                </a:solidFill>
                <a:effectLst>
                  <a:outerShdw blurRad="38100" dist="38100" dir="2700000" algn="tl">
                    <a:srgbClr val="C0C0C0"/>
                  </a:outerShdw>
                </a:effectLst>
                <a:latin typeface="Arial" charset="0"/>
              </a:rPr>
              <a:t> </a:t>
            </a:r>
            <a:r>
              <a:rPr lang="es-ES" b="1" i="1" dirty="0" err="1">
                <a:solidFill>
                  <a:srgbClr val="000099"/>
                </a:solidFill>
                <a:effectLst>
                  <a:outerShdw blurRad="38100" dist="38100" dir="2700000" algn="tl">
                    <a:srgbClr val="C0C0C0"/>
                  </a:outerShdw>
                </a:effectLst>
                <a:latin typeface="Arial" charset="0"/>
              </a:rPr>
              <a:t>Privacy</a:t>
            </a:r>
            <a:endParaRPr lang="es-ES" b="1" i="1" dirty="0">
              <a:solidFill>
                <a:srgbClr val="800000"/>
              </a:solidFill>
              <a:effectLst>
                <a:outerShdw blurRad="38100" dist="38100" dir="2700000" algn="tl">
                  <a:srgbClr val="C0C0C0"/>
                </a:outerShdw>
              </a:effectLst>
              <a:latin typeface="Arial" charset="0"/>
            </a:endParaRPr>
          </a:p>
        </p:txBody>
      </p:sp>
      <p:sp>
        <p:nvSpPr>
          <p:cNvPr id="165893" name="Rectangle 5"/>
          <p:cNvSpPr>
            <a:spLocks noGrp="1" noChangeArrowheads="1"/>
          </p:cNvSpPr>
          <p:nvPr>
            <p:ph idx="1"/>
          </p:nvPr>
        </p:nvSpPr>
        <p:spPr>
          <a:xfrm>
            <a:off x="250825" y="1196975"/>
            <a:ext cx="8893175" cy="5375275"/>
          </a:xfrm>
          <a:blipFill dpi="0" rotWithShape="0">
            <a:blip r:embed="rId4" cstate="print"/>
            <a:srcRect/>
            <a:tile tx="0" ty="0" sx="100000" sy="100000" flip="none" algn="tl"/>
          </a:blipFill>
          <a:ln w="76200" cap="flat" algn="ctr">
            <a:solidFill>
              <a:srgbClr val="000080"/>
            </a:solidFill>
          </a:ln>
        </p:spPr>
        <p:txBody>
          <a:bodyPr/>
          <a:lstStyle/>
          <a:p>
            <a:pPr>
              <a:defRPr/>
            </a:pPr>
            <a:r>
              <a:rPr lang="es-AR" b="1" i="1" dirty="0">
                <a:solidFill>
                  <a:srgbClr val="000099"/>
                </a:solidFill>
                <a:effectLst>
                  <a:outerShdw blurRad="38100" dist="38100" dir="2700000" algn="tl">
                    <a:srgbClr val="C0C0C0"/>
                  </a:outerShdw>
                </a:effectLst>
                <a:latin typeface="Arial" charset="0"/>
              </a:rPr>
              <a:t>VENTAJAS: </a:t>
            </a:r>
          </a:p>
          <a:p>
            <a:pPr lvl="1">
              <a:defRPr/>
            </a:pPr>
            <a:r>
              <a:rPr lang="es-AR" b="1" i="1" dirty="0">
                <a:solidFill>
                  <a:srgbClr val="000099"/>
                </a:solidFill>
                <a:effectLst>
                  <a:outerShdw blurRad="38100" dist="38100" dir="2700000" algn="tl">
                    <a:srgbClr val="C0C0C0"/>
                  </a:outerShdw>
                </a:effectLst>
                <a:latin typeface="Arial" charset="0"/>
              </a:rPr>
              <a:t>Soportado por todos los equipos, fácil de implementar.</a:t>
            </a:r>
          </a:p>
          <a:p>
            <a:pPr>
              <a:defRPr/>
            </a:pPr>
            <a:r>
              <a:rPr lang="es-AR" b="1" i="1" dirty="0">
                <a:solidFill>
                  <a:srgbClr val="000099"/>
                </a:solidFill>
                <a:effectLst>
                  <a:outerShdw blurRad="38100" dist="38100" dir="2700000" algn="tl">
                    <a:srgbClr val="C0C0C0"/>
                  </a:outerShdw>
                </a:effectLst>
                <a:latin typeface="Arial" charset="0"/>
              </a:rPr>
              <a:t>DEFECTOS: </a:t>
            </a:r>
          </a:p>
          <a:p>
            <a:pPr lvl="1">
              <a:defRPr/>
            </a:pPr>
            <a:r>
              <a:rPr lang="es-AR" b="1" i="1" dirty="0">
                <a:solidFill>
                  <a:srgbClr val="000099"/>
                </a:solidFill>
                <a:effectLst>
                  <a:outerShdw blurRad="38100" dist="38100" dir="2700000" algn="tl">
                    <a:srgbClr val="C0C0C0"/>
                  </a:outerShdw>
                </a:effectLst>
                <a:latin typeface="Arial" charset="0"/>
              </a:rPr>
              <a:t>Vectores de inicialización pequeños, pueden encontrarse dos mensajes con el mismo vector de inicialización. </a:t>
            </a:r>
          </a:p>
          <a:p>
            <a:pPr lvl="1">
              <a:defRPr/>
            </a:pPr>
            <a:r>
              <a:rPr lang="es-AR" b="1" i="1" dirty="0">
                <a:solidFill>
                  <a:srgbClr val="000099"/>
                </a:solidFill>
                <a:effectLst>
                  <a:outerShdw blurRad="38100" dist="38100" dir="2700000" algn="tl">
                    <a:srgbClr val="C0C0C0"/>
                  </a:outerShdw>
                </a:effectLst>
                <a:latin typeface="Arial" charset="0"/>
              </a:rPr>
              <a:t>Aumentar los tamaños de las claves de cifrado sólo aumenta el tiempo necesario para romperlo. </a:t>
            </a:r>
          </a:p>
          <a:p>
            <a:pPr lvl="1">
              <a:defRPr/>
            </a:pPr>
            <a:r>
              <a:rPr lang="es-AR" b="1" i="1" dirty="0">
                <a:solidFill>
                  <a:srgbClr val="000099"/>
                </a:solidFill>
                <a:effectLst>
                  <a:outerShdw blurRad="38100" dist="38100" dir="2700000" algn="tl">
                    <a:srgbClr val="C0C0C0"/>
                  </a:outerShdw>
                </a:effectLst>
                <a:latin typeface="Arial" charset="0"/>
              </a:rPr>
              <a:t>Clave de Encriptación Estática</a:t>
            </a:r>
          </a:p>
          <a:p>
            <a:pPr>
              <a:defRPr/>
            </a:pPr>
            <a:endParaRPr lang="es-AR" b="1" i="1"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428750"/>
            <a:ext cx="9144000" cy="5072063"/>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err="1">
                <a:solidFill>
                  <a:srgbClr val="000099"/>
                </a:solidFill>
                <a:effectLst>
                  <a:outerShdw blurRad="38100" dist="38100" dir="2700000" algn="tl">
                    <a:srgbClr val="C0C0C0"/>
                  </a:outerShdw>
                </a:effectLst>
              </a:rPr>
              <a:t>WPA</a:t>
            </a:r>
            <a:r>
              <a:rPr lang="es-AR" sz="2800" b="1" i="1" dirty="0">
                <a:solidFill>
                  <a:srgbClr val="000099"/>
                </a:solidFill>
                <a:effectLst>
                  <a:outerShdw blurRad="38100" dist="38100" dir="2700000" algn="tl">
                    <a:srgbClr val="C0C0C0"/>
                  </a:outerShdw>
                </a:effectLst>
              </a:rPr>
              <a:t> fue desarrollado con el objetivo de fortalecer el protocolo </a:t>
            </a:r>
            <a:r>
              <a:rPr lang="es-AR" sz="2800" b="1" i="1" dirty="0" err="1">
                <a:solidFill>
                  <a:srgbClr val="000099"/>
                </a:solidFill>
                <a:effectLst>
                  <a:outerShdw blurRad="38100" dist="38100" dir="2700000" algn="tl">
                    <a:srgbClr val="C0C0C0"/>
                  </a:outerShdw>
                </a:effectLst>
              </a:rPr>
              <a:t>WEP</a:t>
            </a:r>
            <a:r>
              <a:rPr lang="es-AR" sz="2800" b="1" i="1" dirty="0">
                <a:solidFill>
                  <a:srgbClr val="000099"/>
                </a:solidFill>
                <a:effectLst>
                  <a:outerShdw blurRad="38100" dist="38100" dir="2700000" algn="tl">
                    <a:srgbClr val="C0C0C0"/>
                  </a:outerShdw>
                </a:effectLst>
              </a:rPr>
              <a:t>, (Reemplazo temporario) solucionando todas las debilidades de su antecesor.</a:t>
            </a:r>
            <a:endParaRPr lang="en-US" sz="2800" b="1" i="1" dirty="0">
              <a:solidFill>
                <a:srgbClr val="000099"/>
              </a:solidFill>
              <a:effectLst>
                <a:outerShdw blurRad="38100" dist="38100" dir="2700000" algn="tl">
                  <a:srgbClr val="C0C0C0"/>
                </a:outerShdw>
              </a:effectLst>
            </a:endParaRPr>
          </a:p>
          <a:p>
            <a:pPr marL="447675" indent="-447675" eaLnBrk="1" hangingPunct="1">
              <a:lnSpc>
                <a:spcPct val="80000"/>
              </a:lnSpc>
              <a:spcBef>
                <a:spcPct val="20000"/>
              </a:spcBef>
              <a:buClr>
                <a:schemeClr val="accent6"/>
              </a:buClr>
              <a:buSzPct val="70000"/>
              <a:buFont typeface="Wingdings" pitchFamily="2" charset="2"/>
              <a:buChar char=""/>
              <a:defRPr/>
            </a:pPr>
            <a:r>
              <a:rPr lang="es-AR" sz="2800" b="1" i="1" dirty="0">
                <a:solidFill>
                  <a:srgbClr val="000099"/>
                </a:solidFill>
                <a:effectLst>
                  <a:outerShdw blurRad="38100" dist="38100" dir="2700000" algn="tl">
                    <a:srgbClr val="C0C0C0"/>
                  </a:outerShdw>
                </a:effectLst>
              </a:rPr>
              <a:t>Basado en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WEP mejorado, </a:t>
            </a:r>
            <a:r>
              <a:rPr lang="es-AR" sz="2400" b="1" i="1" dirty="0">
                <a:solidFill>
                  <a:srgbClr val="000099"/>
                </a:solidFill>
                <a:effectLst>
                  <a:outerShdw blurRad="38100" dist="38100" dir="2700000" algn="tl">
                    <a:srgbClr val="C0C0C0"/>
                  </a:outerShdw>
                </a:effectLst>
              </a:rPr>
              <a:t>vector de inicialización de 48 bits.</a:t>
            </a:r>
            <a:endParaRPr lang="es-AR" sz="2800" b="1" i="1" dirty="0">
              <a:solidFill>
                <a:srgbClr val="000099"/>
              </a:solidFill>
              <a:effectLst>
                <a:outerShdw blurRad="38100" dist="38100" dir="2700000" algn="tl">
                  <a:srgbClr val="C0C0C0"/>
                </a:outerShdw>
              </a:effectLst>
            </a:endParaRP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Temporal Key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Protocol</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TKIP</a:t>
            </a:r>
            <a:r>
              <a:rPr lang="es-AR" sz="2800" b="1" i="1" dirty="0">
                <a:solidFill>
                  <a:srgbClr val="000099"/>
                </a:solidFill>
                <a:effectLst>
                  <a:outerShdw blurRad="38100" dist="38100" dir="2700000" algn="tl">
                    <a:srgbClr val="C0C0C0"/>
                  </a:outerShdw>
                </a:effectLst>
              </a:rPr>
              <a:t>) </a:t>
            </a:r>
          </a:p>
          <a:p>
            <a:pPr marL="889000" lvl="1" indent="-439738" eaLnBrk="1" hangingPunct="1">
              <a:lnSpc>
                <a:spcPct val="80000"/>
              </a:lnSpc>
              <a:spcBef>
                <a:spcPct val="20000"/>
              </a:spcBef>
              <a:buClr>
                <a:schemeClr val="accent6"/>
              </a:buClr>
              <a:buSzPct val="65000"/>
              <a:defRPr/>
            </a:pPr>
            <a:r>
              <a:rPr lang="es-AR" sz="2800" b="1" i="1" dirty="0">
                <a:solidFill>
                  <a:srgbClr val="000099"/>
                </a:solidFill>
                <a:effectLst>
                  <a:outerShdw blurRad="38100" dist="38100" dir="2700000" algn="tl">
                    <a:srgbClr val="C0C0C0"/>
                  </a:outerShdw>
                </a:effectLst>
              </a:rPr>
              <a:t>	“Protocolo de Integridad de Clave Temporal”, cambia claves de 128 bits dinámicamente.</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2800" b="1" i="1" dirty="0">
                <a:solidFill>
                  <a:srgbClr val="000099"/>
                </a:solidFill>
                <a:effectLst>
                  <a:outerShdw blurRad="38100" dist="38100" dir="2700000" algn="tl">
                    <a:srgbClr val="C0C0C0"/>
                  </a:outerShdw>
                </a:effectLst>
              </a:rPr>
              <a:t>Integridad por un código de integridad del mensaje “</a:t>
            </a:r>
            <a:r>
              <a:rPr lang="es-AR" sz="2800" b="1" i="1" dirty="0" err="1">
                <a:solidFill>
                  <a:srgbClr val="000099"/>
                </a:solidFill>
                <a:effectLst>
                  <a:outerShdw blurRad="38100" dist="38100" dir="2700000" algn="tl">
                    <a:srgbClr val="C0C0C0"/>
                  </a:outerShdw>
                </a:effectLst>
              </a:rPr>
              <a:t>Message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Integrity</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Code</a:t>
            </a:r>
            <a:r>
              <a:rPr lang="es-AR" sz="2800" b="1" i="1" dirty="0">
                <a:solidFill>
                  <a:srgbClr val="000099"/>
                </a:solidFill>
                <a:effectLst>
                  <a:outerShdw blurRad="38100" dist="38100" dir="2700000" algn="tl">
                    <a:srgbClr val="C0C0C0"/>
                  </a:outerShdw>
                </a:effectLst>
              </a:rPr>
              <a:t>” (</a:t>
            </a:r>
            <a:r>
              <a:rPr lang="es-AR" sz="2800" b="1" i="1" dirty="0" err="1">
                <a:solidFill>
                  <a:srgbClr val="000099"/>
                </a:solidFill>
                <a:effectLst>
                  <a:outerShdw blurRad="38100" dist="38100" dir="2700000" algn="tl">
                    <a:srgbClr val="C0C0C0"/>
                  </a:outerShdw>
                </a:effectLst>
              </a:rPr>
              <a:t>MIC</a:t>
            </a:r>
            <a:r>
              <a:rPr lang="es-AR" sz="2800" b="1" i="1" dirty="0">
                <a:solidFill>
                  <a:srgbClr val="000099"/>
                </a:solidFill>
                <a:effectLst>
                  <a:outerShdw blurRad="38100" dist="38100" dir="2700000" algn="tl">
                    <a:srgbClr val="C0C0C0"/>
                  </a:outerShdw>
                </a:effectLst>
              </a:rPr>
              <a:t>)</a:t>
            </a:r>
          </a:p>
        </p:txBody>
      </p:sp>
      <p:sp>
        <p:nvSpPr>
          <p:cNvPr id="52227" name="Rectangle 3"/>
          <p:cNvSpPr>
            <a:spLocks noGrp="1" noChangeArrowheads="1"/>
          </p:cNvSpPr>
          <p:nvPr>
            <p:ph type="title"/>
          </p:nvPr>
        </p:nvSpPr>
        <p:spPr>
          <a:xfrm>
            <a:off x="0" y="214313"/>
            <a:ext cx="9144000" cy="928687"/>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0" y="0"/>
            <a:ext cx="9144000" cy="6858000"/>
          </a:xfrm>
          <a:solidFill>
            <a:schemeClr val="accent6">
              <a:lumMod val="60000"/>
              <a:lumOff val="40000"/>
            </a:schemeClr>
          </a:solidFill>
        </p:spPr>
        <p:txBody>
          <a:bodyPr/>
          <a:lstStyle/>
          <a:p>
            <a:endParaRPr lang="es-ES" sz="5400" dirty="0">
              <a:solidFill>
                <a:schemeClr val="bg1"/>
              </a:solidFill>
              <a:latin typeface="Arial" panose="020B0604020202020204" pitchFamily="34" charset="0"/>
              <a:cs typeface="Arial" panose="020B0604020202020204" pitchFamily="34" charset="0"/>
            </a:endParaRPr>
          </a:p>
          <a:p>
            <a:r>
              <a:rPr lang="es-ES" sz="5400" dirty="0">
                <a:solidFill>
                  <a:schemeClr val="bg1"/>
                </a:solidFill>
                <a:latin typeface="Arial" panose="020B0604020202020204" pitchFamily="34" charset="0"/>
                <a:cs typeface="Arial" panose="020B0604020202020204" pitchFamily="34" charset="0"/>
              </a:rPr>
              <a:t>Ataque EA   19-06-2017</a:t>
            </a: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02681" cy="6858000"/>
          </a:xfrm>
          <a:prstGeom prst="rect">
            <a:avLst/>
          </a:prstGeom>
        </p:spPr>
      </p:pic>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1" y="908720"/>
            <a:ext cx="8494827" cy="4691910"/>
          </a:xfrm>
          <a:prstGeom prst="rect">
            <a:avLst/>
          </a:prstGeom>
        </p:spPr>
      </p:pic>
    </p:spTree>
    <p:extLst>
      <p:ext uri="{BB962C8B-B14F-4D97-AF65-F5344CB8AC3E}">
        <p14:creationId xmlns:p14="http://schemas.microsoft.com/office/powerpoint/2010/main" val="3419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80">
                                          <p:stCondLst>
                                            <p:cond delay="0"/>
                                          </p:stCondLst>
                                        </p:cTn>
                                        <p:tgtEl>
                                          <p:spTgt spid="3"/>
                                        </p:tgtEl>
                                      </p:cBhvr>
                                    </p:animEffect>
                                    <p:anim calcmode="lin" valueType="num">
                                      <p:cBhvr>
                                        <p:cTn id="2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gtEl>
                                      </p:cBhvr>
                                      <p:to x="100000" y="60000"/>
                                    </p:animScale>
                                    <p:animScale>
                                      <p:cBhvr>
                                        <p:cTn id="27" dur="166" decel="50000">
                                          <p:stCondLst>
                                            <p:cond delay="676"/>
                                          </p:stCondLst>
                                        </p:cTn>
                                        <p:tgtEl>
                                          <p:spTgt spid="3"/>
                                        </p:tgtEl>
                                      </p:cBhvr>
                                      <p:to x="100000" y="100000"/>
                                    </p:animScale>
                                    <p:animScale>
                                      <p:cBhvr>
                                        <p:cTn id="28" dur="26">
                                          <p:stCondLst>
                                            <p:cond delay="1312"/>
                                          </p:stCondLst>
                                        </p:cTn>
                                        <p:tgtEl>
                                          <p:spTgt spid="3"/>
                                        </p:tgtEl>
                                      </p:cBhvr>
                                      <p:to x="100000" y="80000"/>
                                    </p:animScale>
                                    <p:animScale>
                                      <p:cBhvr>
                                        <p:cTn id="29" dur="166" decel="50000">
                                          <p:stCondLst>
                                            <p:cond delay="1338"/>
                                          </p:stCondLst>
                                        </p:cTn>
                                        <p:tgtEl>
                                          <p:spTgt spid="3"/>
                                        </p:tgtEl>
                                      </p:cBhvr>
                                      <p:to x="100000" y="100000"/>
                                    </p:animScale>
                                    <p:animScale>
                                      <p:cBhvr>
                                        <p:cTn id="30" dur="26">
                                          <p:stCondLst>
                                            <p:cond delay="1642"/>
                                          </p:stCondLst>
                                        </p:cTn>
                                        <p:tgtEl>
                                          <p:spTgt spid="3"/>
                                        </p:tgtEl>
                                      </p:cBhvr>
                                      <p:to x="100000" y="90000"/>
                                    </p:animScale>
                                    <p:animScale>
                                      <p:cBhvr>
                                        <p:cTn id="31" dur="166" decel="50000">
                                          <p:stCondLst>
                                            <p:cond delay="1668"/>
                                          </p:stCondLst>
                                        </p:cTn>
                                        <p:tgtEl>
                                          <p:spTgt spid="3"/>
                                        </p:tgtEl>
                                      </p:cBhvr>
                                      <p:to x="100000" y="100000"/>
                                    </p:animScale>
                                    <p:animScale>
                                      <p:cBhvr>
                                        <p:cTn id="32" dur="26">
                                          <p:stCondLst>
                                            <p:cond delay="1808"/>
                                          </p:stCondLst>
                                        </p:cTn>
                                        <p:tgtEl>
                                          <p:spTgt spid="3"/>
                                        </p:tgtEl>
                                      </p:cBhvr>
                                      <p:to x="100000" y="95000"/>
                                    </p:animScale>
                                    <p:animScale>
                                      <p:cBhvr>
                                        <p:cTn id="33"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4"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0" y="1071563"/>
            <a:ext cx="9144000" cy="4714875"/>
          </a:xfrm>
          <a:prstGeom prst="rect">
            <a:avLst/>
          </a:prstGeom>
          <a:blipFill>
            <a:blip r:embed="rId3" cstate="print"/>
            <a:tile tx="0" ty="0" sx="100000" sy="100000" flip="none" algn="tl"/>
          </a:blipFill>
          <a:ln w="57150" cmpd="sng" algn="ctr">
            <a:solidFill>
              <a:schemeClr val="accent6">
                <a:alpha val="87000"/>
              </a:schemeClr>
            </a:solidFill>
            <a:miter lim="800000"/>
            <a:headEnd/>
            <a:tailEnd/>
          </a:ln>
          <a:effectLst/>
        </p:spPr>
        <p:txBody>
          <a:bodyPr/>
          <a:lstStyle/>
          <a:p>
            <a:pPr marL="447675" indent="-447675" eaLnBrk="1" hangingPunct="1">
              <a:lnSpc>
                <a:spcPct val="80000"/>
              </a:lnSpc>
              <a:spcBef>
                <a:spcPct val="20000"/>
              </a:spcBef>
              <a:buClr>
                <a:schemeClr val="accent6"/>
              </a:buClr>
              <a:buSzPct val="70000"/>
              <a:buFont typeface="Wingdings" pitchFamily="2" charset="2"/>
              <a:buChar char=""/>
              <a:defRPr/>
            </a:pPr>
            <a:r>
              <a:rPr lang="es-AR" sz="3600" b="1" i="1" dirty="0">
                <a:solidFill>
                  <a:srgbClr val="000099"/>
                </a:solidFill>
                <a:effectLst>
                  <a:outerShdw blurRad="38100" dist="38100" dir="2700000" algn="tl">
                    <a:srgbClr val="C0C0C0"/>
                  </a:outerShdw>
                </a:effectLst>
              </a:rPr>
              <a:t>Dos modos de operación </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Servidor de autenticación (</a:t>
            </a:r>
            <a:r>
              <a:rPr lang="es-AR" sz="3600" b="1" i="1" dirty="0" err="1">
                <a:solidFill>
                  <a:srgbClr val="000099"/>
                </a:solidFill>
                <a:effectLst>
                  <a:outerShdw blurRad="38100" dist="38100" dir="2700000" algn="tl">
                    <a:srgbClr val="C0C0C0"/>
                  </a:outerShdw>
                </a:effectLst>
              </a:rPr>
              <a:t>RADIUS</a:t>
            </a:r>
            <a:r>
              <a:rPr lang="es-AR" sz="3600" b="1" i="1" dirty="0">
                <a:solidFill>
                  <a:srgbClr val="000099"/>
                </a:solidFill>
                <a:effectLst>
                  <a:outerShdw blurRad="38100" dist="38100" dir="2700000" algn="tl">
                    <a:srgbClr val="C0C0C0"/>
                  </a:outerShdw>
                </a:effectLst>
              </a:rPr>
              <a:t>).</a:t>
            </a:r>
          </a:p>
          <a:p>
            <a:pPr marL="1751013" lvl="3" indent="-403225" eaLnBrk="1" hangingPunct="1">
              <a:lnSpc>
                <a:spcPct val="80000"/>
              </a:lnSpc>
              <a:spcBef>
                <a:spcPct val="20000"/>
              </a:spcBef>
              <a:buClr>
                <a:schemeClr val="accent6"/>
              </a:buClr>
              <a:buSzPct val="65000"/>
              <a:defRPr/>
            </a:pPr>
            <a:r>
              <a:rPr lang="es-AR" sz="3200" b="1" i="1" dirty="0">
                <a:solidFill>
                  <a:srgbClr val="000099"/>
                </a:solidFill>
                <a:effectLst>
                  <a:outerShdw blurRad="38100" dist="38100" dir="2700000" algn="tl">
                    <a:srgbClr val="C0C0C0"/>
                  </a:outerShdw>
                </a:effectLst>
              </a:rPr>
              <a:t>Distribuye claves diferentes  a cada usuario.</a:t>
            </a:r>
          </a:p>
          <a:p>
            <a:pPr marL="889000" lvl="1" indent="-439738" eaLnBrk="1" hangingPunct="1">
              <a:lnSpc>
                <a:spcPct val="80000"/>
              </a:lnSpc>
              <a:spcBef>
                <a:spcPct val="20000"/>
              </a:spcBef>
              <a:buClr>
                <a:schemeClr val="accent6"/>
              </a:buClr>
              <a:buSzPct val="65000"/>
              <a:buFont typeface="Wingdings" pitchFamily="2" charset="2"/>
              <a:buChar char=""/>
              <a:defRPr/>
            </a:pPr>
            <a:r>
              <a:rPr lang="es-AR" sz="3600" b="1" i="1" dirty="0">
                <a:solidFill>
                  <a:srgbClr val="000099"/>
                </a:solidFill>
                <a:effectLst>
                  <a:outerShdw blurRad="38100" dist="38100" dir="2700000" algn="tl">
                    <a:srgbClr val="C0C0C0"/>
                  </a:outerShdw>
                </a:effectLst>
              </a:rPr>
              <a:t>“Clave pre-compartida”. Pre-</a:t>
            </a:r>
            <a:r>
              <a:rPr lang="es-AR" sz="3600" b="1" i="1" dirty="0" err="1">
                <a:solidFill>
                  <a:srgbClr val="000099"/>
                </a:solidFill>
                <a:effectLst>
                  <a:outerShdw blurRad="38100" dist="38100" dir="2700000" algn="tl">
                    <a:srgbClr val="C0C0C0"/>
                  </a:outerShdw>
                </a:effectLst>
              </a:rPr>
              <a:t>Shared</a:t>
            </a:r>
            <a:r>
              <a:rPr lang="es-AR" sz="3600" b="1" i="1" dirty="0">
                <a:solidFill>
                  <a:srgbClr val="000099"/>
                </a:solidFill>
                <a:effectLst>
                  <a:outerShdw blurRad="38100" dist="38100" dir="2700000" algn="tl">
                    <a:srgbClr val="C0C0C0"/>
                  </a:outerShdw>
                </a:effectLst>
              </a:rPr>
              <a:t> Key (</a:t>
            </a:r>
            <a:r>
              <a:rPr lang="es-AR" sz="3600" b="1" i="1" dirty="0" err="1">
                <a:solidFill>
                  <a:srgbClr val="000099"/>
                </a:solidFill>
                <a:effectLst>
                  <a:outerShdw blurRad="38100" dist="38100" dir="2700000" algn="tl">
                    <a:srgbClr val="C0C0C0"/>
                  </a:outerShdw>
                </a:effectLst>
              </a:rPr>
              <a:t>PSK</a:t>
            </a:r>
            <a:r>
              <a:rPr lang="es-AR" sz="3600" b="1" i="1" dirty="0">
                <a:solidFill>
                  <a:srgbClr val="000099"/>
                </a:solidFill>
                <a:effectLst>
                  <a:outerShdw blurRad="38100" dist="38100" dir="2700000" algn="tl">
                    <a:srgbClr val="C0C0C0"/>
                  </a:outerShdw>
                </a:effectLst>
              </a:rPr>
              <a:t>) </a:t>
            </a:r>
            <a:r>
              <a:rPr lang="es-AR" sz="2800" b="1" i="1" dirty="0">
                <a:solidFill>
                  <a:srgbClr val="000099"/>
                </a:solidFill>
                <a:effectLst>
                  <a:outerShdw blurRad="38100" dist="38100" dir="2700000" algn="tl">
                    <a:srgbClr val="C0C0C0"/>
                  </a:outerShdw>
                </a:effectLst>
              </a:rPr>
              <a:t>Menos seguro - uso hogareño.</a:t>
            </a:r>
            <a:endParaRPr lang="es-AR" sz="3600" b="1" i="1" dirty="0">
              <a:solidFill>
                <a:srgbClr val="000099"/>
              </a:solidFill>
              <a:effectLst>
                <a:outerShdw blurRad="38100" dist="38100" dir="2700000" algn="tl">
                  <a:srgbClr val="C0C0C0"/>
                </a:outerShdw>
              </a:effectLst>
            </a:endParaRPr>
          </a:p>
          <a:p>
            <a:pPr marL="431800" indent="-439738" eaLnBrk="1" hangingPunct="1">
              <a:lnSpc>
                <a:spcPct val="80000"/>
              </a:lnSpc>
              <a:spcBef>
                <a:spcPct val="20000"/>
              </a:spcBef>
              <a:buClr>
                <a:schemeClr val="accent6"/>
              </a:buClr>
              <a:buSzPct val="65000"/>
              <a:buFont typeface="Wingdings" pitchFamily="2" charset="2"/>
              <a:buChar char=""/>
              <a:defRPr/>
            </a:pPr>
            <a:r>
              <a:rPr lang="es-AR" sz="4000" b="1" i="1" dirty="0">
                <a:solidFill>
                  <a:srgbClr val="000099"/>
                </a:solidFill>
                <a:effectLst>
                  <a:outerShdw blurRad="38100" dist="38100" dir="2700000" algn="tl">
                    <a:srgbClr val="C0C0C0"/>
                  </a:outerShdw>
                </a:effectLst>
              </a:rPr>
              <a:t>Protección contra ataques de "repetición" (replay </a:t>
            </a:r>
            <a:r>
              <a:rPr lang="es-AR" sz="4000" b="1" i="1" dirty="0" err="1">
                <a:solidFill>
                  <a:srgbClr val="000099"/>
                </a:solidFill>
                <a:effectLst>
                  <a:outerShdw blurRad="38100" dist="38100" dir="2700000" algn="tl">
                    <a:srgbClr val="C0C0C0"/>
                  </a:outerShdw>
                </a:effectLst>
              </a:rPr>
              <a:t>attacks</a:t>
            </a:r>
            <a:r>
              <a:rPr lang="es-AR" sz="4000" b="1" i="1" dirty="0">
                <a:solidFill>
                  <a:srgbClr val="000099"/>
                </a:solidFill>
                <a:effectLst>
                  <a:outerShdw blurRad="38100" dist="38100" dir="2700000" algn="tl">
                    <a:srgbClr val="C0C0C0"/>
                  </a:outerShdw>
                </a:effectLst>
              </a:rPr>
              <a:t>)</a:t>
            </a:r>
            <a:endParaRPr lang="es-AR" sz="3600" dirty="0"/>
          </a:p>
        </p:txBody>
      </p:sp>
      <p:sp>
        <p:nvSpPr>
          <p:cNvPr id="52227" name="Rectangle 3"/>
          <p:cNvSpPr>
            <a:spLocks noGrp="1" noChangeArrowheads="1"/>
          </p:cNvSpPr>
          <p:nvPr>
            <p:ph type="title"/>
          </p:nvPr>
        </p:nvSpPr>
        <p:spPr>
          <a:xfrm>
            <a:off x="0" y="0"/>
            <a:ext cx="9144000" cy="928688"/>
          </a:xfrm>
          <a:blipFill dpi="0" rotWithShape="0">
            <a:blip r:embed="rId4" cstate="print"/>
            <a:srcRect/>
            <a:tile tx="0" ty="0" sx="100000" sy="100000" flip="none" algn="tl"/>
          </a:blipFill>
          <a:ln w="76200" cap="flat" algn="ctr">
            <a:solidFill>
              <a:srgbClr val="0000FF"/>
            </a:solidFill>
          </a:ln>
        </p:spPr>
        <p:txBody>
          <a:bodyPr/>
          <a:lstStyle/>
          <a:p>
            <a:pPr>
              <a:defRPr/>
            </a:pP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 </a:t>
            </a:r>
            <a:endParaRPr lang="es-ES" b="1" i="1" dirty="0" err="1">
              <a:solidFill>
                <a:srgbClr val="800000"/>
              </a:solidFill>
              <a:effectLst>
                <a:outerShdw blurRad="38100" dist="38100" dir="2700000" algn="tl">
                  <a:srgbClr val="C0C0C0"/>
                </a:outerShdw>
              </a:effectLst>
              <a:latin typeface="Arial"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7188" y="285750"/>
            <a:ext cx="8429625" cy="1357313"/>
          </a:xfrm>
          <a:blipFill dpi="0" rotWithShape="0">
            <a:blip r:embed="rId3" cstate="print"/>
            <a:srcRect/>
            <a:tile tx="0" ty="0" sx="100000" sy="100000" flip="none" algn="tl"/>
          </a:blipFill>
          <a:ln w="76200" cap="flat" algn="ctr">
            <a:solidFill>
              <a:srgbClr val="0000FF"/>
            </a:solidFill>
          </a:ln>
        </p:spPr>
        <p:txBody>
          <a:bodyPr/>
          <a:lstStyle/>
          <a:p>
            <a:pPr>
              <a:defRPr/>
            </a:pPr>
            <a:r>
              <a:rPr lang="en-US" b="1" i="1" dirty="0" err="1">
                <a:solidFill>
                  <a:srgbClr val="800000"/>
                </a:solidFill>
                <a:effectLst>
                  <a:outerShdw blurRad="38100" dist="38100" dir="2700000" algn="tl">
                    <a:srgbClr val="C0C0C0"/>
                  </a:outerShdw>
                </a:effectLst>
                <a:latin typeface="Arial" charset="0"/>
              </a:rPr>
              <a:t>WPA</a:t>
            </a:r>
            <a:r>
              <a:rPr lang="es-AR" b="1" i="1" dirty="0">
                <a:solidFill>
                  <a:srgbClr val="000099"/>
                </a:solidFill>
                <a:effectLst>
                  <a:outerShdw blurRad="38100" dist="38100" dir="2700000" algn="tl">
                    <a:srgbClr val="C0C0C0"/>
                  </a:outerShdw>
                </a:effectLst>
              </a:rPr>
              <a:t> </a:t>
            </a:r>
            <a:br>
              <a:rPr lang="es-AR"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b="1" i="1" dirty="0" err="1">
              <a:solidFill>
                <a:srgbClr val="800000"/>
              </a:solidFill>
              <a:effectLst>
                <a:outerShdw blurRad="38100" dist="38100" dir="2700000" algn="tl">
                  <a:srgbClr val="C0C0C0"/>
                </a:outerShdw>
              </a:effectLst>
              <a:latin typeface="Arial" charset="0"/>
            </a:endParaRPr>
          </a:p>
        </p:txBody>
      </p:sp>
      <p:sp>
        <p:nvSpPr>
          <p:cNvPr id="57347" name="Rectangle 3"/>
          <p:cNvSpPr>
            <a:spLocks noGrp="1" noChangeArrowheads="1"/>
          </p:cNvSpPr>
          <p:nvPr>
            <p:ph type="body" idx="1"/>
          </p:nvPr>
        </p:nvSpPr>
        <p:spPr>
          <a:xfrm>
            <a:off x="285750" y="1981200"/>
            <a:ext cx="8643938" cy="459105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El Servidor de autenticación luego de aceptar las credenciales del usuario, utiliza 802.1X para producir una clave única maestra para esa sesión. </a:t>
            </a:r>
          </a:p>
          <a:p>
            <a:pPr algn="just" eaLnBrk="1" hangingPunct="1">
              <a:lnSpc>
                <a:spcPct val="80000"/>
              </a:lnSpc>
              <a:buClr>
                <a:schemeClr val="accent6"/>
              </a:buClr>
              <a:defRPr/>
            </a:pPr>
            <a:r>
              <a:rPr lang="es-AR" sz="2800" b="1" i="1" kern="1200" dirty="0" err="1">
                <a:solidFill>
                  <a:srgbClr val="000099"/>
                </a:solidFill>
                <a:effectLst>
                  <a:outerShdw blurRad="38100" dist="38100" dir="2700000" algn="tl">
                    <a:srgbClr val="C0C0C0"/>
                  </a:outerShdw>
                </a:effectLst>
                <a:latin typeface="Arial" charset="0"/>
              </a:rPr>
              <a:t>TKIP</a:t>
            </a:r>
            <a:r>
              <a:rPr lang="es-AR" sz="2800" b="1" i="1" kern="1200" dirty="0">
                <a:solidFill>
                  <a:srgbClr val="000099"/>
                </a:solidFill>
                <a:effectLst>
                  <a:outerShdw blurRad="38100" dist="38100" dir="2700000" algn="tl">
                    <a:srgbClr val="C0C0C0"/>
                  </a:outerShdw>
                </a:effectLst>
                <a:latin typeface="Arial" charset="0"/>
              </a:rPr>
              <a:t> distribuye esta clave al Access Point y al cliente, creando un sistema jerárquico de administración de claves, y utiliza este par de claves únicas para generar dinámicamente claves de inscripción de datos únicas, las cuales encriptan todos los paquetes que son transmitidos en forma wireless durante la sesión del usuario.</a:t>
            </a:r>
            <a:endParaRPr lang="en-US" sz="2800" b="1" i="1" kern="1200" dirty="0">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C/Servidor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429125" y="1500188"/>
            <a:ext cx="4500563" cy="5143500"/>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Cuando un usuario solicita el acceso a la red, el cliente envía las credenciales del usuario al Servidor de autenticación a través del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Si el servidor acepta las credenciales del usuario, la clave </a:t>
            </a:r>
            <a:r>
              <a:rPr lang="es-AR" sz="2400" b="1" i="1" kern="1200" dirty="0" err="1">
                <a:solidFill>
                  <a:srgbClr val="000099"/>
                </a:solidFill>
                <a:effectLst>
                  <a:outerShdw blurRad="38100" dist="38100" dir="2700000" algn="tl">
                    <a:srgbClr val="C0C0C0"/>
                  </a:outerShdw>
                </a:effectLst>
                <a:latin typeface="Arial" charset="0"/>
              </a:rPr>
              <a:t>TKIP</a:t>
            </a:r>
            <a:r>
              <a:rPr lang="es-AR" sz="2400" b="1" i="1" kern="1200" dirty="0">
                <a:solidFill>
                  <a:srgbClr val="000099"/>
                </a:solidFill>
                <a:effectLst>
                  <a:outerShdw blurRad="38100" dist="38100" dir="2700000" algn="tl">
                    <a:srgbClr val="C0C0C0"/>
                  </a:outerShdw>
                </a:effectLst>
                <a:latin typeface="Arial" charset="0"/>
              </a:rPr>
              <a:t> maestra es enviada tanto al cliente como al AP. </a:t>
            </a:r>
          </a:p>
          <a:p>
            <a:pPr algn="just" eaLnBrk="1" hangingPunct="1">
              <a:lnSpc>
                <a:spcPct val="80000"/>
              </a:lnSpc>
              <a:buClr>
                <a:schemeClr val="accent6"/>
              </a:buClr>
              <a:defRPr/>
            </a:pPr>
            <a:r>
              <a:rPr lang="es-AR" sz="2400" b="1" i="1" kern="1200" dirty="0">
                <a:solidFill>
                  <a:srgbClr val="000099"/>
                </a:solidFill>
                <a:effectLst>
                  <a:outerShdw blurRad="38100" dist="38100" dir="2700000" algn="tl">
                    <a:srgbClr val="C0C0C0"/>
                  </a:outerShdw>
                </a:effectLst>
                <a:latin typeface="Arial" charset="0"/>
              </a:rPr>
              <a:t>Se completa el proceso instalando las claves  entre el AP y el cliente.</a:t>
            </a:r>
            <a:endParaRPr lang="es-ES" sz="2400" b="1" i="1" kern="1200" dirty="0">
              <a:solidFill>
                <a:srgbClr val="000099"/>
              </a:solidFill>
              <a:effectLst>
                <a:outerShdw blurRad="38100" dist="38100" dir="2700000" algn="tl">
                  <a:srgbClr val="C0C0C0"/>
                </a:outerShdw>
              </a:effectLst>
              <a:latin typeface="Arial" charset="0"/>
            </a:endParaRPr>
          </a:p>
        </p:txBody>
      </p:sp>
      <p:pic>
        <p:nvPicPr>
          <p:cNvPr id="58372" name="Picture 5"/>
          <p:cNvPicPr>
            <a:picLocks noGrp="1" noChangeAspect="1" noChangeArrowheads="1"/>
          </p:cNvPicPr>
          <p:nvPr>
            <p:ph sz="half" idx="1"/>
          </p:nvPr>
        </p:nvPicPr>
        <p:blipFill>
          <a:blip r:embed="rId5" cstate="print"/>
          <a:srcRect/>
          <a:stretch>
            <a:fillRect/>
          </a:stretch>
        </p:blipFill>
        <p:spPr>
          <a:xfrm>
            <a:off x="0" y="2071688"/>
            <a:ext cx="4286250" cy="3214687"/>
          </a:xfr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2938" y="2143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n-US" sz="3200" b="1" i="1" dirty="0" err="1">
                <a:solidFill>
                  <a:srgbClr val="800000"/>
                </a:solidFill>
                <a:effectLst>
                  <a:outerShdw blurRad="38100" dist="38100" dir="2700000" algn="tl">
                    <a:srgbClr val="C0C0C0"/>
                  </a:outerShdw>
                </a:effectLst>
                <a:latin typeface="Arial" charset="0"/>
              </a:rPr>
              <a:t>WPA</a:t>
            </a:r>
            <a:r>
              <a:rPr lang="es-AR" sz="3200" b="1" i="1" dirty="0">
                <a:solidFill>
                  <a:srgbClr val="000099"/>
                </a:solidFill>
                <a:effectLst>
                  <a:outerShdw blurRad="38100" dist="38100" dir="2700000" algn="tl">
                    <a:srgbClr val="C0C0C0"/>
                  </a:outerShdw>
                </a:effectLst>
              </a:rPr>
              <a:t> </a:t>
            </a:r>
            <a:br>
              <a:rPr lang="es-AR" sz="3200" b="1" i="1" dirty="0">
                <a:solidFill>
                  <a:srgbClr val="000099"/>
                </a:solidFill>
                <a:effectLst>
                  <a:outerShdw blurRad="38100" dist="38100" dir="2700000" algn="tl">
                    <a:srgbClr val="C0C0C0"/>
                  </a:outerShdw>
                </a:effectLst>
              </a:rPr>
            </a:br>
            <a:r>
              <a:rPr lang="es-AR" sz="3200" b="1" i="1" dirty="0">
                <a:solidFill>
                  <a:srgbClr val="800000"/>
                </a:solidFill>
                <a:effectLst>
                  <a:outerShdw blurRad="38100" dist="38100" dir="2700000" algn="tl">
                    <a:srgbClr val="C0C0C0"/>
                  </a:outerShdw>
                </a:effectLst>
                <a:latin typeface="Arial" charset="0"/>
              </a:rPr>
              <a:t>S/Servidor de autenticación (</a:t>
            </a:r>
            <a:r>
              <a:rPr lang="es-AR" sz="3200" b="1" i="1" dirty="0" err="1">
                <a:solidFill>
                  <a:srgbClr val="800000"/>
                </a:solidFill>
                <a:effectLst>
                  <a:outerShdw blurRad="38100" dist="38100" dir="2700000" algn="tl">
                    <a:srgbClr val="C0C0C0"/>
                  </a:outerShdw>
                </a:effectLst>
                <a:latin typeface="Arial" charset="0"/>
              </a:rPr>
              <a:t>RADIUS</a:t>
            </a:r>
            <a:r>
              <a:rPr lang="es-AR" sz="3200" b="1" i="1" dirty="0">
                <a:solidFill>
                  <a:srgbClr val="800000"/>
                </a:solidFill>
                <a:effectLst>
                  <a:outerShdw blurRad="38100" dist="38100" dir="2700000" algn="tl">
                    <a:srgbClr val="C0C0C0"/>
                  </a:outerShdw>
                </a:effectLst>
                <a:latin typeface="Arial" charset="0"/>
              </a:rPr>
              <a:t>)</a:t>
            </a:r>
            <a:endParaRPr lang="en-US" sz="3200" b="1" i="1" dirty="0">
              <a:solidFill>
                <a:srgbClr val="800000"/>
              </a:solidFill>
              <a:effectLst>
                <a:outerShdw blurRad="38100" dist="38100" dir="2700000" algn="tl">
                  <a:srgbClr val="C0C0C0"/>
                </a:outerShdw>
              </a:effectLst>
              <a:latin typeface="Arial" charset="0"/>
            </a:endParaRPr>
          </a:p>
        </p:txBody>
      </p:sp>
      <p:sp>
        <p:nvSpPr>
          <p:cNvPr id="5" name="4 Marcador de contenido"/>
          <p:cNvSpPr>
            <a:spLocks noGrp="1"/>
          </p:cNvSpPr>
          <p:nvPr>
            <p:ph sz="half" idx="2"/>
          </p:nvPr>
        </p:nvSpPr>
        <p:spPr>
          <a:xfrm>
            <a:off x="4357688" y="1357313"/>
            <a:ext cx="4786312" cy="4714875"/>
          </a:xfrm>
          <a:blipFill>
            <a:blip r:embed="rId4" cstate="print"/>
            <a:tile tx="0" ty="0" sx="100000" sy="100000" flip="none" algn="tl"/>
          </a:blipFill>
          <a:ln w="57150" algn="ctr">
            <a:solidFill>
              <a:schemeClr val="accent6">
                <a:alpha val="87000"/>
              </a:schemeClr>
            </a:solidFill>
          </a:ln>
        </p:spPr>
        <p:txBody>
          <a:bodyPr/>
          <a:lstStyle/>
          <a:p>
            <a:pPr algn="just">
              <a:defRPr/>
            </a:pPr>
            <a:r>
              <a:rPr lang="es-AR" sz="2400" b="1" i="1" kern="1200" dirty="0">
                <a:solidFill>
                  <a:srgbClr val="000099"/>
                </a:solidFill>
                <a:effectLst>
                  <a:outerShdw blurRad="38100" dist="38100" dir="2700000" algn="tl">
                    <a:srgbClr val="C0C0C0"/>
                  </a:outerShdw>
                </a:effectLst>
                <a:latin typeface="Arial" charset="0"/>
              </a:rPr>
              <a:t>Usuarios hogareños y las pequeñas empresas que no tienen Servidor </a:t>
            </a:r>
            <a:r>
              <a:rPr lang="es-AR" sz="2400" b="1" i="1" kern="1200" dirty="0" err="1">
                <a:solidFill>
                  <a:srgbClr val="000099"/>
                </a:solidFill>
                <a:effectLst>
                  <a:outerShdw blurRad="38100" dist="38100" dir="2700000" algn="tl">
                    <a:srgbClr val="C0C0C0"/>
                  </a:outerShdw>
                </a:effectLst>
                <a:latin typeface="Arial" charset="0"/>
              </a:rPr>
              <a:t>RADIUS</a:t>
            </a:r>
            <a:r>
              <a:rPr lang="es-AR" sz="2400" b="1" i="1" kern="1200" dirty="0">
                <a:solidFill>
                  <a:srgbClr val="000099"/>
                </a:solidFill>
                <a:effectLst>
                  <a:outerShdw blurRad="38100" dist="38100" dir="2700000" algn="tl">
                    <a:srgbClr val="C0C0C0"/>
                  </a:outerShdw>
                </a:effectLst>
                <a:latin typeface="Arial" charset="0"/>
              </a:rPr>
              <a:t>. </a:t>
            </a:r>
          </a:p>
          <a:p>
            <a:pPr algn="just">
              <a:defRPr/>
            </a:pPr>
            <a:r>
              <a:rPr lang="es-AR" sz="2400" b="1" i="1" kern="1200" dirty="0">
                <a:solidFill>
                  <a:srgbClr val="000099"/>
                </a:solidFill>
                <a:effectLst>
                  <a:outerShdw blurRad="38100" dist="38100" dir="2700000" algn="tl">
                    <a:srgbClr val="C0C0C0"/>
                  </a:outerShdw>
                </a:effectLst>
                <a:latin typeface="Arial" charset="0"/>
              </a:rPr>
              <a:t>Para estos casos, </a:t>
            </a:r>
            <a:r>
              <a:rPr lang="es-AR" sz="2400" b="1" i="1" kern="1200" dirty="0" err="1">
                <a:solidFill>
                  <a:srgbClr val="000099"/>
                </a:solidFill>
                <a:effectLst>
                  <a:outerShdw blurRad="38100" dist="38100" dir="2700000" algn="tl">
                    <a:srgbClr val="C0C0C0"/>
                  </a:outerShdw>
                </a:effectLst>
                <a:latin typeface="Arial" charset="0"/>
              </a:rPr>
              <a:t>WPA</a:t>
            </a:r>
            <a:r>
              <a:rPr lang="es-AR" sz="2400" b="1" i="1" kern="1200" dirty="0">
                <a:solidFill>
                  <a:srgbClr val="000099"/>
                </a:solidFill>
                <a:effectLst>
                  <a:outerShdw blurRad="38100" dist="38100" dir="2700000" algn="tl">
                    <a:srgbClr val="C0C0C0"/>
                  </a:outerShdw>
                </a:effectLst>
                <a:latin typeface="Arial" charset="0"/>
              </a:rPr>
              <a:t> provee la opción de utilizar Pre </a:t>
            </a:r>
            <a:r>
              <a:rPr lang="es-AR" sz="2400" b="1" i="1" kern="1200" dirty="0" err="1">
                <a:solidFill>
                  <a:srgbClr val="000099"/>
                </a:solidFill>
                <a:effectLst>
                  <a:outerShdw blurRad="38100" dist="38100" dir="2700000" algn="tl">
                    <a:srgbClr val="C0C0C0"/>
                  </a:outerShdw>
                </a:effectLst>
                <a:latin typeface="Arial" charset="0"/>
              </a:rPr>
              <a:t>shared</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key</a:t>
            </a:r>
            <a:r>
              <a:rPr lang="es-AR" sz="2400" b="1" i="1" kern="1200" dirty="0">
                <a:solidFill>
                  <a:srgbClr val="000099"/>
                </a:solidFill>
                <a:effectLst>
                  <a:outerShdw blurRad="38100" dist="38100" dir="2700000" algn="tl">
                    <a:srgbClr val="C0C0C0"/>
                  </a:outerShdw>
                </a:effectLst>
                <a:latin typeface="Arial" charset="0"/>
              </a:rPr>
              <a:t> (</a:t>
            </a:r>
            <a:r>
              <a:rPr lang="es-AR" sz="2400" b="1" i="1" kern="1200" dirty="0" err="1">
                <a:solidFill>
                  <a:srgbClr val="000099"/>
                </a:solidFill>
                <a:effectLst>
                  <a:outerShdw blurRad="38100" dist="38100" dir="2700000" algn="tl">
                    <a:srgbClr val="C0C0C0"/>
                  </a:outerShdw>
                </a:effectLst>
                <a:latin typeface="Arial" charset="0"/>
              </a:rPr>
              <a:t>PSK</a:t>
            </a:r>
            <a:r>
              <a:rPr lang="es-AR" sz="2400" b="1" i="1" kern="1200" dirty="0">
                <a:solidFill>
                  <a:srgbClr val="000099"/>
                </a:solidFill>
                <a:effectLst>
                  <a:outerShdw blurRad="38100" dist="38100" dir="2700000" algn="tl">
                    <a:srgbClr val="C0C0C0"/>
                  </a:outerShdw>
                </a:effectLst>
                <a:latin typeface="Arial" charset="0"/>
              </a:rPr>
              <a:t>).</a:t>
            </a:r>
          </a:p>
          <a:p>
            <a:pPr algn="just">
              <a:defRPr/>
            </a:pPr>
            <a:r>
              <a:rPr lang="es-AR" sz="2400" b="1" i="1" kern="1200" dirty="0">
                <a:solidFill>
                  <a:srgbClr val="000099"/>
                </a:solidFill>
                <a:effectLst>
                  <a:outerShdw blurRad="38100" dist="38100" dir="2700000" algn="tl">
                    <a:srgbClr val="C0C0C0"/>
                  </a:outerShdw>
                </a:effectLst>
                <a:latin typeface="Arial" charset="0"/>
              </a:rPr>
              <a:t>La diferencia básicamente radica en que la contraseña es manualmente ingresada en los clientes y en los </a:t>
            </a:r>
            <a:r>
              <a:rPr lang="es-AR" sz="2400" b="1" i="1" kern="1200" dirty="0" err="1">
                <a:solidFill>
                  <a:srgbClr val="000099"/>
                </a:solidFill>
                <a:effectLst>
                  <a:outerShdw blurRad="38100" dist="38100" dir="2700000" algn="tl">
                    <a:srgbClr val="C0C0C0"/>
                  </a:outerShdw>
                </a:effectLst>
                <a:latin typeface="Arial" charset="0"/>
              </a:rPr>
              <a:t>AP’s</a:t>
            </a:r>
            <a:r>
              <a:rPr lang="es-AR" sz="2400" b="1" i="1" kern="1200" dirty="0">
                <a:solidFill>
                  <a:srgbClr val="000099"/>
                </a:solidFill>
                <a:effectLst>
                  <a:outerShdw blurRad="38100" dist="38100" dir="2700000" algn="tl">
                    <a:srgbClr val="C0C0C0"/>
                  </a:outerShdw>
                </a:effectLst>
                <a:latin typeface="Arial" charset="0"/>
              </a:rPr>
              <a:t> y es utilizada para la autenticación.</a:t>
            </a:r>
          </a:p>
          <a:p>
            <a:pPr>
              <a:defRPr/>
            </a:pPr>
            <a:endParaRPr lang="es-ES" sz="2400" dirty="0"/>
          </a:p>
        </p:txBody>
      </p:sp>
      <p:pic>
        <p:nvPicPr>
          <p:cNvPr id="59396" name="Picture 5"/>
          <p:cNvPicPr>
            <a:picLocks noGrp="1" noChangeAspect="1" noChangeArrowheads="1"/>
          </p:cNvPicPr>
          <p:nvPr>
            <p:ph sz="half" idx="1"/>
          </p:nvPr>
        </p:nvPicPr>
        <p:blipFill>
          <a:blip r:embed="rId5" cstate="print"/>
          <a:srcRect/>
          <a:stretch>
            <a:fillRect/>
          </a:stretch>
        </p:blipFill>
        <p:spPr>
          <a:xfrm>
            <a:off x="0" y="1500188"/>
            <a:ext cx="4252913" cy="2714625"/>
          </a:xfrm>
          <a:blipFill dpi="0" rotWithShape="0">
            <a:blip r:embed="rId3" cstate="print"/>
            <a:srcRect/>
            <a:tile tx="0" ty="0" sx="100000" sy="100000" flip="none" algn="tl"/>
          </a:blipFill>
          <a:ln w="76200" cap="flat" algn="ctr">
            <a:solidFill>
              <a:srgbClr val="0000FF"/>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214313" y="1357313"/>
            <a:ext cx="8929687" cy="4643437"/>
          </a:xfrm>
          <a:blipFill>
            <a:blip r:embed="rId4" cstate="print"/>
            <a:tile tx="0" ty="0" sx="100000" sy="100000" flip="none" algn="tl"/>
          </a:blipFill>
          <a:ln w="57150" algn="ctr">
            <a:solidFill>
              <a:schemeClr val="accent6">
                <a:alpha val="87000"/>
              </a:schemeClr>
            </a:solidFill>
          </a:ln>
        </p:spPr>
        <p:txBody>
          <a:bodyPr/>
          <a:lstStyle/>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Este protocolo de encriptación forma parte del estándar IEEE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Reemplaza formalmente a </a:t>
            </a:r>
            <a:r>
              <a:rPr lang="es-AR" sz="2800" b="1" i="1" kern="1200" dirty="0" err="1">
                <a:solidFill>
                  <a:srgbClr val="000099"/>
                </a:solidFill>
                <a:effectLst>
                  <a:outerShdw blurRad="38100" dist="38100" dir="2700000" algn="tl">
                    <a:srgbClr val="C0C0C0"/>
                  </a:outerShdw>
                </a:effectLst>
                <a:latin typeface="Arial" charset="0"/>
              </a:rPr>
              <a:t>WEP</a:t>
            </a:r>
            <a:r>
              <a:rPr lang="es-AR" sz="2800" b="1" i="1" kern="1200" dirty="0">
                <a:solidFill>
                  <a:srgbClr val="000099"/>
                </a:solidFill>
                <a:effectLst>
                  <a:outerShdw blurRad="38100" dist="38100" dir="2700000" algn="tl">
                    <a:srgbClr val="C0C0C0"/>
                  </a:outerShdw>
                </a:effectLst>
                <a:latin typeface="Arial" charset="0"/>
              </a:rPr>
              <a:t> y otras funcionalidades originalmente creadas en el estándar original 802.11i.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Nuevo algoritmo basado en AES (</a:t>
            </a:r>
            <a:r>
              <a:rPr lang="es-AR" sz="2800" b="1" i="1" kern="1200" dirty="0" err="1">
                <a:solidFill>
                  <a:srgbClr val="000099"/>
                </a:solidFill>
                <a:effectLst>
                  <a:outerShdw blurRad="38100" dist="38100" dir="2700000" algn="tl">
                    <a:srgbClr val="C0C0C0"/>
                  </a:outerShdw>
                </a:effectLst>
                <a:latin typeface="Arial" charset="0"/>
              </a:rPr>
              <a:t>Advanced</a:t>
            </a:r>
            <a:r>
              <a:rPr lang="es-AR" sz="2800" b="1" i="1" kern="1200" dirty="0">
                <a:solidFill>
                  <a:srgbClr val="000099"/>
                </a:solidFill>
                <a:effectLst>
                  <a:outerShdw blurRad="38100" dist="38100" dir="2700000" algn="tl">
                    <a:srgbClr val="C0C0C0"/>
                  </a:outerShdw>
                </a:effectLst>
                <a:latin typeface="Arial" charset="0"/>
              </a:rPr>
              <a:t> </a:t>
            </a:r>
            <a:r>
              <a:rPr lang="es-AR" sz="2800" b="1" i="1" kern="1200" dirty="0" err="1">
                <a:solidFill>
                  <a:srgbClr val="000099"/>
                </a:solidFill>
                <a:effectLst>
                  <a:outerShdw blurRad="38100" dist="38100" dir="2700000" algn="tl">
                    <a:srgbClr val="C0C0C0"/>
                  </a:outerShdw>
                </a:effectLst>
                <a:latin typeface="Arial" charset="0"/>
              </a:rPr>
              <a:t>Encryption</a:t>
            </a:r>
            <a:r>
              <a:rPr lang="es-AR" sz="2800" b="1" i="1" kern="1200" dirty="0">
                <a:solidFill>
                  <a:srgbClr val="000099"/>
                </a:solidFill>
                <a:effectLst>
                  <a:outerShdw blurRad="38100" dist="38100" dir="2700000" algn="tl">
                    <a:srgbClr val="C0C0C0"/>
                  </a:outerShdw>
                </a:effectLst>
                <a:latin typeface="Arial" charset="0"/>
              </a:rPr>
              <a:t> Standard, sucesor de DES - </a:t>
            </a:r>
            <a:r>
              <a:rPr lang="es-AR" sz="2800" b="1" i="1" kern="1200" dirty="0" err="1">
                <a:solidFill>
                  <a:srgbClr val="000099"/>
                </a:solidFill>
                <a:effectLst>
                  <a:outerShdw blurRad="38100" dist="38100" dir="2700000" algn="tl">
                    <a:srgbClr val="C0C0C0"/>
                  </a:outerShdw>
                </a:effectLst>
                <a:latin typeface="Arial" charset="0"/>
              </a:rPr>
              <a:t>DataEncryption</a:t>
            </a:r>
            <a:r>
              <a:rPr lang="es-AR" sz="2800" b="1" i="1" kern="1200" dirty="0">
                <a:solidFill>
                  <a:srgbClr val="000099"/>
                </a:solidFill>
                <a:effectLst>
                  <a:outerShdw blurRad="38100" dist="38100" dir="2700000" algn="tl">
                    <a:srgbClr val="C0C0C0"/>
                  </a:outerShdw>
                </a:effectLst>
                <a:latin typeface="Arial" charset="0"/>
              </a:rPr>
              <a:t> Standard). </a:t>
            </a:r>
          </a:p>
          <a:p>
            <a:pPr algn="just" eaLnBrk="1" hangingPunct="1">
              <a:lnSpc>
                <a:spcPct val="80000"/>
              </a:lnSpc>
              <a:buClr>
                <a:schemeClr val="accent6"/>
              </a:buClr>
              <a:defRPr/>
            </a:pPr>
            <a:r>
              <a:rPr lang="es-AR" sz="2800" b="1" i="1" kern="1200" dirty="0">
                <a:solidFill>
                  <a:srgbClr val="000099"/>
                </a:solidFill>
                <a:effectLst>
                  <a:outerShdw blurRad="38100" dist="38100" dir="2700000" algn="tl">
                    <a:srgbClr val="C0C0C0"/>
                  </a:outerShdw>
                </a:effectLst>
                <a:latin typeface="Arial" charset="0"/>
              </a:rPr>
              <a:t>AES es un esquema de cifrado por bloques adoptado como un estándar de cifrado por el gobierno de EEUU el Instituto Nacional de Estándares y Tecnología (</a:t>
            </a:r>
            <a:r>
              <a:rPr lang="es-AR" sz="2800" b="1" i="1" kern="1200" dirty="0" err="1">
                <a:solidFill>
                  <a:srgbClr val="000099"/>
                </a:solidFill>
                <a:effectLst>
                  <a:outerShdw blurRad="38100" dist="38100" dir="2700000" algn="tl">
                    <a:srgbClr val="C0C0C0"/>
                  </a:outerShdw>
                </a:effectLst>
                <a:latin typeface="Arial" charset="0"/>
              </a:rPr>
              <a:t>NIST</a:t>
            </a:r>
            <a:r>
              <a:rPr lang="es-AR" sz="2800" b="1" i="1" kern="1200" dirty="0">
                <a:solidFill>
                  <a:srgbClr val="000099"/>
                </a:solidFill>
                <a:effectLst>
                  <a:outerShdw blurRad="38100" dist="38100" dir="2700000" algn="tl">
                    <a:srgbClr val="C0C0C0"/>
                  </a:outerShdw>
                </a:effectLst>
                <a:latin typeface="Arial" charset="0"/>
              </a:rPr>
              <a:t>). </a:t>
            </a:r>
            <a:endParaRPr lang="en-US" sz="2800"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14313" y="0"/>
            <a:ext cx="871537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b="1" i="1" dirty="0" err="1">
                <a:solidFill>
                  <a:srgbClr val="800000"/>
                </a:solidFill>
                <a:effectLst>
                  <a:outerShdw blurRad="38100" dist="38100" dir="2700000" algn="tl">
                    <a:srgbClr val="C0C0C0"/>
                  </a:outerShdw>
                </a:effectLst>
                <a:latin typeface="Arial" charset="0"/>
              </a:rPr>
              <a:t>WPA</a:t>
            </a:r>
            <a:r>
              <a:rPr lang="es-AR" b="1" i="1" dirty="0">
                <a:solidFill>
                  <a:srgbClr val="800000"/>
                </a:solidFill>
                <a:effectLst>
                  <a:outerShdw blurRad="38100" dist="38100" dir="2700000" algn="tl">
                    <a:srgbClr val="C0C0C0"/>
                  </a:outerShdw>
                </a:effectLst>
                <a:latin typeface="Arial" charset="0"/>
              </a:rPr>
              <a:t> 2 (</a:t>
            </a:r>
            <a:r>
              <a:rPr lang="es-AR" b="1" i="1" dirty="0" err="1">
                <a:solidFill>
                  <a:srgbClr val="800000"/>
                </a:solidFill>
                <a:effectLst>
                  <a:outerShdw blurRad="38100" dist="38100" dir="2700000" algn="tl">
                    <a:srgbClr val="C0C0C0"/>
                  </a:outerShdw>
                </a:effectLst>
                <a:latin typeface="Arial" charset="0"/>
              </a:rPr>
              <a:t>Wi</a:t>
            </a:r>
            <a:r>
              <a:rPr lang="es-AR" b="1" i="1" dirty="0">
                <a:solidFill>
                  <a:srgbClr val="800000"/>
                </a:solidFill>
                <a:effectLst>
                  <a:outerShdw blurRad="38100" dist="38100" dir="2700000" algn="tl">
                    <a:srgbClr val="C0C0C0"/>
                  </a:outerShdw>
                </a:effectLst>
                <a:latin typeface="Arial" charset="0"/>
              </a:rPr>
              <a:t>-Fi </a:t>
            </a:r>
            <a:r>
              <a:rPr lang="es-AR" b="1" i="1" dirty="0" err="1">
                <a:solidFill>
                  <a:srgbClr val="800000"/>
                </a:solidFill>
                <a:effectLst>
                  <a:outerShdw blurRad="38100" dist="38100" dir="2700000" algn="tl">
                    <a:srgbClr val="C0C0C0"/>
                  </a:outerShdw>
                </a:effectLst>
                <a:latin typeface="Arial" charset="0"/>
              </a:rPr>
              <a:t>Protected</a:t>
            </a:r>
            <a:r>
              <a:rPr lang="es-AR" b="1" i="1" dirty="0">
                <a:solidFill>
                  <a:srgbClr val="800000"/>
                </a:solidFill>
                <a:effectLst>
                  <a:outerShdw blurRad="38100" dist="38100" dir="2700000" algn="tl">
                    <a:srgbClr val="C0C0C0"/>
                  </a:outerShdw>
                </a:effectLst>
                <a:latin typeface="Arial" charset="0"/>
              </a:rPr>
              <a:t> Access)</a:t>
            </a:r>
            <a:endParaRPr lang="en-US" b="1" i="1" dirty="0">
              <a:solidFill>
                <a:srgbClr val="800000"/>
              </a:solidFill>
              <a:effectLst>
                <a:outerShdw blurRad="38100" dist="38100" dir="2700000" algn="tl">
                  <a:srgbClr val="C0C0C0"/>
                </a:outerShdw>
              </a:effectLst>
              <a:latin typeface="Arial" charset="0"/>
            </a:endParaRPr>
          </a:p>
        </p:txBody>
      </p:sp>
      <p:sp>
        <p:nvSpPr>
          <p:cNvPr id="61443" name="Rectangle 3"/>
          <p:cNvSpPr>
            <a:spLocks noGrp="1" noChangeArrowheads="1"/>
          </p:cNvSpPr>
          <p:nvPr>
            <p:ph type="body" idx="1"/>
          </p:nvPr>
        </p:nvSpPr>
        <p:spPr>
          <a:xfrm>
            <a:off x="0" y="1214438"/>
            <a:ext cx="9144000" cy="5643562"/>
          </a:xfrm>
          <a:blipFill>
            <a:blip r:embed="rId4" cstate="print"/>
            <a:tile tx="0" ty="0" sx="100000" sy="100000" flip="none" algn="tl"/>
          </a:blipFill>
          <a:ln w="57150" algn="ctr">
            <a:solidFill>
              <a:schemeClr val="accent6">
                <a:alpha val="87000"/>
              </a:schemeClr>
            </a:solidFill>
          </a:ln>
        </p:spPr>
        <p:txBody>
          <a:bodyPr/>
          <a:lstStyle/>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Requerimientos de inscripción más fuertes.</a:t>
            </a:r>
          </a:p>
          <a:p>
            <a:pPr algn="just">
              <a:lnSpc>
                <a:spcPct val="80000"/>
              </a:lnSpc>
              <a:defRPr/>
            </a:pPr>
            <a:r>
              <a:rPr lang="es-AR" b="1" i="1" kern="1200" dirty="0">
                <a:solidFill>
                  <a:srgbClr val="000099"/>
                </a:solidFill>
                <a:effectLst>
                  <a:outerShdw blurRad="38100" dist="38100" dir="2700000" algn="tl">
                    <a:srgbClr val="C0C0C0"/>
                  </a:outerShdw>
                </a:effectLst>
                <a:latin typeface="Arial" charset="0"/>
              </a:rPr>
              <a:t>Agrega dos mejoras para soportar el </a:t>
            </a:r>
            <a:r>
              <a:rPr lang="es-AR" b="1" i="1" kern="1200" dirty="0" err="1">
                <a:solidFill>
                  <a:srgbClr val="000099"/>
                </a:solidFill>
                <a:effectLst>
                  <a:outerShdw blurRad="38100" dist="38100" dir="2700000" algn="tl">
                    <a:srgbClr val="C0C0C0"/>
                  </a:outerShdw>
                </a:effectLst>
                <a:latin typeface="Arial" charset="0"/>
              </a:rPr>
              <a:t>roaming</a:t>
            </a:r>
            <a:r>
              <a:rPr lang="es-AR" b="1" i="1" kern="1200" dirty="0">
                <a:solidFill>
                  <a:srgbClr val="000099"/>
                </a:solidFill>
                <a:effectLst>
                  <a:outerShdw blurRad="38100" dist="38100" dir="2700000" algn="tl">
                    <a:srgbClr val="C0C0C0"/>
                  </a:outerShdw>
                </a:effectLst>
                <a:latin typeface="Arial" charset="0"/>
              </a:rPr>
              <a:t> de los clientes que se mueven entre los diferentes Access </a:t>
            </a:r>
            <a:r>
              <a:rPr lang="es-AR" b="1" i="1" kern="1200" dirty="0" err="1">
                <a:solidFill>
                  <a:srgbClr val="000099"/>
                </a:solidFill>
                <a:effectLst>
                  <a:outerShdw blurRad="38100" dist="38100" dir="2700000" algn="tl">
                    <a:srgbClr val="C0C0C0"/>
                  </a:outerShdw>
                </a:effectLst>
                <a:latin typeface="Arial" charset="0"/>
              </a:rPr>
              <a:t>Points</a:t>
            </a:r>
            <a:r>
              <a:rPr lang="es-AR" b="1" i="1" kern="1200" dirty="0">
                <a:solidFill>
                  <a:srgbClr val="000099"/>
                </a:solidFill>
                <a:effectLst>
                  <a:outerShdw blurRad="38100" dist="38100" dir="2700000" algn="tl">
                    <a:srgbClr val="C0C0C0"/>
                  </a:outerShdw>
                </a:effectLst>
                <a:latin typeface="Arial" charset="0"/>
              </a:rPr>
              <a:t>:</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a:t>
            </a:r>
            <a:r>
              <a:rPr lang="es-AR" b="1" i="1" kern="1200" dirty="0" err="1">
                <a:solidFill>
                  <a:srgbClr val="000099"/>
                </a:solidFill>
                <a:effectLst>
                  <a:outerShdw blurRad="38100" dist="38100" dir="2700000" algn="tl">
                    <a:srgbClr val="C0C0C0"/>
                  </a:outerShdw>
                </a:effectLst>
                <a:latin typeface="Arial" charset="0"/>
              </a:rPr>
              <a:t>caching</a:t>
            </a:r>
            <a:r>
              <a:rPr lang="es-AR" b="1" i="1" kern="1200" dirty="0">
                <a:solidFill>
                  <a:srgbClr val="000099"/>
                </a:solidFill>
                <a:effectLst>
                  <a:outerShdw blurRad="38100" dist="38100" dir="2700000" algn="tl">
                    <a:srgbClr val="C0C0C0"/>
                  </a:outerShdw>
                </a:effectLst>
                <a:latin typeface="Arial" charset="0"/>
              </a:rPr>
              <a:t> de la clave </a:t>
            </a:r>
            <a:r>
              <a:rPr lang="es-AR" b="1" i="1" kern="1200" dirty="0" err="1">
                <a:solidFill>
                  <a:srgbClr val="000099"/>
                </a:solidFill>
                <a:effectLst>
                  <a:outerShdw blurRad="38100" dist="38100" dir="2700000" algn="tl">
                    <a:srgbClr val="C0C0C0"/>
                  </a:outerShdw>
                </a:effectLst>
                <a:latin typeface="Arial" charset="0"/>
              </a:rPr>
              <a:t>PMK</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Pair-wise</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Master</a:t>
            </a:r>
            <a:r>
              <a:rPr lang="es-AR" b="1" i="1" kern="1200" dirty="0">
                <a:solidFill>
                  <a:srgbClr val="000099"/>
                </a:solidFill>
                <a:effectLst>
                  <a:outerShdw blurRad="38100" dist="38100" dir="2700000" algn="tl">
                    <a:srgbClr val="C0C0C0"/>
                  </a:outerShdw>
                </a:effectLst>
                <a:latin typeface="Arial" charset="0"/>
              </a:rPr>
              <a:t> </a:t>
            </a:r>
            <a:r>
              <a:rPr lang="es-AR" b="1" i="1" kern="1200" dirty="0" err="1">
                <a:solidFill>
                  <a:srgbClr val="000099"/>
                </a:solidFill>
                <a:effectLst>
                  <a:outerShdw blurRad="38100" dist="38100" dir="2700000" algn="tl">
                    <a:srgbClr val="C0C0C0"/>
                  </a:outerShdw>
                </a:effectLst>
                <a:latin typeface="Arial" charset="0"/>
              </a:rPr>
              <a:t>key</a:t>
            </a:r>
            <a:r>
              <a:rPr lang="es-AR" b="1" i="1" kern="1200" dirty="0">
                <a:solidFill>
                  <a:srgbClr val="000099"/>
                </a:solidFill>
                <a:effectLst>
                  <a:outerShdw blurRad="38100" dist="38100" dir="2700000" algn="tl">
                    <a:srgbClr val="C0C0C0"/>
                  </a:outerShdw>
                </a:effectLst>
                <a:latin typeface="Arial" charset="0"/>
              </a:rPr>
              <a:t>) utilizada en cada sesión entre el AP y el cliente permiten reconectar al cliente a un Access Point que ya haya utilizado si la necesidad de re-autenticar. </a:t>
            </a:r>
          </a:p>
          <a:p>
            <a:pPr lvl="1" algn="just">
              <a:lnSpc>
                <a:spcPct val="80000"/>
              </a:lnSpc>
              <a:defRPr/>
            </a:pPr>
            <a:r>
              <a:rPr lang="es-AR" b="1" i="1" kern="1200" dirty="0">
                <a:solidFill>
                  <a:srgbClr val="000099"/>
                </a:solidFill>
                <a:effectLst>
                  <a:outerShdw blurRad="38100" dist="38100" dir="2700000" algn="tl">
                    <a:srgbClr val="C0C0C0"/>
                  </a:outerShdw>
                </a:effectLst>
                <a:latin typeface="Arial" charset="0"/>
              </a:rPr>
              <a:t>El soporte de pre-autenticación en WPA2 permite a un cliente pre-autenticar con el Access Point al que se dirige mientras mantiene la conexión con el Access Point que abandona. </a:t>
            </a:r>
            <a:endParaRPr lang="en-US" b="1" i="1" kern="1200" dirty="0" err="1">
              <a:solidFill>
                <a:srgbClr val="000099"/>
              </a:solidFill>
              <a:effectLst>
                <a:outerShdw blurRad="38100" dist="38100" dir="2700000" algn="tl">
                  <a:srgbClr val="C0C0C0"/>
                </a:outerShdw>
              </a:effectLst>
              <a:latin typeface="Arial"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42938" y="285750"/>
            <a:ext cx="7772400" cy="1143000"/>
          </a:xfrm>
          <a:blipFill dpi="0" rotWithShape="0">
            <a:blip r:embed="rId2" cstate="print"/>
            <a:srcRect/>
            <a:tile tx="0" ty="0" sx="100000" sy="100000" flip="none" algn="tl"/>
          </a:blipFill>
          <a:ln w="76200" cap="flat" algn="ctr">
            <a:solidFill>
              <a:srgbClr val="0000FF"/>
            </a:solidFill>
          </a:ln>
        </p:spPr>
        <p:txBody>
          <a:bodyPr/>
          <a:lstStyle/>
          <a:p>
            <a:pPr>
              <a:defRPr/>
            </a:pPr>
            <a:r>
              <a:rPr lang="es-ES" sz="2800" b="1" i="1" dirty="0">
                <a:solidFill>
                  <a:srgbClr val="800000"/>
                </a:solidFill>
                <a:effectLst>
                  <a:outerShdw blurRad="38100" dist="38100" dir="2700000" algn="tl">
                    <a:srgbClr val="C0C0C0"/>
                  </a:outerShdw>
                </a:effectLst>
                <a:latin typeface="Arial" charset="0"/>
              </a:rPr>
              <a:t>Seguridad – Modelo </a:t>
            </a:r>
            <a:r>
              <a:rPr lang="es-ES" sz="2800" b="1" i="1" dirty="0" err="1">
                <a:solidFill>
                  <a:srgbClr val="800000"/>
                </a:solidFill>
                <a:effectLst>
                  <a:outerShdw blurRad="38100" dist="38100" dir="2700000" algn="tl">
                    <a:srgbClr val="C0C0C0"/>
                  </a:outerShdw>
                </a:effectLst>
                <a:latin typeface="Arial" charset="0"/>
              </a:rPr>
              <a:t>OSI</a:t>
            </a:r>
            <a:endParaRPr lang="es-ES" sz="2800" b="1" i="1" dirty="0">
              <a:solidFill>
                <a:srgbClr val="800000"/>
              </a:solidFill>
              <a:effectLst>
                <a:outerShdw blurRad="38100" dist="38100" dir="2700000" algn="tl">
                  <a:srgbClr val="C0C0C0"/>
                </a:outerShdw>
              </a:effectLst>
              <a:latin typeface="Arial" charset="0"/>
            </a:endParaRPr>
          </a:p>
        </p:txBody>
      </p:sp>
      <p:sp>
        <p:nvSpPr>
          <p:cNvPr id="3" name="2 Marcador de número de diapositiva"/>
          <p:cNvSpPr>
            <a:spLocks noGrp="1"/>
          </p:cNvSpPr>
          <p:nvPr>
            <p:ph type="sldNum" sz="quarter" idx="12"/>
          </p:nvPr>
        </p:nvSpPr>
        <p:spPr/>
        <p:txBody>
          <a:bodyPr/>
          <a:lstStyle/>
          <a:p>
            <a:pPr>
              <a:defRPr/>
            </a:pPr>
            <a:fld id="{2C0880A7-A7F3-4DF0-8323-292935C1C921}" type="slidenum">
              <a:rPr lang="en-US" smtClean="0"/>
              <a:pPr>
                <a:defRPr/>
              </a:pPr>
              <a:t>76</a:t>
            </a:fld>
            <a:endParaRPr lang="en-US"/>
          </a:p>
        </p:txBody>
      </p:sp>
      <p:pic>
        <p:nvPicPr>
          <p:cNvPr id="62468" name="Picture 2"/>
          <p:cNvPicPr>
            <a:picLocks noChangeAspect="1" noChangeArrowheads="1"/>
          </p:cNvPicPr>
          <p:nvPr/>
        </p:nvPicPr>
        <p:blipFill>
          <a:blip r:embed="rId3" cstate="print"/>
          <a:srcRect/>
          <a:stretch>
            <a:fillRect/>
          </a:stretch>
        </p:blipFill>
        <p:spPr bwMode="auto">
          <a:xfrm>
            <a:off x="0" y="1643063"/>
            <a:ext cx="9144000" cy="4929187"/>
          </a:xfrm>
          <a:prstGeom prst="rect">
            <a:avLst/>
          </a:prstGeom>
          <a:blipFill dpi="0" rotWithShape="0">
            <a:blip r:embed="rId2" cstate="print"/>
            <a:srcRect/>
            <a:tile tx="0" ty="0" sx="100000" sy="100000" flip="none" algn="tl"/>
          </a:blipFill>
          <a:ln w="76200" algn="ctr">
            <a:solidFill>
              <a:srgbClr val="0000FF"/>
            </a:solid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684213" y="188913"/>
            <a:ext cx="7772400" cy="1368425"/>
          </a:xfrm>
          <a:blipFill dpi="0" rotWithShape="0">
            <a:blip r:embed="rId3" cstate="print"/>
            <a:srcRect/>
            <a:tile tx="0" ty="0" sx="100000" sy="100000" flip="none" algn="tl"/>
          </a:blipFill>
          <a:ln w="76200" cap="flat" algn="ctr">
            <a:solidFill>
              <a:srgbClr val="0000FF"/>
            </a:solidFill>
          </a:ln>
        </p:spPr>
        <p:txBody>
          <a:bodyPr/>
          <a:lstStyle/>
          <a:p>
            <a:pPr>
              <a:defRPr/>
            </a:pPr>
            <a:r>
              <a:rPr lang="es-AR" sz="2800" b="1" i="1" dirty="0">
                <a:solidFill>
                  <a:srgbClr val="800000"/>
                </a:solidFill>
                <a:effectLst>
                  <a:outerShdw blurRad="38100" dist="38100" dir="2700000" algn="tl">
                    <a:srgbClr val="C0C0C0"/>
                  </a:outerShdw>
                </a:effectLst>
                <a:latin typeface="Arial" charset="0"/>
              </a:rPr>
              <a:t>Configuración de Nodo de Internet</a:t>
            </a:r>
            <a:br>
              <a:rPr lang="es-AR" sz="2800" b="1" i="1" dirty="0">
                <a:solidFill>
                  <a:srgbClr val="800000"/>
                </a:solidFill>
                <a:effectLst>
                  <a:outerShdw blurRad="38100" dist="38100" dir="2700000" algn="tl">
                    <a:srgbClr val="C0C0C0"/>
                  </a:outerShdw>
                </a:effectLst>
                <a:latin typeface="Arial" charset="0"/>
              </a:rPr>
            </a:br>
            <a:r>
              <a:rPr lang="es-AR" sz="2800" b="1" i="1" dirty="0">
                <a:solidFill>
                  <a:srgbClr val="800000"/>
                </a:solidFill>
                <a:effectLst>
                  <a:outerShdw blurRad="38100" dist="38100" dir="2700000" algn="tl">
                    <a:srgbClr val="C0C0C0"/>
                  </a:outerShdw>
                </a:effectLst>
                <a:latin typeface="Arial" charset="0"/>
              </a:rPr>
              <a:t>Topología y Zonas</a:t>
            </a:r>
          </a:p>
        </p:txBody>
      </p:sp>
      <p:sp>
        <p:nvSpPr>
          <p:cNvPr id="427011" name="Rectangle 3"/>
          <p:cNvSpPr>
            <a:spLocks noGrp="1" noChangeArrowheads="1"/>
          </p:cNvSpPr>
          <p:nvPr>
            <p:ph idx="1"/>
          </p:nvPr>
        </p:nvSpPr>
        <p:spPr>
          <a:xfrm>
            <a:off x="250825" y="1700213"/>
            <a:ext cx="8534400" cy="4968875"/>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sz="2400" b="1" i="1">
                <a:solidFill>
                  <a:srgbClr val="000099"/>
                </a:solidFill>
                <a:effectLst>
                  <a:outerShdw blurRad="38100" dist="38100" dir="2700000" algn="tl">
                    <a:srgbClr val="C0C0C0"/>
                  </a:outerShdw>
                </a:effectLst>
                <a:latin typeface="Arial" charset="0"/>
              </a:rPr>
              <a:t>Son secciones aisladas a través de un dispositivo Firewall. Habitualmente existen 3 zonas básicas: Inside, DMZ, Outside.</a:t>
            </a:r>
          </a:p>
          <a:p>
            <a:pPr>
              <a:lnSpc>
                <a:spcPct val="90000"/>
              </a:lnSpc>
              <a:defRPr/>
            </a:pPr>
            <a:r>
              <a:rPr lang="es-AR" sz="2400" b="1" i="1">
                <a:solidFill>
                  <a:srgbClr val="000099"/>
                </a:solidFill>
                <a:effectLst>
                  <a:outerShdw blurRad="38100" dist="38100" dir="2700000" algn="tl">
                    <a:srgbClr val="C0C0C0"/>
                  </a:outerShdw>
                </a:effectLst>
                <a:latin typeface="Arial" charset="0"/>
              </a:rPr>
              <a:t>Cada una de estas zonas posee un nivel de seguridad distinto, yendo de mayor a menor nivel respectivamente.</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deben ser definidas en función de los servicios que debe prestar cada equipo conectado a las mismas, considerando los accesos seguros y no seguros que deben soportar.</a:t>
            </a:r>
          </a:p>
          <a:p>
            <a:pPr>
              <a:lnSpc>
                <a:spcPct val="90000"/>
              </a:lnSpc>
              <a:defRPr/>
            </a:pPr>
            <a:r>
              <a:rPr lang="es-AR" sz="2400" b="1" i="1">
                <a:solidFill>
                  <a:srgbClr val="000099"/>
                </a:solidFill>
                <a:effectLst>
                  <a:outerShdw blurRad="38100" dist="38100" dir="2700000" algn="tl">
                    <a:srgbClr val="C0C0C0"/>
                  </a:outerShdw>
                </a:effectLst>
                <a:latin typeface="Arial" charset="0"/>
              </a:rPr>
              <a:t>Estas zonas pueden ser asiladas de forma física (Diferentes NICs) o lógica (VLANS)</a:t>
            </a:r>
          </a:p>
        </p:txBody>
      </p:sp>
      <p:sp>
        <p:nvSpPr>
          <p:cNvPr id="5" name="5 Marcador de número de diapositiva"/>
          <p:cNvSpPr>
            <a:spLocks noGrp="1"/>
          </p:cNvSpPr>
          <p:nvPr>
            <p:ph type="sldNum" sz="quarter" idx="12"/>
          </p:nvPr>
        </p:nvSpPr>
        <p:spPr/>
        <p:txBody>
          <a:bodyPr/>
          <a:lstStyle/>
          <a:p>
            <a:pPr>
              <a:defRPr/>
            </a:pPr>
            <a:fld id="{DA1F017F-DB50-4AD3-A591-1E210685189B}" type="slidenum">
              <a:rPr lang="en-US"/>
              <a:pPr>
                <a:defRPr/>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1035"/>
          <p:cNvGraphicFramePr>
            <a:graphicFrameLocks noGrp="1" noChangeAspect="1"/>
          </p:cNvGraphicFramePr>
          <p:nvPr>
            <p:ph/>
          </p:nvPr>
        </p:nvGraphicFramePr>
        <p:xfrm>
          <a:off x="428625" y="1571625"/>
          <a:ext cx="8429625" cy="5053013"/>
        </p:xfrm>
        <a:graphic>
          <a:graphicData uri="http://schemas.openxmlformats.org/presentationml/2006/ole">
            <mc:AlternateContent xmlns:mc="http://schemas.openxmlformats.org/markup-compatibility/2006">
              <mc:Choice xmlns:v="urn:schemas-microsoft-com:vml" Requires="v">
                <p:oleObj spid="_x0000_s1026" name="Visio" r:id="rId4" imgW="9706051" imgH="5818022" progId="">
                  <p:embed/>
                </p:oleObj>
              </mc:Choice>
              <mc:Fallback>
                <p:oleObj name="Visio" r:id="rId4" imgW="9706051" imgH="5818022" progId="">
                  <p:embed/>
                  <p:pic>
                    <p:nvPicPr>
                      <p:cNvPr id="0" name="Object 10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571625"/>
                        <a:ext cx="8429625" cy="5053013"/>
                      </a:xfrm>
                      <a:prstGeom prst="rect">
                        <a:avLst/>
                      </a:prstGeom>
                      <a:solidFill>
                        <a:schemeClr val="hlink"/>
                      </a:solidFill>
                      <a:ln w="76200">
                        <a:solidFill>
                          <a:srgbClr val="000080"/>
                        </a:solidFill>
                        <a:miter lim="800000"/>
                        <a:headEnd/>
                        <a:tailEnd/>
                      </a:ln>
                    </p:spPr>
                  </p:pic>
                </p:oleObj>
              </mc:Fallback>
            </mc:AlternateContent>
          </a:graphicData>
        </a:graphic>
      </p:graphicFrame>
      <p:sp>
        <p:nvSpPr>
          <p:cNvPr id="5" name="4 Marcador de número de diapositiva"/>
          <p:cNvSpPr>
            <a:spLocks noGrp="1"/>
          </p:cNvSpPr>
          <p:nvPr>
            <p:ph type="sldNum" sz="quarter" idx="12"/>
          </p:nvPr>
        </p:nvSpPr>
        <p:spPr/>
        <p:txBody>
          <a:bodyPr/>
          <a:lstStyle/>
          <a:p>
            <a:pPr>
              <a:defRPr/>
            </a:pPr>
            <a:fld id="{AE15B806-E1FB-490F-9D11-CCA6EEDA5F8F}" type="slidenum">
              <a:rPr lang="en-US"/>
              <a:pPr>
                <a:defRPr/>
              </a:pPr>
              <a:t>78</a:t>
            </a:fld>
            <a:endParaRPr lang="en-US"/>
          </a:p>
        </p:txBody>
      </p:sp>
      <p:sp>
        <p:nvSpPr>
          <p:cNvPr id="452615" name="Text Box 1031"/>
          <p:cNvSpPr txBox="1">
            <a:spLocks noChangeArrowheads="1"/>
          </p:cNvSpPr>
          <p:nvPr/>
        </p:nvSpPr>
        <p:spPr bwMode="auto">
          <a:xfrm>
            <a:off x="611188" y="188913"/>
            <a:ext cx="8175625" cy="1066800"/>
          </a:xfrm>
          <a:prstGeom prst="rect">
            <a:avLst/>
          </a:prstGeom>
          <a:blipFill dpi="0" rotWithShape="0">
            <a:blip r:embed="rId6" cstate="print"/>
            <a:srcRect/>
            <a:tile tx="0" ty="0" sx="100000" sy="100000" flip="none" algn="tl"/>
          </a:blipFill>
          <a:ln w="76200" algn="ctr">
            <a:solidFill>
              <a:srgbClr val="0000FF"/>
            </a:solidFill>
            <a:miter lim="800000"/>
            <a:headEnd/>
            <a:tailEnd/>
          </a:ln>
          <a:effectLst/>
        </p:spPr>
        <p:txBody>
          <a:bodyPr anchor="ctr"/>
          <a:lstStyle/>
          <a:p>
            <a:pPr algn="ctr">
              <a:defRPr/>
            </a:pPr>
            <a:r>
              <a:rPr lang="es-AR" sz="2800" b="1" i="1">
                <a:solidFill>
                  <a:srgbClr val="800000"/>
                </a:solidFill>
                <a:effectLst>
                  <a:outerShdw blurRad="38100" dist="38100" dir="2700000" algn="tl">
                    <a:srgbClr val="C0C0C0"/>
                  </a:outerShdw>
                </a:effectLst>
              </a:rPr>
              <a:t>Configuración de Nodo de Internet</a:t>
            </a:r>
            <a:br>
              <a:rPr lang="es-AR" sz="2800" b="1" i="1">
                <a:solidFill>
                  <a:srgbClr val="800000"/>
                </a:solidFill>
                <a:effectLst>
                  <a:outerShdw blurRad="38100" dist="38100" dir="2700000" algn="tl">
                    <a:srgbClr val="C0C0C0"/>
                  </a:outerShdw>
                </a:effectLst>
              </a:rPr>
            </a:br>
            <a:r>
              <a:rPr lang="es-AR" sz="2800" b="1" i="1">
                <a:solidFill>
                  <a:srgbClr val="800000"/>
                </a:solidFill>
                <a:effectLst>
                  <a:outerShdw blurRad="38100" dist="38100" dir="2700000" algn="tl">
                    <a:srgbClr val="C0C0C0"/>
                  </a:outerShdw>
                </a:effectLst>
              </a:rPr>
              <a:t>Topología y Zonas  - Esquema Básico</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84213" y="188913"/>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Topología y Zonas - </a:t>
            </a:r>
            <a:r>
              <a:rPr lang="es-AR" sz="3200" b="1" i="1" dirty="0" err="1">
                <a:solidFill>
                  <a:srgbClr val="800000"/>
                </a:solidFill>
                <a:effectLst>
                  <a:outerShdw blurRad="38100" dist="38100" dir="2700000" algn="tl">
                    <a:srgbClr val="C0C0C0"/>
                  </a:outerShdw>
                </a:effectLst>
                <a:latin typeface="Arial" charset="0"/>
              </a:rPr>
              <a:t>Outside</a:t>
            </a:r>
            <a:endParaRPr lang="es-AR" sz="3200" b="1" i="1" dirty="0">
              <a:solidFill>
                <a:srgbClr val="800000"/>
              </a:solidFill>
              <a:effectLst>
                <a:outerShdw blurRad="38100" dist="38100" dir="2700000" algn="tl">
                  <a:srgbClr val="C0C0C0"/>
                </a:outerShdw>
              </a:effectLst>
              <a:latin typeface="Arial" charset="0"/>
            </a:endParaRPr>
          </a:p>
        </p:txBody>
      </p:sp>
      <p:sp>
        <p:nvSpPr>
          <p:cNvPr id="557059" name="Rectangle 3"/>
          <p:cNvSpPr>
            <a:spLocks noGrp="1" noChangeArrowheads="1"/>
          </p:cNvSpPr>
          <p:nvPr>
            <p:ph idx="1"/>
          </p:nvPr>
        </p:nvSpPr>
        <p:spPr>
          <a:xfrm>
            <a:off x="395288" y="1557338"/>
            <a:ext cx="8534400" cy="49672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el área no segura.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Los dispositivos que se encuentran conectados a esta sección o zona se encuentran fuera del control de los administradores de seguridad o de la compañía.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Puede ser origen de conexiones con malas intenciones, por lo que deben proveerse los mecanismos de defensa y restricciones adecuados para evitar intrusiones o accesos indebidos.</a:t>
            </a:r>
          </a:p>
        </p:txBody>
      </p:sp>
      <p:sp>
        <p:nvSpPr>
          <p:cNvPr id="5" name="5 Marcador de número de diapositiva"/>
          <p:cNvSpPr>
            <a:spLocks noGrp="1"/>
          </p:cNvSpPr>
          <p:nvPr>
            <p:ph type="sldNum" sz="quarter" idx="12"/>
          </p:nvPr>
        </p:nvSpPr>
        <p:spPr/>
        <p:txBody>
          <a:bodyPr/>
          <a:lstStyle/>
          <a:p>
            <a:pPr>
              <a:defRPr/>
            </a:pPr>
            <a:fld id="{5C2E5225-2B75-443D-8657-671AEFDD6159}" type="slidenum">
              <a:rPr lang="en-US"/>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subTitle" idx="1"/>
          </p:nvPr>
        </p:nvSpPr>
        <p:spPr>
          <a:xfrm>
            <a:off x="1547664" y="21265"/>
            <a:ext cx="6400800" cy="1125538"/>
          </a:xfrm>
          <a:solidFill>
            <a:schemeClr val="accent2">
              <a:lumMod val="40000"/>
              <a:lumOff val="60000"/>
            </a:schemeClr>
          </a:solidFill>
          <a:ln w="76200" cap="flat" algn="ctr">
            <a:solidFill>
              <a:schemeClr val="accent2">
                <a:lumMod val="50000"/>
              </a:schemeClr>
            </a:solidFill>
          </a:ln>
        </p:spPr>
        <p:txBody>
          <a:bodyPr anchor="ctr"/>
          <a:lstStyle/>
          <a:p>
            <a:pPr>
              <a:lnSpc>
                <a:spcPct val="90000"/>
              </a:lnSpc>
              <a:spcBef>
                <a:spcPct val="0"/>
              </a:spcBef>
            </a:pPr>
            <a:r>
              <a:rPr lang="es-ES" i="1" dirty="0">
                <a:solidFill>
                  <a:schemeClr val="accent2">
                    <a:lumMod val="75000"/>
                  </a:schemeClr>
                </a:solidFill>
                <a:effectLst>
                  <a:outerShdw blurRad="38100" dist="38100" dir="2700000" algn="tl">
                    <a:srgbClr val="C0C0C0"/>
                  </a:outerShdw>
                </a:effectLst>
                <a:latin typeface="Arial" charset="0"/>
              </a:rPr>
              <a:t>Recientes Objetivos de </a:t>
            </a:r>
            <a:r>
              <a:rPr lang="es-ES" i="1" dirty="0" err="1">
                <a:solidFill>
                  <a:schemeClr val="accent2">
                    <a:lumMod val="75000"/>
                  </a:schemeClr>
                </a:solidFill>
                <a:effectLst>
                  <a:outerShdw blurRad="38100" dist="38100" dir="2700000" algn="tl">
                    <a:srgbClr val="C0C0C0"/>
                  </a:outerShdw>
                </a:effectLst>
                <a:latin typeface="Arial" charset="0"/>
              </a:rPr>
              <a:t>Ciberataques</a:t>
            </a:r>
            <a:endParaRPr lang="es-ES" i="1" dirty="0">
              <a:solidFill>
                <a:schemeClr val="accent2">
                  <a:lumMod val="75000"/>
                </a:schemeClr>
              </a:solidFill>
              <a:effectLst>
                <a:outerShdw blurRad="38100" dist="38100" dir="2700000" algn="tl">
                  <a:srgbClr val="C0C0C0"/>
                </a:outerShdw>
              </a:effectLst>
              <a:latin typeface="Arial" charset="0"/>
            </a:endParaRPr>
          </a:p>
        </p:txBody>
      </p:sp>
      <p:pic>
        <p:nvPicPr>
          <p:cNvPr id="4" name="3 Imagen" descr="mindef1.JPG"/>
          <p:cNvPicPr>
            <a:picLocks noChangeAspect="1"/>
          </p:cNvPicPr>
          <p:nvPr/>
        </p:nvPicPr>
        <p:blipFill>
          <a:blip r:embed="rId2" cstate="print"/>
          <a:stretch>
            <a:fillRect/>
          </a:stretch>
        </p:blipFill>
        <p:spPr>
          <a:xfrm>
            <a:off x="323528" y="1340768"/>
            <a:ext cx="8476263" cy="5256584"/>
          </a:xfrm>
          <a:prstGeom prst="rect">
            <a:avLst/>
          </a:prstGeom>
          <a:blipFill dpi="0" rotWithShape="0">
            <a:blip r:embed="rId3" cstate="print"/>
            <a:srcRect/>
            <a:tile tx="0" ty="0" sx="100000" sy="100000" flip="none" algn="tl"/>
          </a:blipFill>
          <a:ln w="76200" cap="flat" algn="ctr">
            <a:solidFill>
              <a:schemeClr val="accent2">
                <a:lumMod val="50000"/>
              </a:schemeClr>
            </a:solidFill>
            <a:miter lim="800000"/>
            <a:headEnd/>
            <a:tailEnd/>
          </a:ln>
        </p:spPr>
      </p:pic>
    </p:spTree>
    <p:extLst>
      <p:ext uri="{BB962C8B-B14F-4D97-AF65-F5344CB8AC3E}">
        <p14:creationId xmlns:p14="http://schemas.microsoft.com/office/powerpoint/2010/main" val="19002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84322">
                                            <p:bg/>
                                          </p:spTgt>
                                        </p:tgtEl>
                                        <p:attrNameLst>
                                          <p:attrName>style.visibility</p:attrName>
                                        </p:attrNameLst>
                                      </p:cBhvr>
                                      <p:to>
                                        <p:strVal val="visible"/>
                                      </p:to>
                                    </p:set>
                                    <p:anim calcmode="lin" valueType="num">
                                      <p:cBhvr>
                                        <p:cTn id="7" dur="1000" fill="hold"/>
                                        <p:tgtEl>
                                          <p:spTgt spid="184322">
                                            <p:bg/>
                                          </p:spTgt>
                                        </p:tgtEl>
                                        <p:attrNameLst>
                                          <p:attrName>ppt_w</p:attrName>
                                        </p:attrNameLst>
                                      </p:cBhvr>
                                      <p:tavLst>
                                        <p:tav tm="0">
                                          <p:val>
                                            <p:fltVal val="0"/>
                                          </p:val>
                                        </p:tav>
                                        <p:tav tm="100000">
                                          <p:val>
                                            <p:strVal val="#ppt_w"/>
                                          </p:val>
                                        </p:tav>
                                      </p:tavLst>
                                    </p:anim>
                                    <p:anim calcmode="lin" valueType="num">
                                      <p:cBhvr>
                                        <p:cTn id="8" dur="1000" fill="hold"/>
                                        <p:tgtEl>
                                          <p:spTgt spid="184322">
                                            <p:bg/>
                                          </p:spTgt>
                                        </p:tgtEl>
                                        <p:attrNameLst>
                                          <p:attrName>ppt_h</p:attrName>
                                        </p:attrNameLst>
                                      </p:cBhvr>
                                      <p:tavLst>
                                        <p:tav tm="0">
                                          <p:val>
                                            <p:fltVal val="0"/>
                                          </p:val>
                                        </p:tav>
                                        <p:tav tm="100000">
                                          <p:val>
                                            <p:strVal val="#ppt_h"/>
                                          </p:val>
                                        </p:tav>
                                      </p:tavLst>
                                    </p:anim>
                                    <p:anim calcmode="lin" valueType="num">
                                      <p:cBhvr>
                                        <p:cTn id="9" dur="1000" fill="hold"/>
                                        <p:tgtEl>
                                          <p:spTgt spid="184322">
                                            <p:bg/>
                                          </p:spTgt>
                                        </p:tgtEl>
                                        <p:attrNameLst>
                                          <p:attrName>style.rotation</p:attrName>
                                        </p:attrNameLst>
                                      </p:cBhvr>
                                      <p:tavLst>
                                        <p:tav tm="0">
                                          <p:val>
                                            <p:fltVal val="90"/>
                                          </p:val>
                                        </p:tav>
                                        <p:tav tm="100000">
                                          <p:val>
                                            <p:fltVal val="0"/>
                                          </p:val>
                                        </p:tav>
                                      </p:tavLst>
                                    </p:anim>
                                    <p:animEffect transition="in" filter="fade">
                                      <p:cBhvr>
                                        <p:cTn id="10" dur="1000"/>
                                        <p:tgtEl>
                                          <p:spTgt spid="184322">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84322">
                                            <p:txEl>
                                              <p:pRg st="0" end="0"/>
                                            </p:txEl>
                                          </p:spTgt>
                                        </p:tgtEl>
                                        <p:attrNameLst>
                                          <p:attrName>style.visibility</p:attrName>
                                        </p:attrNameLst>
                                      </p:cBhvr>
                                      <p:to>
                                        <p:strVal val="visible"/>
                                      </p:to>
                                    </p:set>
                                    <p:anim calcmode="lin" valueType="num">
                                      <p:cBhvr>
                                        <p:cTn id="15" dur="1000" fill="hold"/>
                                        <p:tgtEl>
                                          <p:spTgt spid="184322">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184322">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184322">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18432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26035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429059" name="Rectangle 3"/>
          <p:cNvSpPr>
            <a:spLocks noGrp="1" noChangeArrowheads="1"/>
          </p:cNvSpPr>
          <p:nvPr>
            <p:ph idx="1"/>
          </p:nvPr>
        </p:nvSpPr>
        <p:spPr>
          <a:xfrm>
            <a:off x="609600" y="1762125"/>
            <a:ext cx="8077200" cy="4691063"/>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Es la zona más segura de la red.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Se distingue por la configuración restrictiva respecto de las otras zonas de seguridad.</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NUNCA debe poder ser accedida desde el exterior en forma directa.</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En esta zona pueden residir los Servidores de Correo Electrónico Interno (SMTP), el Servidor Proxy , el Servidor de Web Interno , el Servidor de Nombre de Dominio Interno (DNS Interno)  Etc.</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5C932236-E02E-47FE-B782-124644B15C02}" type="slidenum">
              <a:rPr lang="en-US"/>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4" name="Rectangle 1030"/>
          <p:cNvSpPr>
            <a:spLocks noGrp="1" noChangeArrowheads="1"/>
          </p:cNvSpPr>
          <p:nvPr>
            <p:ph type="title"/>
          </p:nvPr>
        </p:nvSpPr>
        <p:spPr>
          <a:xfrm>
            <a:off x="684213" y="0"/>
            <a:ext cx="7772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a:t>
            </a:r>
            <a:br>
              <a:rPr lang="es-AR" sz="3200" b="1" i="1" dirty="0">
                <a:solidFill>
                  <a:srgbClr val="800000"/>
                </a:solidFill>
                <a:effectLst>
                  <a:outerShdw blurRad="38100" dist="38100" dir="2700000" algn="tl">
                    <a:srgbClr val="C0C0C0"/>
                  </a:outerShdw>
                </a:effectLst>
                <a:latin typeface="Arial" charset="0"/>
              </a:rPr>
            </a:br>
            <a:r>
              <a:rPr lang="es-AR" sz="3200" b="1" i="1" dirty="0" err="1">
                <a:solidFill>
                  <a:srgbClr val="800000"/>
                </a:solidFill>
                <a:effectLst>
                  <a:outerShdw blurRad="38100" dist="38100" dir="2700000" algn="tl">
                    <a:srgbClr val="C0C0C0"/>
                  </a:outerShdw>
                </a:effectLst>
                <a:latin typeface="Arial" charset="0"/>
              </a:rPr>
              <a:t>Inside</a:t>
            </a:r>
            <a:endParaRPr lang="es-AR" sz="3200" b="1" i="1" dirty="0">
              <a:solidFill>
                <a:srgbClr val="800000"/>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37292089-18A4-48D2-A2E6-8D56463ACDC8}" type="slidenum">
              <a:rPr lang="en-US"/>
              <a:pPr>
                <a:defRPr/>
              </a:pPr>
              <a:t>81</a:t>
            </a:fld>
            <a:endParaRPr lang="en-US"/>
          </a:p>
        </p:txBody>
      </p:sp>
      <p:graphicFrame>
        <p:nvGraphicFramePr>
          <p:cNvPr id="3074" name="Object 1031"/>
          <p:cNvGraphicFramePr>
            <a:graphicFrameLocks noChangeAspect="1"/>
          </p:cNvGraphicFramePr>
          <p:nvPr/>
        </p:nvGraphicFramePr>
        <p:xfrm>
          <a:off x="357188" y="1357313"/>
          <a:ext cx="8429625" cy="5259387"/>
        </p:xfrm>
        <a:graphic>
          <a:graphicData uri="http://schemas.openxmlformats.org/presentationml/2006/ole">
            <mc:AlternateContent xmlns:mc="http://schemas.openxmlformats.org/markup-compatibility/2006">
              <mc:Choice xmlns:v="urn:schemas-microsoft-com:vml" Requires="v">
                <p:oleObj spid="_x0000_s2050" name="Visio" r:id="rId5" imgW="10412578" imgH="6768694" progId="">
                  <p:embed/>
                </p:oleObj>
              </mc:Choice>
              <mc:Fallback>
                <p:oleObj name="Visio" r:id="rId5" imgW="10412578" imgH="6768694"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8" y="1357313"/>
                        <a:ext cx="8429625" cy="525938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430083" name="Rectangle 3"/>
          <p:cNvSpPr>
            <a:spLocks noGrp="1" noChangeArrowheads="1"/>
          </p:cNvSpPr>
          <p:nvPr>
            <p:ph idx="1"/>
          </p:nvPr>
        </p:nvSpPr>
        <p:spPr>
          <a:xfrm>
            <a:off x="323850" y="1412875"/>
            <a:ext cx="8424863" cy="518477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donde se alojan los equipos que podrán ser accedidos desde el exterior y el interior de la red.</a:t>
            </a:r>
          </a:p>
          <a:p>
            <a:pPr algn="just">
              <a:lnSpc>
                <a:spcPct val="90000"/>
              </a:lnSpc>
              <a:defRPr/>
            </a:pPr>
            <a:r>
              <a:rPr lang="es-AR" b="1" i="1">
                <a:solidFill>
                  <a:srgbClr val="000099"/>
                </a:solidFill>
                <a:effectLst>
                  <a:outerShdw blurRad="38100" dist="38100" dir="2700000" algn="tl">
                    <a:srgbClr val="C0C0C0"/>
                  </a:outerShdw>
                </a:effectLst>
                <a:latin typeface="Arial" charset="0"/>
              </a:rPr>
              <a:t>Se caracteriza por poseer cierta flexibilidad en las políticas de servicios en comparación a la zona INSIDE (Inflexible).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Correo Electrónico Externo (SMTP), El Servidor de Web Externo ,Webmail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FEF7498-954D-4CE9-9142-22036CE1CE01}" type="slidenum">
              <a:rPr lang="en-US"/>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228600" y="0"/>
            <a:ext cx="89154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 </a:t>
            </a:r>
            <a:r>
              <a:rPr lang="es-AR" sz="3200" b="1" i="1" dirty="0" err="1">
                <a:solidFill>
                  <a:srgbClr val="800000"/>
                </a:solidFill>
                <a:effectLst>
                  <a:outerShdw blurRad="38100" dist="38100" dir="2700000" algn="tl">
                    <a:srgbClr val="C0C0C0"/>
                  </a:outerShdw>
                </a:effectLst>
                <a:latin typeface="Arial" charset="0"/>
              </a:rPr>
              <a:t>DMZ</a:t>
            </a:r>
            <a:r>
              <a:rPr lang="es-AR" sz="3200" b="1" i="1" dirty="0">
                <a:solidFill>
                  <a:srgbClr val="800000"/>
                </a:solidFill>
                <a:effectLst>
                  <a:outerShdw blurRad="38100" dist="38100" dir="2700000" algn="tl">
                    <a:srgbClr val="C0C0C0"/>
                  </a:outerShdw>
                </a:effectLst>
                <a:latin typeface="Arial" charset="0"/>
              </a:rPr>
              <a:t> </a:t>
            </a:r>
          </a:p>
        </p:txBody>
      </p:sp>
      <p:sp>
        <p:nvSpPr>
          <p:cNvPr id="5" name="5 Marcador de número de diapositiva"/>
          <p:cNvSpPr>
            <a:spLocks noGrp="1"/>
          </p:cNvSpPr>
          <p:nvPr>
            <p:ph type="sldNum" sz="quarter" idx="12"/>
          </p:nvPr>
        </p:nvSpPr>
        <p:spPr/>
        <p:txBody>
          <a:bodyPr/>
          <a:lstStyle/>
          <a:p>
            <a:pPr>
              <a:defRPr/>
            </a:pPr>
            <a:fld id="{4BF3250F-715F-4042-8EBF-C5DAE3DEF754}" type="slidenum">
              <a:rPr lang="en-US"/>
              <a:pPr>
                <a:defRPr/>
              </a:pPr>
              <a:t>83</a:t>
            </a:fld>
            <a:endParaRPr lang="en-US"/>
          </a:p>
        </p:txBody>
      </p:sp>
      <p:graphicFrame>
        <p:nvGraphicFramePr>
          <p:cNvPr id="4098" name="Object 1031"/>
          <p:cNvGraphicFramePr>
            <a:graphicFrameLocks noChangeAspect="1"/>
          </p:cNvGraphicFramePr>
          <p:nvPr/>
        </p:nvGraphicFramePr>
        <p:xfrm>
          <a:off x="250825" y="1268413"/>
          <a:ext cx="8642350" cy="5329237"/>
        </p:xfrm>
        <a:graphic>
          <a:graphicData uri="http://schemas.openxmlformats.org/presentationml/2006/ole">
            <mc:AlternateContent xmlns:mc="http://schemas.openxmlformats.org/markup-compatibility/2006">
              <mc:Choice xmlns:v="urn:schemas-microsoft-com:vml" Requires="v">
                <p:oleObj spid="_x0000_s3074" name="Visio" r:id="rId5" imgW="9944710" imgH="6275222" progId="">
                  <p:embed/>
                </p:oleObj>
              </mc:Choice>
              <mc:Fallback>
                <p:oleObj name="Visio" r:id="rId5" imgW="9944710" imgH="6275222" progId="">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268413"/>
                        <a:ext cx="8642350" cy="5329237"/>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179388" y="188913"/>
            <a:ext cx="8763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431107" name="Rectangle 3"/>
          <p:cNvSpPr>
            <a:spLocks noGrp="1" noChangeArrowheads="1"/>
          </p:cNvSpPr>
          <p:nvPr>
            <p:ph idx="1"/>
          </p:nvPr>
        </p:nvSpPr>
        <p:spPr>
          <a:xfrm>
            <a:off x="457200" y="1557338"/>
            <a:ext cx="8147050" cy="5040312"/>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Son aquellas que contienen equipos que, aun cuando pertenecen a la Institución , no se consideran suficientemente seguros como para ser integrados dentro de la Red institucional. </a:t>
            </a:r>
          </a:p>
          <a:p>
            <a:pPr algn="just">
              <a:lnSpc>
                <a:spcPct val="90000"/>
              </a:lnSpc>
              <a:defRPr/>
            </a:pPr>
            <a:r>
              <a:rPr lang="es-AR" b="1" i="1">
                <a:solidFill>
                  <a:srgbClr val="000099"/>
                </a:solidFill>
                <a:effectLst>
                  <a:outerShdw blurRad="38100" dist="38100" dir="2700000" algn="tl">
                    <a:srgbClr val="C0C0C0"/>
                  </a:outerShdw>
                </a:effectLst>
                <a:latin typeface="Arial" charset="0"/>
              </a:rPr>
              <a:t>En esta zona pueden residir los Servidores de Acceso Remoto para usuarios externos conectados por módem, Maquinas para Capacitación,  Etc.</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71E9C6C2-DC6B-4DB8-B000-454F78543823}" type="slidenum">
              <a:rPr lang="en-US"/>
              <a:pPr>
                <a:defRPr/>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0" y="0"/>
            <a:ext cx="9144000" cy="1143000"/>
          </a:xfrm>
          <a:blipFill dpi="0" rotWithShape="0">
            <a:blip r:embed="rId4"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de Internet  </a:t>
            </a:r>
            <a:br>
              <a:rPr lang="es-AR" sz="3200" b="1" i="1" dirty="0">
                <a:solidFill>
                  <a:srgbClr val="800000"/>
                </a:solidFill>
                <a:effectLst>
                  <a:outerShdw blurRad="38100" dist="38100" dir="2700000" algn="tl">
                    <a:srgbClr val="C0C0C0"/>
                  </a:outerShdw>
                </a:effectLst>
                <a:latin typeface="Arial" charset="0"/>
              </a:rPr>
            </a:br>
            <a:r>
              <a:rPr lang="es-AR" sz="3200" b="1" i="1" dirty="0">
                <a:solidFill>
                  <a:srgbClr val="800000"/>
                </a:solidFill>
                <a:effectLst>
                  <a:outerShdw blurRad="38100" dist="38100" dir="2700000" algn="tl">
                    <a:srgbClr val="C0C0C0"/>
                  </a:outerShdw>
                </a:effectLst>
                <a:latin typeface="Arial" charset="0"/>
              </a:rPr>
              <a:t>Otras Zonas</a:t>
            </a:r>
          </a:p>
        </p:txBody>
      </p:sp>
      <p:sp>
        <p:nvSpPr>
          <p:cNvPr id="5" name="5 Marcador de número de diapositiva"/>
          <p:cNvSpPr>
            <a:spLocks noGrp="1"/>
          </p:cNvSpPr>
          <p:nvPr>
            <p:ph type="sldNum" sz="quarter" idx="12"/>
          </p:nvPr>
        </p:nvSpPr>
        <p:spPr/>
        <p:txBody>
          <a:bodyPr/>
          <a:lstStyle/>
          <a:p>
            <a:pPr>
              <a:defRPr/>
            </a:pPr>
            <a:fld id="{A93E1055-46AA-4DCA-9ACF-BEF4EBC627A4}" type="slidenum">
              <a:rPr lang="en-US"/>
              <a:pPr>
                <a:defRPr/>
              </a:pPr>
              <a:t>85</a:t>
            </a:fld>
            <a:endParaRPr lang="en-US"/>
          </a:p>
        </p:txBody>
      </p:sp>
      <p:graphicFrame>
        <p:nvGraphicFramePr>
          <p:cNvPr id="5122" name="Object 0"/>
          <p:cNvGraphicFramePr>
            <a:graphicFrameLocks noChangeAspect="1"/>
          </p:cNvGraphicFramePr>
          <p:nvPr/>
        </p:nvGraphicFramePr>
        <p:xfrm>
          <a:off x="285750" y="1285875"/>
          <a:ext cx="8607425" cy="5343525"/>
        </p:xfrm>
        <a:graphic>
          <a:graphicData uri="http://schemas.openxmlformats.org/presentationml/2006/ole">
            <mc:AlternateContent xmlns:mc="http://schemas.openxmlformats.org/markup-compatibility/2006">
              <mc:Choice xmlns:v="urn:schemas-microsoft-com:vml" Requires="v">
                <p:oleObj spid="_x0000_s4098" name="Visio" r:id="rId5" imgW="9260738" imgH="7359701" progId="">
                  <p:embed/>
                </p:oleObj>
              </mc:Choice>
              <mc:Fallback>
                <p:oleObj name="Visio" r:id="rId5" imgW="9260738" imgH="7359701" progId="">
                  <p:embed/>
                  <p:pic>
                    <p:nvPicPr>
                      <p:cNvPr id="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1285875"/>
                        <a:ext cx="8607425" cy="5343525"/>
                      </a:xfrm>
                      <a:prstGeom prst="rect">
                        <a:avLst/>
                      </a:prstGeom>
                      <a:solidFill>
                        <a:schemeClr val="hlink"/>
                      </a:solidFill>
                      <a:ln w="762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381000" y="188913"/>
            <a:ext cx="8382000" cy="1008062"/>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Configuración de Nodo conectado a Internet – Zona de Sistemas </a:t>
            </a:r>
            <a:r>
              <a:rPr lang="es-AR" sz="3200" b="1" i="1" dirty="0" err="1">
                <a:solidFill>
                  <a:srgbClr val="800000"/>
                </a:solidFill>
                <a:effectLst>
                  <a:outerShdw blurRad="38100" dist="38100" dir="2700000" algn="tl">
                    <a:srgbClr val="C0C0C0"/>
                  </a:outerShdw>
                </a:effectLst>
                <a:latin typeface="Arial" charset="0"/>
              </a:rPr>
              <a:t>Legacy</a:t>
            </a:r>
            <a:endParaRPr lang="es-AR" sz="3200" b="1" i="1" dirty="0">
              <a:solidFill>
                <a:srgbClr val="800000"/>
              </a:solidFill>
              <a:effectLst>
                <a:outerShdw blurRad="38100" dist="38100" dir="2700000" algn="tl">
                  <a:srgbClr val="C0C0C0"/>
                </a:outerShdw>
              </a:effectLst>
              <a:latin typeface="Arial" charset="0"/>
            </a:endParaRPr>
          </a:p>
        </p:txBody>
      </p:sp>
      <p:sp>
        <p:nvSpPr>
          <p:cNvPr id="434179" name="Rectangle 3"/>
          <p:cNvSpPr>
            <a:spLocks noGrp="1" noChangeArrowheads="1"/>
          </p:cNvSpPr>
          <p:nvPr>
            <p:ph idx="1"/>
          </p:nvPr>
        </p:nvSpPr>
        <p:spPr>
          <a:xfrm>
            <a:off x="250825" y="1295400"/>
            <a:ext cx="8569325" cy="5229225"/>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rgbClr val="000099"/>
                </a:solidFill>
                <a:effectLst>
                  <a:outerShdw blurRad="38100" dist="38100" dir="2700000" algn="tl">
                    <a:srgbClr val="C0C0C0"/>
                  </a:outerShdw>
                </a:effectLst>
                <a:latin typeface="Arial" charset="0"/>
              </a:rPr>
              <a:t>Corresponde a la parte de la topología del nodo que contiene a la Red Con Servidores de Sistemas que perduran en el tiempo y son los Sistemas Administrativos y De gestión más sensibles de la Organización.</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Es la zona de mayor Seguridad dentro de la Topología de la Red.</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Puede Estar Protegido Por un Firewall, Proxy o Servidor de Transacciones Seguras.</a:t>
            </a:r>
          </a:p>
          <a:p>
            <a:pPr algn="just">
              <a:lnSpc>
                <a:spcPct val="90000"/>
              </a:lnSpc>
              <a:defRPr/>
            </a:pPr>
            <a:endParaRPr lang="es-AR" b="1" i="1" dirty="0">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0777A323-1A20-43E8-9B78-466AD6AA7CF9}" type="slidenum">
              <a:rPr lang="en-US"/>
              <a:pPr>
                <a:defRPr/>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684213"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a:t>
            </a:r>
          </a:p>
        </p:txBody>
      </p:sp>
      <p:sp>
        <p:nvSpPr>
          <p:cNvPr id="433155" name="Rectangle 3"/>
          <p:cNvSpPr>
            <a:spLocks noGrp="1" noChangeArrowheads="1"/>
          </p:cNvSpPr>
          <p:nvPr>
            <p:ph idx="1"/>
          </p:nvPr>
        </p:nvSpPr>
        <p:spPr>
          <a:xfrm>
            <a:off x="323850" y="1341438"/>
            <a:ext cx="8569325" cy="5183187"/>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Posee Un sistema operativo asegurado que permite resguardar dentro de esta Zona Servidores Legacy con sistemas críticos (Financieros, Administrativos, Logísticos) .</a:t>
            </a:r>
          </a:p>
          <a:p>
            <a:pPr algn="just">
              <a:lnSpc>
                <a:spcPct val="90000"/>
              </a:lnSpc>
              <a:defRPr/>
            </a:pPr>
            <a:r>
              <a:rPr lang="es-AR" b="1" i="1">
                <a:solidFill>
                  <a:srgbClr val="000099"/>
                </a:solidFill>
                <a:effectLst>
                  <a:outerShdw blurRad="38100" dist="38100" dir="2700000" algn="tl">
                    <a:srgbClr val="C0C0C0"/>
                  </a:outerShdw>
                </a:effectLst>
                <a:latin typeface="Arial" charset="0"/>
              </a:rPr>
              <a:t>Prohíbe todos los servicios de Internet que accedan a esta zona y pongan en peligro la Operatividad de los Mismos. </a:t>
            </a:r>
          </a:p>
          <a:p>
            <a:pPr algn="just">
              <a:lnSpc>
                <a:spcPct val="90000"/>
              </a:lnSpc>
              <a:defRPr/>
            </a:pPr>
            <a:r>
              <a:rPr lang="es-AR" b="1" i="1">
                <a:solidFill>
                  <a:srgbClr val="000099"/>
                </a:solidFill>
                <a:effectLst>
                  <a:outerShdw blurRad="38100" dist="38100" dir="2700000" algn="tl">
                    <a:srgbClr val="C0C0C0"/>
                  </a:outerShdw>
                </a:effectLst>
                <a:latin typeface="Arial" charset="0"/>
              </a:rPr>
              <a:t>Ej  FTP, TELNET , ETC</a:t>
            </a:r>
          </a:p>
        </p:txBody>
      </p:sp>
      <p:sp>
        <p:nvSpPr>
          <p:cNvPr id="5" name="5 Marcador de número de diapositiva"/>
          <p:cNvSpPr>
            <a:spLocks noGrp="1"/>
          </p:cNvSpPr>
          <p:nvPr>
            <p:ph type="sldNum" sz="quarter" idx="12"/>
          </p:nvPr>
        </p:nvSpPr>
        <p:spPr/>
        <p:txBody>
          <a:bodyPr/>
          <a:lstStyle/>
          <a:p>
            <a:pPr>
              <a:defRPr/>
            </a:pPr>
            <a:fld id="{34A92BDE-7E61-4759-ABEE-9C1718DE4227}" type="slidenum">
              <a:rPr lang="en-US"/>
              <a:pPr>
                <a:defRPr/>
              </a:pPr>
              <a:t>87</a:t>
            </a:fld>
            <a:endParaRPr 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Seguras </a:t>
            </a:r>
          </a:p>
        </p:txBody>
      </p:sp>
      <p:sp>
        <p:nvSpPr>
          <p:cNvPr id="432131" name="Rectangle 3"/>
          <p:cNvSpPr>
            <a:spLocks noGrp="1" noChangeArrowheads="1"/>
          </p:cNvSpPr>
          <p:nvPr>
            <p:ph idx="1"/>
          </p:nvPr>
        </p:nvSpPr>
        <p:spPr>
          <a:xfrm>
            <a:off x="395288" y="1557338"/>
            <a:ext cx="8497887" cy="48958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 Un Servidor  de Seguridad para Nodos de Internet diseñado para proteger los Sistemas Legacy  y las bases de datos puestas a disposición para consultas de usuarios de Internet. </a:t>
            </a:r>
          </a:p>
          <a:p>
            <a:pPr algn="just">
              <a:lnSpc>
                <a:spcPct val="90000"/>
              </a:lnSpc>
              <a:defRPr/>
            </a:pPr>
            <a:r>
              <a:rPr lang="es-AR" b="1" i="1">
                <a:solidFill>
                  <a:srgbClr val="000099"/>
                </a:solidFill>
                <a:effectLst>
                  <a:outerShdw blurRad="38100" dist="38100" dir="2700000" algn="tl">
                    <a:srgbClr val="C0C0C0"/>
                  </a:outerShdw>
                </a:effectLst>
                <a:latin typeface="Arial" charset="0"/>
              </a:rPr>
              <a:t>Consiste en un computador con una Interfaz de Red de doble boca , que hace de Pasarela (Gateway) entre la Zona de Intranet / Internet y la Zona de Seguridad en la Red definida a tal efecto.</a:t>
            </a:r>
          </a:p>
        </p:txBody>
      </p:sp>
      <p:sp>
        <p:nvSpPr>
          <p:cNvPr id="5" name="5 Marcador de número de diapositiva"/>
          <p:cNvSpPr>
            <a:spLocks noGrp="1"/>
          </p:cNvSpPr>
          <p:nvPr>
            <p:ph type="sldNum" sz="quarter" idx="12"/>
          </p:nvPr>
        </p:nvSpPr>
        <p:spPr/>
        <p:txBody>
          <a:bodyPr/>
          <a:lstStyle/>
          <a:p>
            <a:pPr>
              <a:defRPr/>
            </a:pPr>
            <a:fld id="{96F20C66-AF6A-4538-9338-132D8E1EDEB0}" type="slidenum">
              <a:rPr lang="en-US"/>
              <a:pPr>
                <a:defRPr/>
              </a:pPr>
              <a:t>88</a:t>
            </a:fld>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685800" y="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5203" name="Rectangle 3"/>
          <p:cNvSpPr>
            <a:spLocks noGrp="1" noChangeArrowheads="1"/>
          </p:cNvSpPr>
          <p:nvPr>
            <p:ph idx="1"/>
          </p:nvPr>
        </p:nvSpPr>
        <p:spPr>
          <a:xfrm>
            <a:off x="323850" y="1295400"/>
            <a:ext cx="8515350" cy="50863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En caso  que el Usuario de Internet necesite acceder  a servicios de esta zona se debe establecer un servidor intermedio de Web que atienda las consultas de usuarios y solicite los datos a los Sistemas Legacy cumpliendo así con la teoría del modelo de N-capas. </a:t>
            </a:r>
          </a:p>
          <a:p>
            <a:pPr algn="just">
              <a:lnSpc>
                <a:spcPct val="90000"/>
              </a:lnSpc>
              <a:defRPr/>
            </a:pPr>
            <a:r>
              <a:rPr lang="es-AR" sz="2800" b="1" i="1">
                <a:solidFill>
                  <a:srgbClr val="000099"/>
                </a:solidFill>
                <a:effectLst>
                  <a:outerShdw blurRad="38100" dist="38100" dir="2700000" algn="tl">
                    <a:srgbClr val="C0C0C0"/>
                  </a:outerShdw>
                </a:effectLst>
                <a:latin typeface="Arial" charset="0"/>
              </a:rPr>
              <a:t>Ningún usuario habilitado a realizar consultas podrá acceder directamente a los Servidores Legacy, teniendo que comunicarse mandatoriamente a través de este servidor de Web Intermedio. </a:t>
            </a:r>
          </a:p>
        </p:txBody>
      </p:sp>
      <p:sp>
        <p:nvSpPr>
          <p:cNvPr id="5" name="5 Marcador de número de diapositiva"/>
          <p:cNvSpPr>
            <a:spLocks noGrp="1"/>
          </p:cNvSpPr>
          <p:nvPr>
            <p:ph type="sldNum" sz="quarter" idx="12"/>
          </p:nvPr>
        </p:nvSpPr>
        <p:spPr/>
        <p:txBody>
          <a:bodyPr/>
          <a:lstStyle/>
          <a:p>
            <a:pPr>
              <a:defRPr/>
            </a:pPr>
            <a:fld id="{39B05136-FAFA-4623-B75B-159329E12D05}" type="slidenum">
              <a:rPr lang="en-US"/>
              <a:pPr>
                <a:defRPr/>
              </a:pPr>
              <a:t>89</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4"/>
          <p:cNvSpPr>
            <a:spLocks noGrp="1" noChangeArrowheads="1"/>
          </p:cNvSpPr>
          <p:nvPr>
            <p:ph type="subTitle" idx="1"/>
          </p:nvPr>
        </p:nvSpPr>
        <p:spPr>
          <a:xfrm>
            <a:off x="2268538" y="0"/>
            <a:ext cx="6400800" cy="1125538"/>
          </a:xfrm>
        </p:spPr>
        <p:txBody>
          <a:bodyPr/>
          <a:lstStyle/>
          <a:p>
            <a:r>
              <a:rPr lang="es-ES"/>
              <a:t>Ataque FAA</a:t>
            </a:r>
          </a:p>
        </p:txBody>
      </p:sp>
      <p:pic>
        <p:nvPicPr>
          <p:cNvPr id="179205" name="Picture 5"/>
          <p:cNvPicPr>
            <a:picLocks noChangeAspect="1" noChangeArrowheads="1"/>
          </p:cNvPicPr>
          <p:nvPr/>
        </p:nvPicPr>
        <p:blipFill>
          <a:blip r:embed="rId2" cstate="print"/>
          <a:srcRect/>
          <a:stretch>
            <a:fillRect/>
          </a:stretch>
        </p:blipFill>
        <p:spPr bwMode="auto">
          <a:xfrm>
            <a:off x="0" y="0"/>
            <a:ext cx="9144000" cy="6731000"/>
          </a:xfrm>
          <a:prstGeom prst="rect">
            <a:avLst/>
          </a:prstGeom>
          <a:noFill/>
        </p:spPr>
      </p:pic>
      <p:pic>
        <p:nvPicPr>
          <p:cNvPr id="179206" name="Picture 6"/>
          <p:cNvPicPr>
            <a:picLocks noChangeAspect="1" noChangeArrowheads="1"/>
          </p:cNvPicPr>
          <p:nvPr/>
        </p:nvPicPr>
        <p:blipFill>
          <a:blip r:embed="rId3" cstate="print"/>
          <a:srcRect/>
          <a:stretch>
            <a:fillRect/>
          </a:stretch>
        </p:blipFill>
        <p:spPr bwMode="auto">
          <a:xfrm>
            <a:off x="5651500" y="1341438"/>
            <a:ext cx="3492500" cy="1236662"/>
          </a:xfrm>
          <a:prstGeom prst="rect">
            <a:avLst/>
          </a:prstGeom>
          <a:noFill/>
        </p:spPr>
      </p:pic>
      <p:pic>
        <p:nvPicPr>
          <p:cNvPr id="179207" name="Picture 7"/>
          <p:cNvPicPr>
            <a:picLocks noChangeAspect="1" noChangeArrowheads="1"/>
          </p:cNvPicPr>
          <p:nvPr/>
        </p:nvPicPr>
        <p:blipFill>
          <a:blip r:embed="rId4" cstate="print"/>
          <a:srcRect/>
          <a:stretch>
            <a:fillRect/>
          </a:stretch>
        </p:blipFill>
        <p:spPr bwMode="auto">
          <a:xfrm>
            <a:off x="5724525" y="2636838"/>
            <a:ext cx="3419475" cy="1700212"/>
          </a:xfrm>
          <a:prstGeom prst="rect">
            <a:avLst/>
          </a:prstGeom>
          <a:noFill/>
        </p:spPr>
      </p:pic>
    </p:spTree>
    <p:extLst>
      <p:ext uri="{BB962C8B-B14F-4D97-AF65-F5344CB8AC3E}">
        <p14:creationId xmlns:p14="http://schemas.microsoft.com/office/powerpoint/2010/main" val="13599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9205"/>
                                        </p:tgtEl>
                                        <p:attrNameLst>
                                          <p:attrName>style.visibility</p:attrName>
                                        </p:attrNameLst>
                                      </p:cBhvr>
                                      <p:to>
                                        <p:strVal val="visible"/>
                                      </p:to>
                                    </p:set>
                                    <p:anim calcmode="lin" valueType="num">
                                      <p:cBhvr>
                                        <p:cTn id="7" dur="1000" fill="hold"/>
                                        <p:tgtEl>
                                          <p:spTgt spid="179205"/>
                                        </p:tgtEl>
                                        <p:attrNameLst>
                                          <p:attrName>ppt_w</p:attrName>
                                        </p:attrNameLst>
                                      </p:cBhvr>
                                      <p:tavLst>
                                        <p:tav tm="0">
                                          <p:val>
                                            <p:fltVal val="0"/>
                                          </p:val>
                                        </p:tav>
                                        <p:tav tm="100000">
                                          <p:val>
                                            <p:strVal val="#ppt_w"/>
                                          </p:val>
                                        </p:tav>
                                      </p:tavLst>
                                    </p:anim>
                                    <p:anim calcmode="lin" valueType="num">
                                      <p:cBhvr>
                                        <p:cTn id="8" dur="1000" fill="hold"/>
                                        <p:tgtEl>
                                          <p:spTgt spid="179205"/>
                                        </p:tgtEl>
                                        <p:attrNameLst>
                                          <p:attrName>ppt_h</p:attrName>
                                        </p:attrNameLst>
                                      </p:cBhvr>
                                      <p:tavLst>
                                        <p:tav tm="0">
                                          <p:val>
                                            <p:fltVal val="0"/>
                                          </p:val>
                                        </p:tav>
                                        <p:tav tm="100000">
                                          <p:val>
                                            <p:strVal val="#ppt_h"/>
                                          </p:val>
                                        </p:tav>
                                      </p:tavLst>
                                    </p:anim>
                                    <p:anim calcmode="lin" valueType="num">
                                      <p:cBhvr>
                                        <p:cTn id="9" dur="1000" fill="hold"/>
                                        <p:tgtEl>
                                          <p:spTgt spid="179205"/>
                                        </p:tgtEl>
                                        <p:attrNameLst>
                                          <p:attrName>style.rotation</p:attrName>
                                        </p:attrNameLst>
                                      </p:cBhvr>
                                      <p:tavLst>
                                        <p:tav tm="0">
                                          <p:val>
                                            <p:fltVal val="90"/>
                                          </p:val>
                                        </p:tav>
                                        <p:tav tm="100000">
                                          <p:val>
                                            <p:fltVal val="0"/>
                                          </p:val>
                                        </p:tav>
                                      </p:tavLst>
                                    </p:anim>
                                    <p:animEffect transition="in" filter="fade">
                                      <p:cBhvr>
                                        <p:cTn id="10" dur="1000"/>
                                        <p:tgtEl>
                                          <p:spTgt spid="179205"/>
                                        </p:tgtEl>
                                      </p:cBhvr>
                                    </p:animEffect>
                                  </p:childTnLst>
                                </p:cTn>
                              </p:par>
                              <p:par>
                                <p:cTn id="11" presetID="31" presetClass="entr" presetSubtype="0" fill="hold" nodeType="withEffect">
                                  <p:stCondLst>
                                    <p:cond delay="0"/>
                                  </p:stCondLst>
                                  <p:childTnLst>
                                    <p:set>
                                      <p:cBhvr>
                                        <p:cTn id="12" dur="1" fill="hold">
                                          <p:stCondLst>
                                            <p:cond delay="0"/>
                                          </p:stCondLst>
                                        </p:cTn>
                                        <p:tgtEl>
                                          <p:spTgt spid="179206"/>
                                        </p:tgtEl>
                                        <p:attrNameLst>
                                          <p:attrName>style.visibility</p:attrName>
                                        </p:attrNameLst>
                                      </p:cBhvr>
                                      <p:to>
                                        <p:strVal val="visible"/>
                                      </p:to>
                                    </p:set>
                                    <p:anim calcmode="lin" valueType="num">
                                      <p:cBhvr>
                                        <p:cTn id="13" dur="1000" fill="hold"/>
                                        <p:tgtEl>
                                          <p:spTgt spid="179206"/>
                                        </p:tgtEl>
                                        <p:attrNameLst>
                                          <p:attrName>ppt_w</p:attrName>
                                        </p:attrNameLst>
                                      </p:cBhvr>
                                      <p:tavLst>
                                        <p:tav tm="0">
                                          <p:val>
                                            <p:fltVal val="0"/>
                                          </p:val>
                                        </p:tav>
                                        <p:tav tm="100000">
                                          <p:val>
                                            <p:strVal val="#ppt_w"/>
                                          </p:val>
                                        </p:tav>
                                      </p:tavLst>
                                    </p:anim>
                                    <p:anim calcmode="lin" valueType="num">
                                      <p:cBhvr>
                                        <p:cTn id="14" dur="1000" fill="hold"/>
                                        <p:tgtEl>
                                          <p:spTgt spid="179206"/>
                                        </p:tgtEl>
                                        <p:attrNameLst>
                                          <p:attrName>ppt_h</p:attrName>
                                        </p:attrNameLst>
                                      </p:cBhvr>
                                      <p:tavLst>
                                        <p:tav tm="0">
                                          <p:val>
                                            <p:fltVal val="0"/>
                                          </p:val>
                                        </p:tav>
                                        <p:tav tm="100000">
                                          <p:val>
                                            <p:strVal val="#ppt_h"/>
                                          </p:val>
                                        </p:tav>
                                      </p:tavLst>
                                    </p:anim>
                                    <p:anim calcmode="lin" valueType="num">
                                      <p:cBhvr>
                                        <p:cTn id="15" dur="1000" fill="hold"/>
                                        <p:tgtEl>
                                          <p:spTgt spid="179206"/>
                                        </p:tgtEl>
                                        <p:attrNameLst>
                                          <p:attrName>style.rotation</p:attrName>
                                        </p:attrNameLst>
                                      </p:cBhvr>
                                      <p:tavLst>
                                        <p:tav tm="0">
                                          <p:val>
                                            <p:fltVal val="90"/>
                                          </p:val>
                                        </p:tav>
                                        <p:tav tm="100000">
                                          <p:val>
                                            <p:fltVal val="0"/>
                                          </p:val>
                                        </p:tav>
                                      </p:tavLst>
                                    </p:anim>
                                    <p:animEffect transition="in" filter="fade">
                                      <p:cBhvr>
                                        <p:cTn id="16" dur="1000"/>
                                        <p:tgtEl>
                                          <p:spTgt spid="179206"/>
                                        </p:tgtEl>
                                      </p:cBhvr>
                                    </p:animEffect>
                                  </p:childTnLst>
                                </p:cTn>
                              </p:par>
                              <p:par>
                                <p:cTn id="17" presetID="31" presetClass="entr" presetSubtype="0" fill="hold" nodeType="withEffect">
                                  <p:stCondLst>
                                    <p:cond delay="0"/>
                                  </p:stCondLst>
                                  <p:childTnLst>
                                    <p:set>
                                      <p:cBhvr>
                                        <p:cTn id="18" dur="1" fill="hold">
                                          <p:stCondLst>
                                            <p:cond delay="0"/>
                                          </p:stCondLst>
                                        </p:cTn>
                                        <p:tgtEl>
                                          <p:spTgt spid="179207"/>
                                        </p:tgtEl>
                                        <p:attrNameLst>
                                          <p:attrName>style.visibility</p:attrName>
                                        </p:attrNameLst>
                                      </p:cBhvr>
                                      <p:to>
                                        <p:strVal val="visible"/>
                                      </p:to>
                                    </p:set>
                                    <p:anim calcmode="lin" valueType="num">
                                      <p:cBhvr>
                                        <p:cTn id="19" dur="1000" fill="hold"/>
                                        <p:tgtEl>
                                          <p:spTgt spid="179207"/>
                                        </p:tgtEl>
                                        <p:attrNameLst>
                                          <p:attrName>ppt_w</p:attrName>
                                        </p:attrNameLst>
                                      </p:cBhvr>
                                      <p:tavLst>
                                        <p:tav tm="0">
                                          <p:val>
                                            <p:fltVal val="0"/>
                                          </p:val>
                                        </p:tav>
                                        <p:tav tm="100000">
                                          <p:val>
                                            <p:strVal val="#ppt_w"/>
                                          </p:val>
                                        </p:tav>
                                      </p:tavLst>
                                    </p:anim>
                                    <p:anim calcmode="lin" valueType="num">
                                      <p:cBhvr>
                                        <p:cTn id="20" dur="1000" fill="hold"/>
                                        <p:tgtEl>
                                          <p:spTgt spid="179207"/>
                                        </p:tgtEl>
                                        <p:attrNameLst>
                                          <p:attrName>ppt_h</p:attrName>
                                        </p:attrNameLst>
                                      </p:cBhvr>
                                      <p:tavLst>
                                        <p:tav tm="0">
                                          <p:val>
                                            <p:fltVal val="0"/>
                                          </p:val>
                                        </p:tav>
                                        <p:tav tm="100000">
                                          <p:val>
                                            <p:strVal val="#ppt_h"/>
                                          </p:val>
                                        </p:tav>
                                      </p:tavLst>
                                    </p:anim>
                                    <p:anim calcmode="lin" valueType="num">
                                      <p:cBhvr>
                                        <p:cTn id="21" dur="1000" fill="hold"/>
                                        <p:tgtEl>
                                          <p:spTgt spid="179207"/>
                                        </p:tgtEl>
                                        <p:attrNameLst>
                                          <p:attrName>style.rotation</p:attrName>
                                        </p:attrNameLst>
                                      </p:cBhvr>
                                      <p:tavLst>
                                        <p:tav tm="0">
                                          <p:val>
                                            <p:fltVal val="90"/>
                                          </p:val>
                                        </p:tav>
                                        <p:tav tm="100000">
                                          <p:val>
                                            <p:fltVal val="0"/>
                                          </p:val>
                                        </p:tav>
                                      </p:tavLst>
                                    </p:anim>
                                    <p:animEffect transition="in" filter="fade">
                                      <p:cBhvr>
                                        <p:cTn id="22" dur="1000"/>
                                        <p:tgtEl>
                                          <p:spTgt spid="179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685800" y="228600"/>
            <a:ext cx="77724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Servidor de Web de Transacciones Intermedias</a:t>
            </a:r>
          </a:p>
        </p:txBody>
      </p:sp>
      <p:sp>
        <p:nvSpPr>
          <p:cNvPr id="436227" name="Rectangle 3"/>
          <p:cNvSpPr>
            <a:spLocks noGrp="1" noChangeArrowheads="1"/>
          </p:cNvSpPr>
          <p:nvPr>
            <p:ph idx="1"/>
          </p:nvPr>
        </p:nvSpPr>
        <p:spPr>
          <a:xfrm>
            <a:off x="323850" y="1557338"/>
            <a:ext cx="8496300" cy="50101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a:solidFill>
                  <a:srgbClr val="000099"/>
                </a:solidFill>
                <a:effectLst>
                  <a:outerShdw blurRad="38100" dist="38100" dir="2700000" algn="tl">
                    <a:srgbClr val="C0C0C0"/>
                  </a:outerShdw>
                </a:effectLst>
                <a:latin typeface="Arial" charset="0"/>
              </a:rPr>
              <a:t>Este servidor intercambia los Set de Datos necesarios para cumplir con las consultas solicitadas y las entrega a los usuarios como una página Web. </a:t>
            </a:r>
          </a:p>
          <a:p>
            <a:pPr algn="just">
              <a:lnSpc>
                <a:spcPct val="90000"/>
              </a:lnSpc>
              <a:defRPr/>
            </a:pPr>
            <a:r>
              <a:rPr lang="es-AR" b="1" i="1">
                <a:solidFill>
                  <a:srgbClr val="000099"/>
                </a:solidFill>
                <a:effectLst>
                  <a:outerShdw blurRad="38100" dist="38100" dir="2700000" algn="tl">
                    <a:srgbClr val="C0C0C0"/>
                  </a:outerShdw>
                </a:effectLst>
                <a:latin typeface="Arial" charset="0"/>
              </a:rPr>
              <a:t>Por lo tanto es mandatorio definir con autorización de los Usuarios que sistemas se podrán acceder y que usuarios están autorizados a realizar dichas consultas. </a:t>
            </a: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a:p>
            <a:pPr algn="just">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E71D931C-FF4D-4E65-B264-91328DBBFAFB}" type="slidenum">
              <a:rPr lang="en-US"/>
              <a:pPr>
                <a:defRPr/>
              </a:pPr>
              <a:t>90</a:t>
            </a:fld>
            <a:endParaRPr 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general</a:t>
            </a:r>
          </a:p>
        </p:txBody>
      </p:sp>
      <p:sp>
        <p:nvSpPr>
          <p:cNvPr id="58" name="4 Marcador de número de diapositiva"/>
          <p:cNvSpPr>
            <a:spLocks noGrp="1"/>
          </p:cNvSpPr>
          <p:nvPr>
            <p:ph type="sldNum" sz="quarter" idx="12"/>
          </p:nvPr>
        </p:nvSpPr>
        <p:spPr/>
        <p:txBody>
          <a:bodyPr/>
          <a:lstStyle/>
          <a:p>
            <a:pPr>
              <a:defRPr/>
            </a:pPr>
            <a:fld id="{9C0B7826-703D-4790-9C0D-161DBAC3F607}" type="slidenum">
              <a:rPr lang="en-US"/>
              <a:pPr>
                <a:defRPr/>
              </a:pPr>
              <a:t>91</a:t>
            </a:fld>
            <a:endParaRPr lang="en-US"/>
          </a:p>
        </p:txBody>
      </p:sp>
      <p:grpSp>
        <p:nvGrpSpPr>
          <p:cNvPr id="73732" name="Group 59"/>
          <p:cNvGrpSpPr>
            <a:grpSpLocks/>
          </p:cNvGrpSpPr>
          <p:nvPr/>
        </p:nvGrpSpPr>
        <p:grpSpPr bwMode="auto">
          <a:xfrm>
            <a:off x="228600" y="1371600"/>
            <a:ext cx="8686800" cy="4419600"/>
            <a:chOff x="144" y="864"/>
            <a:chExt cx="5472" cy="2784"/>
          </a:xfrm>
        </p:grpSpPr>
        <p:sp>
          <p:nvSpPr>
            <p:cNvPr id="73733" name="Rectangle 2"/>
            <p:cNvSpPr>
              <a:spLocks noChangeArrowheads="1"/>
            </p:cNvSpPr>
            <p:nvPr/>
          </p:nvSpPr>
          <p:spPr bwMode="auto">
            <a:xfrm>
              <a:off x="1872" y="1200"/>
              <a:ext cx="1344" cy="1878"/>
            </a:xfrm>
            <a:prstGeom prst="rect">
              <a:avLst/>
            </a:prstGeom>
            <a:solidFill>
              <a:schemeClr val="accent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s-AR" sz="2400" b="1">
                  <a:latin typeface="Times New Roman" pitchFamily="18" charset="0"/>
                </a:rPr>
                <a:t>Servidor de </a:t>
              </a:r>
            </a:p>
            <a:p>
              <a:pPr algn="ctr"/>
              <a:r>
                <a:rPr lang="es-AR" sz="2400" b="1">
                  <a:latin typeface="Times New Roman" pitchFamily="18" charset="0"/>
                </a:rPr>
                <a:t>Transacciones </a:t>
              </a:r>
            </a:p>
            <a:p>
              <a:pPr algn="ctr"/>
              <a:r>
                <a:rPr lang="es-AR" sz="2400" b="1">
                  <a:latin typeface="Times New Roman" pitchFamily="18" charset="0"/>
                </a:rPr>
                <a:t>Intermedias</a:t>
              </a:r>
            </a:p>
          </p:txBody>
        </p:sp>
        <p:sp>
          <p:nvSpPr>
            <p:cNvPr id="73734" name="Rectangle 3"/>
            <p:cNvSpPr>
              <a:spLocks noChangeArrowheads="1"/>
            </p:cNvSpPr>
            <p:nvPr/>
          </p:nvSpPr>
          <p:spPr bwMode="auto">
            <a:xfrm>
              <a:off x="3792" y="2496"/>
              <a:ext cx="1590" cy="81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Lotus Note</a:t>
              </a:r>
            </a:p>
          </p:txBody>
        </p:sp>
        <p:grpSp>
          <p:nvGrpSpPr>
            <p:cNvPr id="73735" name="Group 4"/>
            <p:cNvGrpSpPr>
              <a:grpSpLocks/>
            </p:cNvGrpSpPr>
            <p:nvPr/>
          </p:nvGrpSpPr>
          <p:grpSpPr bwMode="auto">
            <a:xfrm>
              <a:off x="3792" y="2430"/>
              <a:ext cx="1824" cy="891"/>
              <a:chOff x="3792" y="2428"/>
              <a:chExt cx="1824" cy="891"/>
            </a:xfrm>
          </p:grpSpPr>
          <p:sp>
            <p:nvSpPr>
              <p:cNvPr id="73779" name="Oval 5"/>
              <p:cNvSpPr>
                <a:spLocks noChangeArrowheads="1"/>
              </p:cNvSpPr>
              <p:nvPr/>
            </p:nvSpPr>
            <p:spPr bwMode="auto">
              <a:xfrm>
                <a:off x="3792" y="2640"/>
                <a:ext cx="576" cy="192"/>
              </a:xfrm>
              <a:prstGeom prst="ellipse">
                <a:avLst/>
              </a:prstGeom>
              <a:solidFill>
                <a:srgbClr val="CCFFFF"/>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endParaRPr lang="es-AR" sz="2400">
                  <a:latin typeface="Times New Roman" pitchFamily="18" charset="0"/>
                </a:endParaRPr>
              </a:p>
            </p:txBody>
          </p:sp>
          <p:sp>
            <p:nvSpPr>
              <p:cNvPr id="73780" name="Rectangle 6"/>
              <p:cNvSpPr>
                <a:spLocks noChangeArrowheads="1"/>
              </p:cNvSpPr>
              <p:nvPr/>
            </p:nvSpPr>
            <p:spPr bwMode="auto">
              <a:xfrm>
                <a:off x="4656" y="2496"/>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Servidor</a:t>
                </a:r>
                <a:endParaRPr lang="es-AR" sz="2400" b="1">
                  <a:latin typeface="Times New Roman" pitchFamily="18" charset="0"/>
                </a:endParaRPr>
              </a:p>
            </p:txBody>
          </p:sp>
          <p:sp>
            <p:nvSpPr>
              <p:cNvPr id="73781" name="Rectangle 7"/>
              <p:cNvSpPr>
                <a:spLocks noChangeArrowheads="1"/>
              </p:cNvSpPr>
              <p:nvPr/>
            </p:nvSpPr>
            <p:spPr bwMode="auto">
              <a:xfrm>
                <a:off x="4656" y="3024"/>
                <a:ext cx="725" cy="29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Lotus Note</a:t>
                </a:r>
              </a:p>
            </p:txBody>
          </p:sp>
          <p:cxnSp>
            <p:nvCxnSpPr>
              <p:cNvPr id="73782" name="AutoShape 8"/>
              <p:cNvCxnSpPr>
                <a:cxnSpLocks noChangeShapeType="1"/>
                <a:stCxn id="73780" idx="2"/>
                <a:endCxn id="73781" idx="0"/>
              </p:cNvCxnSpPr>
              <p:nvPr/>
            </p:nvCxnSpPr>
            <p:spPr bwMode="auto">
              <a:xfrm>
                <a:off x="5019" y="2791"/>
                <a:ext cx="0" cy="233"/>
              </a:xfrm>
              <a:prstGeom prst="straightConnector1">
                <a:avLst/>
              </a:prstGeom>
              <a:noFill/>
              <a:ln w="38100">
                <a:solidFill>
                  <a:schemeClr val="tx1"/>
                </a:solidFill>
                <a:round/>
                <a:headEnd/>
                <a:tailEnd type="triangle" w="med" len="med"/>
              </a:ln>
            </p:spPr>
          </p:cxnSp>
          <p:cxnSp>
            <p:nvCxnSpPr>
              <p:cNvPr id="73783" name="AutoShape 9"/>
              <p:cNvCxnSpPr>
                <a:cxnSpLocks noChangeShapeType="1"/>
                <a:stCxn id="73779" idx="0"/>
                <a:endCxn id="73780" idx="1"/>
              </p:cNvCxnSpPr>
              <p:nvPr/>
            </p:nvCxnSpPr>
            <p:spPr bwMode="auto">
              <a:xfrm>
                <a:off x="4080" y="2640"/>
                <a:ext cx="576" cy="4"/>
              </a:xfrm>
              <a:prstGeom prst="straightConnector1">
                <a:avLst/>
              </a:prstGeom>
              <a:noFill/>
              <a:ln w="38100">
                <a:solidFill>
                  <a:schemeClr val="tx1"/>
                </a:solidFill>
                <a:round/>
                <a:headEnd type="triangle" w="med" len="med"/>
                <a:tailEnd type="triangle" w="med" len="med"/>
              </a:ln>
            </p:spPr>
          </p:cxnSp>
          <p:sp>
            <p:nvSpPr>
              <p:cNvPr id="73784" name="Text Box 10"/>
              <p:cNvSpPr txBox="1">
                <a:spLocks noChangeArrowheads="1"/>
              </p:cNvSpPr>
              <p:nvPr/>
            </p:nvSpPr>
            <p:spPr bwMode="auto">
              <a:xfrm>
                <a:off x="3834" y="2827"/>
                <a:ext cx="486" cy="197"/>
              </a:xfrm>
              <a:prstGeom prst="rect">
                <a:avLst/>
              </a:prstGeom>
              <a:noFill/>
              <a:ln w="9525">
                <a:noFill/>
                <a:miter lim="800000"/>
                <a:headEnd/>
                <a:tailEnd/>
              </a:ln>
            </p:spPr>
            <p:txBody>
              <a:bodyPr anchor="ctr">
                <a:spAutoFit/>
              </a:bodyPr>
              <a:lstStyle/>
              <a:p>
                <a:pPr algn="ctr">
                  <a:lnSpc>
                    <a:spcPct val="20000"/>
                  </a:lnSpc>
                  <a:spcBef>
                    <a:spcPct val="50000"/>
                  </a:spcBef>
                </a:pPr>
                <a:r>
                  <a:rPr lang="es-AR" b="1">
                    <a:solidFill>
                      <a:srgbClr val="000000"/>
                    </a:solidFill>
                    <a:latin typeface="Times New Roman" pitchFamily="18" charset="0"/>
                  </a:rPr>
                  <a:t>Reposi</a:t>
                </a:r>
              </a:p>
              <a:p>
                <a:pPr algn="ctr">
                  <a:lnSpc>
                    <a:spcPct val="20000"/>
                  </a:lnSpc>
                  <a:spcBef>
                    <a:spcPct val="50000"/>
                  </a:spcBef>
                </a:pPr>
                <a:r>
                  <a:rPr lang="es-AR" b="1">
                    <a:solidFill>
                      <a:srgbClr val="000000"/>
                    </a:solidFill>
                    <a:latin typeface="Times New Roman" pitchFamily="18" charset="0"/>
                  </a:rPr>
                  <a:t>torio</a:t>
                </a:r>
                <a:endParaRPr lang="es-AR" sz="2400" b="1">
                  <a:latin typeface="Times New Roman" pitchFamily="18" charset="0"/>
                </a:endParaRPr>
              </a:p>
            </p:txBody>
          </p:sp>
          <p:sp>
            <p:nvSpPr>
              <p:cNvPr id="73785" name="Text Box 11"/>
              <p:cNvSpPr txBox="1">
                <a:spLocks noChangeArrowheads="1"/>
              </p:cNvSpPr>
              <p:nvPr/>
            </p:nvSpPr>
            <p:spPr bwMode="auto">
              <a:xfrm rot="33567">
                <a:off x="4127" y="2428"/>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86" name="Text Box 12"/>
              <p:cNvSpPr txBox="1">
                <a:spLocks noChangeArrowheads="1"/>
              </p:cNvSpPr>
              <p:nvPr/>
            </p:nvSpPr>
            <p:spPr bwMode="auto">
              <a:xfrm rot="2273">
                <a:off x="5046" y="2784"/>
                <a:ext cx="570"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Doc. LN</a:t>
                </a:r>
                <a:endParaRPr lang="es-AR" sz="2400" b="1">
                  <a:latin typeface="Times New Roman" pitchFamily="18" charset="0"/>
                </a:endParaRPr>
              </a:p>
            </p:txBody>
          </p:sp>
        </p:grpSp>
        <p:sp>
          <p:nvSpPr>
            <p:cNvPr id="73736" name="Rectangle 13"/>
            <p:cNvSpPr>
              <a:spLocks noChangeArrowheads="1"/>
            </p:cNvSpPr>
            <p:nvPr/>
          </p:nvSpPr>
          <p:spPr bwMode="auto">
            <a:xfrm>
              <a:off x="144" y="1200"/>
              <a:ext cx="1104" cy="1854"/>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p>
              <a:pPr algn="ctr"/>
              <a:r>
                <a:rPr lang="es-AR" sz="2400" b="1">
                  <a:latin typeface="Times New Roman" pitchFamily="18" charset="0"/>
                </a:rPr>
                <a:t>Servidor </a:t>
              </a:r>
            </a:p>
            <a:p>
              <a:pPr algn="ctr"/>
              <a:r>
                <a:rPr lang="es-AR" sz="2400" b="1">
                  <a:latin typeface="Times New Roman" pitchFamily="18" charset="0"/>
                </a:rPr>
                <a:t>Transacciones</a:t>
              </a:r>
            </a:p>
            <a:p>
              <a:pPr algn="ctr"/>
              <a:r>
                <a:rPr lang="es-AR" sz="2400" b="1">
                  <a:latin typeface="Times New Roman" pitchFamily="18" charset="0"/>
                </a:rPr>
                <a:t>Seguras</a:t>
              </a:r>
            </a:p>
            <a:p>
              <a:pPr algn="ctr"/>
              <a:r>
                <a:rPr lang="es-AR" sz="2400" b="1">
                  <a:latin typeface="Times New Roman" pitchFamily="18" charset="0"/>
                </a:rPr>
                <a:t>O</a:t>
              </a:r>
            </a:p>
            <a:p>
              <a:pPr algn="ctr"/>
              <a:r>
                <a:rPr lang="es-AR" sz="2400" b="1">
                  <a:latin typeface="Times New Roman" pitchFamily="18" charset="0"/>
                </a:rPr>
                <a:t>Firewall</a:t>
              </a:r>
            </a:p>
          </p:txBody>
        </p:sp>
        <p:sp>
          <p:nvSpPr>
            <p:cNvPr id="73737" name="AutoShape 24"/>
            <p:cNvSpPr>
              <a:spLocks noChangeArrowheads="1"/>
            </p:cNvSpPr>
            <p:nvPr/>
          </p:nvSpPr>
          <p:spPr bwMode="auto">
            <a:xfrm>
              <a:off x="1344" y="2400"/>
              <a:ext cx="432" cy="480"/>
            </a:xfrm>
            <a:prstGeom prst="lef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1400" b="1">
                  <a:solidFill>
                    <a:srgbClr val="000000"/>
                  </a:solidFill>
                  <a:latin typeface="Times New Roman" pitchFamily="18" charset="0"/>
                </a:rPr>
                <a:t>Dataset</a:t>
              </a:r>
              <a:endParaRPr lang="es-AR" sz="2400" b="1">
                <a:latin typeface="Times New Roman" pitchFamily="18" charset="0"/>
              </a:endParaRPr>
            </a:p>
          </p:txBody>
        </p:sp>
        <p:sp>
          <p:nvSpPr>
            <p:cNvPr id="73738" name="AutoShape 25"/>
            <p:cNvSpPr>
              <a:spLocks noChangeArrowheads="1"/>
            </p:cNvSpPr>
            <p:nvPr/>
          </p:nvSpPr>
          <p:spPr bwMode="auto">
            <a:xfrm>
              <a:off x="1344" y="1776"/>
              <a:ext cx="432" cy="432"/>
            </a:xfrm>
            <a:prstGeom prst="rightArrow">
              <a:avLst>
                <a:gd name="adj1" fmla="val 50000"/>
                <a:gd name="adj2" fmla="val 25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sz="2400" b="1">
                  <a:solidFill>
                    <a:srgbClr val="000000"/>
                  </a:solidFill>
                  <a:latin typeface="Times New Roman" pitchFamily="18" charset="0"/>
                </a:rPr>
                <a:t>SI</a:t>
              </a:r>
              <a:endParaRPr lang="es-AR" sz="2400" b="1">
                <a:latin typeface="Times New Roman" pitchFamily="18" charset="0"/>
              </a:endParaRPr>
            </a:p>
          </p:txBody>
        </p:sp>
        <p:sp>
          <p:nvSpPr>
            <p:cNvPr id="73739" name="Rectangle 26"/>
            <p:cNvSpPr>
              <a:spLocks noChangeArrowheads="1"/>
            </p:cNvSpPr>
            <p:nvPr/>
          </p:nvSpPr>
          <p:spPr bwMode="auto">
            <a:xfrm>
              <a:off x="4128" y="1632"/>
              <a:ext cx="1248" cy="576"/>
            </a:xfrm>
            <a:prstGeom prst="rect">
              <a:avLst/>
            </a:prstGeom>
            <a:solidFill>
              <a:srgbClr val="80808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808080"/>
              </a:extrusionClr>
            </a:sp3d>
          </p:spPr>
          <p:txBody>
            <a:bodyPr wrap="none" anchor="ctr">
              <a:flatTx/>
            </a:bodyPr>
            <a:lstStyle/>
            <a:p>
              <a:pPr algn="ctr"/>
              <a:r>
                <a:rPr lang="es-AR" sz="2400" b="1">
                  <a:latin typeface="Times New Roman" pitchFamily="18" charset="0"/>
                </a:rPr>
                <a:t>Noticias</a:t>
              </a:r>
            </a:p>
          </p:txBody>
        </p:sp>
        <p:sp>
          <p:nvSpPr>
            <p:cNvPr id="73740" name="Rectangle 28"/>
            <p:cNvSpPr>
              <a:spLocks noChangeArrowheads="1"/>
            </p:cNvSpPr>
            <p:nvPr/>
          </p:nvSpPr>
          <p:spPr bwMode="auto">
            <a:xfrm>
              <a:off x="4368" y="864"/>
              <a:ext cx="864" cy="528"/>
            </a:xfrm>
            <a:prstGeom prst="rect">
              <a:avLst/>
            </a:prstGeom>
            <a:solidFill>
              <a:srgbClr val="66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FFFF"/>
              </a:extrusionClr>
            </a:sp3d>
          </p:spPr>
          <p:txBody>
            <a:bodyPr wrap="none" anchor="ctr">
              <a:flatTx/>
            </a:bodyPr>
            <a:lstStyle/>
            <a:p>
              <a:pPr algn="ctr"/>
              <a:r>
                <a:rPr lang="es-AR" b="1">
                  <a:solidFill>
                    <a:srgbClr val="000000"/>
                  </a:solidFill>
                  <a:latin typeface="Times New Roman" pitchFamily="18" charset="0"/>
                </a:rPr>
                <a:t>Host</a:t>
              </a:r>
              <a:endParaRPr lang="es-AR" sz="2400" b="1">
                <a:latin typeface="Times New Roman" pitchFamily="18" charset="0"/>
              </a:endParaRPr>
            </a:p>
          </p:txBody>
        </p:sp>
        <p:sp>
          <p:nvSpPr>
            <p:cNvPr id="73741" name="Oval 29"/>
            <p:cNvSpPr>
              <a:spLocks noChangeArrowheads="1"/>
            </p:cNvSpPr>
            <p:nvPr/>
          </p:nvSpPr>
          <p:spPr bwMode="auto">
            <a:xfrm>
              <a:off x="3312" y="326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s-AR" b="1">
                  <a:solidFill>
                    <a:srgbClr val="000000"/>
                  </a:solidFill>
                  <a:latin typeface="Times New Roman" pitchFamily="18" charset="0"/>
                </a:rPr>
                <a:t>Sybase</a:t>
              </a:r>
              <a:endParaRPr lang="es-AR" sz="2400">
                <a:latin typeface="Times New Roman" pitchFamily="18" charset="0"/>
              </a:endParaRPr>
            </a:p>
          </p:txBody>
        </p:sp>
        <p:grpSp>
          <p:nvGrpSpPr>
            <p:cNvPr id="73742" name="Group 30"/>
            <p:cNvGrpSpPr>
              <a:grpSpLocks/>
            </p:cNvGrpSpPr>
            <p:nvPr/>
          </p:nvGrpSpPr>
          <p:grpSpPr bwMode="auto">
            <a:xfrm>
              <a:off x="2496" y="3264"/>
              <a:ext cx="576" cy="384"/>
              <a:chOff x="2592" y="3504"/>
              <a:chExt cx="576" cy="384"/>
            </a:xfrm>
          </p:grpSpPr>
          <p:sp>
            <p:nvSpPr>
              <p:cNvPr id="73777" name="Oval 31"/>
              <p:cNvSpPr>
                <a:spLocks noChangeArrowheads="1"/>
              </p:cNvSpPr>
              <p:nvPr/>
            </p:nvSpPr>
            <p:spPr bwMode="auto">
              <a:xfrm>
                <a:off x="2592" y="3504"/>
                <a:ext cx="576" cy="192"/>
              </a:xfrm>
              <a:prstGeom prst="ellipse">
                <a:avLst/>
              </a:prstGeom>
              <a:solidFill>
                <a:schemeClr val="accent1"/>
              </a:solidFill>
              <a:ln w="9525">
                <a:round/>
                <a:headEnd/>
                <a:tailEnd/>
              </a:ln>
              <a:scene3d>
                <a:camera prst="legacyObliqueBottom">
                  <a:rot lat="1890000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endParaRPr lang="es-AR" sz="2400">
                  <a:latin typeface="Times New Roman" pitchFamily="18" charset="0"/>
                </a:endParaRPr>
              </a:p>
            </p:txBody>
          </p:sp>
          <p:sp>
            <p:nvSpPr>
              <p:cNvPr id="73778" name="Text Box 32"/>
              <p:cNvSpPr txBox="1">
                <a:spLocks noChangeArrowheads="1"/>
              </p:cNvSpPr>
              <p:nvPr/>
            </p:nvSpPr>
            <p:spPr bwMode="auto">
              <a:xfrm>
                <a:off x="2688" y="3657"/>
                <a:ext cx="412" cy="231"/>
              </a:xfrm>
              <a:prstGeom prst="rect">
                <a:avLst/>
              </a:prstGeom>
              <a:noFill/>
              <a:ln w="9525">
                <a:noFill/>
                <a:miter lim="800000"/>
                <a:headEnd/>
                <a:tailEnd/>
              </a:ln>
            </p:spPr>
            <p:txBody>
              <a:bodyPr wrap="none" anchor="ctr">
                <a:spAutoFit/>
              </a:bodyPr>
              <a:lstStyle/>
              <a:p>
                <a:pPr algn="ctr">
                  <a:spcBef>
                    <a:spcPct val="50000"/>
                  </a:spcBef>
                </a:pPr>
                <a:r>
                  <a:rPr lang="es-AR" sz="1800" b="1">
                    <a:solidFill>
                      <a:srgbClr val="000000"/>
                    </a:solidFill>
                    <a:latin typeface="Times New Roman" pitchFamily="18" charset="0"/>
                  </a:rPr>
                  <a:t>TDL</a:t>
                </a:r>
              </a:p>
            </p:txBody>
          </p:sp>
        </p:grpSp>
        <p:sp>
          <p:nvSpPr>
            <p:cNvPr id="73743" name="Text Box 33"/>
            <p:cNvSpPr txBox="1">
              <a:spLocks noChangeArrowheads="1"/>
            </p:cNvSpPr>
            <p:nvPr/>
          </p:nvSpPr>
          <p:spPr bwMode="auto">
            <a:xfrm rot="-2154747">
              <a:off x="3490" y="1563"/>
              <a:ext cx="465"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Ticket</a:t>
              </a:r>
              <a:endParaRPr lang="es-AR" sz="2400" b="1">
                <a:latin typeface="Times New Roman" pitchFamily="18" charset="0"/>
              </a:endParaRPr>
            </a:p>
          </p:txBody>
        </p:sp>
        <p:sp>
          <p:nvSpPr>
            <p:cNvPr id="73744" name="Text Box 34"/>
            <p:cNvSpPr txBox="1">
              <a:spLocks noChangeArrowheads="1"/>
            </p:cNvSpPr>
            <p:nvPr/>
          </p:nvSpPr>
          <p:spPr bwMode="auto">
            <a:xfrm rot="-2096702">
              <a:off x="3192" y="1440"/>
              <a:ext cx="792"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Transacción</a:t>
              </a:r>
              <a:endParaRPr lang="es-AR" sz="2400" b="1">
                <a:latin typeface="Times New Roman" pitchFamily="18" charset="0"/>
              </a:endParaRPr>
            </a:p>
          </p:txBody>
        </p:sp>
        <p:sp>
          <p:nvSpPr>
            <p:cNvPr id="73745" name="Text Box 35"/>
            <p:cNvSpPr txBox="1">
              <a:spLocks noChangeArrowheads="1"/>
            </p:cNvSpPr>
            <p:nvPr/>
          </p:nvSpPr>
          <p:spPr bwMode="auto">
            <a:xfrm rot="-1618120">
              <a:off x="3469" y="206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sp>
          <p:nvSpPr>
            <p:cNvPr id="73746" name="Text Box 36"/>
            <p:cNvSpPr txBox="1">
              <a:spLocks noChangeArrowheads="1"/>
            </p:cNvSpPr>
            <p:nvPr/>
          </p:nvSpPr>
          <p:spPr bwMode="auto">
            <a:xfrm rot="-1618120">
              <a:off x="3267" y="1869"/>
              <a:ext cx="911" cy="197"/>
            </a:xfrm>
            <a:prstGeom prst="rect">
              <a:avLst/>
            </a:prstGeom>
            <a:noFill/>
            <a:ln w="9525">
              <a:noFill/>
              <a:miter lim="800000"/>
              <a:headEnd/>
              <a:tailEnd/>
            </a:ln>
          </p:spPr>
          <p:txBody>
            <a:bodyPr anchor="ctr">
              <a:spAutoFit/>
            </a:bodyPr>
            <a:lstStyle/>
            <a:p>
              <a:pPr algn="ctr">
                <a:lnSpc>
                  <a:spcPct val="0"/>
                </a:lnSpc>
                <a:spcBef>
                  <a:spcPct val="50000"/>
                </a:spcBef>
              </a:pPr>
              <a:r>
                <a:rPr lang="es-AR" b="1">
                  <a:solidFill>
                    <a:srgbClr val="000000"/>
                  </a:solidFill>
                  <a:latin typeface="Times New Roman" pitchFamily="18" charset="0"/>
                </a:rPr>
                <a:t>Servicio de</a:t>
              </a:r>
            </a:p>
            <a:p>
              <a:pPr algn="ctr">
                <a:lnSpc>
                  <a:spcPct val="40000"/>
                </a:lnSpc>
                <a:spcBef>
                  <a:spcPct val="50000"/>
                </a:spcBef>
              </a:pPr>
              <a:r>
                <a:rPr lang="es-AR" b="1">
                  <a:solidFill>
                    <a:srgbClr val="000000"/>
                  </a:solidFill>
                  <a:latin typeface="Times New Roman" pitchFamily="18" charset="0"/>
                </a:rPr>
                <a:t>Información</a:t>
              </a:r>
              <a:endParaRPr lang="es-AR" sz="2400" b="1">
                <a:latin typeface="Times New Roman" pitchFamily="18" charset="0"/>
              </a:endParaRPr>
            </a:p>
          </p:txBody>
        </p:sp>
        <p:sp>
          <p:nvSpPr>
            <p:cNvPr id="73747" name="Text Box 37"/>
            <p:cNvSpPr txBox="1">
              <a:spLocks noChangeArrowheads="1"/>
            </p:cNvSpPr>
            <p:nvPr/>
          </p:nvSpPr>
          <p:spPr bwMode="auto">
            <a:xfrm rot="2178463">
              <a:off x="3312" y="2524"/>
              <a:ext cx="529" cy="212"/>
            </a:xfrm>
            <a:prstGeom prst="rect">
              <a:avLst/>
            </a:prstGeom>
            <a:noFill/>
            <a:ln w="9525">
              <a:noFill/>
              <a:miter lim="800000"/>
              <a:headEnd/>
              <a:tailEnd/>
            </a:ln>
          </p:spPr>
          <p:txBody>
            <a:bodyPr wrap="none" anchor="ctr">
              <a:spAutoFit/>
            </a:bodyPr>
            <a:lstStyle/>
            <a:p>
              <a:pPr algn="ctr">
                <a:spcBef>
                  <a:spcPct val="50000"/>
                </a:spcBef>
              </a:pPr>
              <a:r>
                <a:rPr lang="es-AR" b="1">
                  <a:solidFill>
                    <a:srgbClr val="000000"/>
                  </a:solidFill>
                  <a:latin typeface="Times New Roman" pitchFamily="18" charset="0"/>
                </a:rPr>
                <a:t>Dataset</a:t>
              </a:r>
              <a:endParaRPr lang="es-AR" sz="2400" b="1">
                <a:latin typeface="Times New Roman" pitchFamily="18" charset="0"/>
              </a:endParaRPr>
            </a:p>
          </p:txBody>
        </p:sp>
        <p:grpSp>
          <p:nvGrpSpPr>
            <p:cNvPr id="73748" name="Group 38"/>
            <p:cNvGrpSpPr>
              <a:grpSpLocks/>
            </p:cNvGrpSpPr>
            <p:nvPr/>
          </p:nvGrpSpPr>
          <p:grpSpPr bwMode="auto">
            <a:xfrm>
              <a:off x="4128" y="1632"/>
              <a:ext cx="1248" cy="567"/>
              <a:chOff x="4128" y="1632"/>
              <a:chExt cx="1248" cy="567"/>
            </a:xfrm>
          </p:grpSpPr>
          <p:sp>
            <p:nvSpPr>
              <p:cNvPr id="73774" name="Rectangle 39"/>
              <p:cNvSpPr>
                <a:spLocks noChangeArrowheads="1"/>
              </p:cNvSpPr>
              <p:nvPr/>
            </p:nvSpPr>
            <p:spPr bwMode="auto">
              <a:xfrm>
                <a:off x="4128"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Proxi</a:t>
                </a:r>
              </a:p>
              <a:p>
                <a:pPr algn="ctr"/>
                <a:r>
                  <a:rPr lang="es-AR" b="1">
                    <a:solidFill>
                      <a:srgbClr val="000000"/>
                    </a:solidFill>
                    <a:latin typeface="Times New Roman" pitchFamily="18" charset="0"/>
                  </a:rPr>
                  <a:t>Noticias</a:t>
                </a:r>
                <a:endParaRPr lang="es-AR" sz="2400" b="1">
                  <a:latin typeface="Times New Roman" pitchFamily="18" charset="0"/>
                </a:endParaRPr>
              </a:p>
            </p:txBody>
          </p:sp>
          <p:sp>
            <p:nvSpPr>
              <p:cNvPr id="73775" name="Rectangle 40"/>
              <p:cNvSpPr>
                <a:spLocks noChangeArrowheads="1"/>
              </p:cNvSpPr>
              <p:nvPr/>
            </p:nvSpPr>
            <p:spPr bwMode="auto">
              <a:xfrm>
                <a:off x="4923" y="1632"/>
                <a:ext cx="453" cy="567"/>
              </a:xfrm>
              <a:prstGeom prst="rect">
                <a:avLst/>
              </a:prstGeom>
              <a:solidFill>
                <a:srgbClr val="0099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99FF"/>
                </a:extrusionClr>
              </a:sp3d>
            </p:spPr>
            <p:txBody>
              <a:bodyPr wrap="none" anchor="ctr">
                <a:flatTx/>
              </a:bodyPr>
              <a:lstStyle/>
              <a:p>
                <a:pPr algn="ctr"/>
                <a:r>
                  <a:rPr lang="es-AR" b="1">
                    <a:solidFill>
                      <a:srgbClr val="000000"/>
                    </a:solidFill>
                    <a:latin typeface="Times New Roman" pitchFamily="18" charset="0"/>
                  </a:rPr>
                  <a:t>Reuter</a:t>
                </a:r>
                <a:endParaRPr lang="es-AR" sz="2400" b="1">
                  <a:latin typeface="Times New Roman" pitchFamily="18" charset="0"/>
                </a:endParaRPr>
              </a:p>
            </p:txBody>
          </p:sp>
          <p:cxnSp>
            <p:nvCxnSpPr>
              <p:cNvPr id="73776" name="AutoShape 41"/>
              <p:cNvCxnSpPr>
                <a:cxnSpLocks noChangeShapeType="1"/>
                <a:stCxn id="73774" idx="3"/>
                <a:endCxn id="73775" idx="1"/>
              </p:cNvCxnSpPr>
              <p:nvPr/>
            </p:nvCxnSpPr>
            <p:spPr bwMode="auto">
              <a:xfrm>
                <a:off x="4581" y="1916"/>
                <a:ext cx="342" cy="0"/>
              </a:xfrm>
              <a:prstGeom prst="straightConnector1">
                <a:avLst/>
              </a:prstGeom>
              <a:noFill/>
              <a:ln w="38100">
                <a:solidFill>
                  <a:schemeClr val="tx1"/>
                </a:solidFill>
                <a:round/>
                <a:headEnd type="triangle" w="med" len="med"/>
                <a:tailEnd type="triangle" w="med" len="med"/>
              </a:ln>
            </p:spPr>
          </p:cxnSp>
        </p:grpSp>
        <p:grpSp>
          <p:nvGrpSpPr>
            <p:cNvPr id="73749" name="Group 42"/>
            <p:cNvGrpSpPr>
              <a:grpSpLocks/>
            </p:cNvGrpSpPr>
            <p:nvPr/>
          </p:nvGrpSpPr>
          <p:grpSpPr bwMode="auto">
            <a:xfrm>
              <a:off x="1872" y="1200"/>
              <a:ext cx="1344" cy="1873"/>
              <a:chOff x="1872" y="1200"/>
              <a:chExt cx="1344" cy="1873"/>
            </a:xfrm>
          </p:grpSpPr>
          <p:sp>
            <p:nvSpPr>
              <p:cNvPr id="73755" name="Rectangle 43"/>
              <p:cNvSpPr>
                <a:spLocks noChangeArrowheads="1"/>
              </p:cNvSpPr>
              <p:nvPr/>
            </p:nvSpPr>
            <p:spPr bwMode="auto">
              <a:xfrm>
                <a:off x="1872" y="1711"/>
                <a:ext cx="137" cy="1362"/>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RCL Servidor</a:t>
                </a:r>
              </a:p>
            </p:txBody>
          </p:sp>
          <p:sp>
            <p:nvSpPr>
              <p:cNvPr id="73756" name="Rectangle 44"/>
              <p:cNvSpPr>
                <a:spLocks noChangeArrowheads="1"/>
              </p:cNvSpPr>
              <p:nvPr/>
            </p:nvSpPr>
            <p:spPr bwMode="auto">
              <a:xfrm>
                <a:off x="2009" y="1711"/>
                <a:ext cx="1047" cy="1362"/>
              </a:xfrm>
              <a:prstGeom prst="rect">
                <a:avLst/>
              </a:prstGeom>
              <a:solidFill>
                <a:srgbClr val="0066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CC"/>
                </a:extrusionClr>
              </a:sp3d>
            </p:spPr>
            <p:txBody>
              <a:bodyPr wrap="none" anchor="ctr">
                <a:flatTx/>
              </a:bodyPr>
              <a:lstStyle/>
              <a:p>
                <a:endParaRPr lang="es-ES" sz="3200"/>
              </a:p>
            </p:txBody>
          </p:sp>
          <p:sp>
            <p:nvSpPr>
              <p:cNvPr id="73757" name="Oval 45"/>
              <p:cNvSpPr>
                <a:spLocks noChangeArrowheads="1"/>
              </p:cNvSpPr>
              <p:nvPr/>
            </p:nvSpPr>
            <p:spPr bwMode="auto">
              <a:xfrm>
                <a:off x="2191" y="1881"/>
                <a:ext cx="455" cy="426"/>
              </a:xfrm>
              <a:prstGeom prst="ellipse">
                <a:avLst/>
              </a:prstGeom>
              <a:solidFill>
                <a:srgbClr val="CCFFFF"/>
              </a:solidFill>
              <a:ln w="9525">
                <a:round/>
                <a:headEnd/>
                <a:tailEnd/>
              </a:ln>
              <a:scene3d>
                <a:camera prst="legacyObliqueTopRight">
                  <a:rot lat="0" lon="300000" rev="0"/>
                </a:camera>
                <a:lightRig rig="legacyFlat3" dir="b"/>
              </a:scene3d>
              <a:sp3d extrusionH="100000" prstMaterial="legacyMatte">
                <a:bevelT w="13500" h="13500" prst="angle"/>
                <a:bevelB w="13500" h="13500" prst="angle"/>
                <a:extrusionClr>
                  <a:srgbClr val="CCFFFF"/>
                </a:extrusionClr>
              </a:sp3d>
            </p:spPr>
            <p:txBody>
              <a:bodyPr wrap="none" anchor="ctr">
                <a:flatTx/>
              </a:bodyPr>
              <a:lstStyle/>
              <a:p>
                <a:endParaRPr lang="es-ES" sz="3200"/>
              </a:p>
            </p:txBody>
          </p:sp>
          <p:sp>
            <p:nvSpPr>
              <p:cNvPr id="73758" name="Rectangle 46"/>
              <p:cNvSpPr>
                <a:spLocks noChangeArrowheads="1"/>
              </p:cNvSpPr>
              <p:nvPr/>
            </p:nvSpPr>
            <p:spPr bwMode="auto">
              <a:xfrm>
                <a:off x="2100" y="2647"/>
                <a:ext cx="364" cy="256"/>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200" b="1">
                    <a:solidFill>
                      <a:srgbClr val="000000"/>
                    </a:solidFill>
                    <a:latin typeface="Times New Roman" pitchFamily="18" charset="0"/>
                  </a:rPr>
                  <a:t>Seriali-</a:t>
                </a:r>
              </a:p>
              <a:p>
                <a:pPr algn="ctr"/>
                <a:r>
                  <a:rPr lang="es-AR" sz="1200" b="1">
                    <a:solidFill>
                      <a:srgbClr val="000000"/>
                    </a:solidFill>
                    <a:latin typeface="Times New Roman" pitchFamily="18" charset="0"/>
                  </a:rPr>
                  <a:t>zacion</a:t>
                </a:r>
                <a:endParaRPr lang="es-AR" sz="2400" b="1">
                  <a:latin typeface="Times New Roman" pitchFamily="18" charset="0"/>
                </a:endParaRPr>
              </a:p>
            </p:txBody>
          </p:sp>
          <p:sp>
            <p:nvSpPr>
              <p:cNvPr id="73759" name="Rectangle 47"/>
              <p:cNvSpPr>
                <a:spLocks noChangeArrowheads="1"/>
              </p:cNvSpPr>
              <p:nvPr/>
            </p:nvSpPr>
            <p:spPr bwMode="auto">
              <a:xfrm>
                <a:off x="2555" y="2733"/>
                <a:ext cx="364" cy="255"/>
              </a:xfrm>
              <a:prstGeom prst="rect">
                <a:avLst/>
              </a:prstGeom>
              <a:solidFill>
                <a:srgbClr val="CCFFFF"/>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CFFFF"/>
                </a:extrusionClr>
              </a:sp3d>
            </p:spPr>
            <p:txBody>
              <a:bodyPr wrap="none" anchor="ctr">
                <a:flatTx/>
              </a:bodyPr>
              <a:lstStyle/>
              <a:p>
                <a:pPr algn="ctr"/>
                <a:r>
                  <a:rPr lang="es-AR" sz="1800" b="1">
                    <a:solidFill>
                      <a:srgbClr val="000000"/>
                    </a:solidFill>
                    <a:latin typeface="Times New Roman" pitchFamily="18" charset="0"/>
                  </a:rPr>
                  <a:t>TDL</a:t>
                </a:r>
                <a:endParaRPr lang="es-AR" sz="2400" b="1">
                  <a:latin typeface="Times New Roman" pitchFamily="18" charset="0"/>
                </a:endParaRPr>
              </a:p>
            </p:txBody>
          </p:sp>
          <p:cxnSp>
            <p:nvCxnSpPr>
              <p:cNvPr id="73760" name="AutoShape 48"/>
              <p:cNvCxnSpPr>
                <a:cxnSpLocks noChangeShapeType="1"/>
                <a:stCxn id="73757" idx="4"/>
                <a:endCxn id="73758" idx="0"/>
              </p:cNvCxnSpPr>
              <p:nvPr/>
            </p:nvCxnSpPr>
            <p:spPr bwMode="auto">
              <a:xfrm flipH="1">
                <a:off x="2282" y="2307"/>
                <a:ext cx="136" cy="340"/>
              </a:xfrm>
              <a:prstGeom prst="straightConnector1">
                <a:avLst/>
              </a:prstGeom>
              <a:noFill/>
              <a:ln w="38100">
                <a:solidFill>
                  <a:schemeClr val="tx1"/>
                </a:solidFill>
                <a:round/>
                <a:headEnd/>
                <a:tailEnd type="triangle" w="med" len="med"/>
              </a:ln>
            </p:spPr>
          </p:cxnSp>
          <p:sp>
            <p:nvSpPr>
              <p:cNvPr id="73761" name="Rectangle 49"/>
              <p:cNvSpPr>
                <a:spLocks noChangeArrowheads="1"/>
              </p:cNvSpPr>
              <p:nvPr/>
            </p:nvSpPr>
            <p:spPr bwMode="auto">
              <a:xfrm>
                <a:off x="3052" y="2137"/>
                <a:ext cx="164" cy="936"/>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sp3d>
            </p:spPr>
            <p:txBody>
              <a:bodyPr vert="eaVert" wrap="none" anchor="ctr">
                <a:flatTx/>
              </a:bodyPr>
              <a:lstStyle/>
              <a:p>
                <a:pPr algn="ctr"/>
                <a:r>
                  <a:rPr lang="es-AR" b="1">
                    <a:solidFill>
                      <a:srgbClr val="000000"/>
                    </a:solidFill>
                    <a:latin typeface="Times New Roman" pitchFamily="18" charset="0"/>
                  </a:rPr>
                  <a:t>TCP/IP</a:t>
                </a:r>
              </a:p>
            </p:txBody>
          </p:sp>
          <p:cxnSp>
            <p:nvCxnSpPr>
              <p:cNvPr id="73762" name="AutoShape 50"/>
              <p:cNvCxnSpPr>
                <a:cxnSpLocks noChangeShapeType="1"/>
                <a:endCxn id="73756" idx="1"/>
              </p:cNvCxnSpPr>
              <p:nvPr/>
            </p:nvCxnSpPr>
            <p:spPr bwMode="auto">
              <a:xfrm flipH="1" flipV="1">
                <a:off x="2009" y="2392"/>
                <a:ext cx="91" cy="402"/>
              </a:xfrm>
              <a:prstGeom prst="straightConnector1">
                <a:avLst/>
              </a:prstGeom>
              <a:noFill/>
              <a:ln w="38100">
                <a:solidFill>
                  <a:schemeClr val="tx1"/>
                </a:solidFill>
                <a:round/>
                <a:headEnd/>
                <a:tailEnd type="triangle" w="med" len="med"/>
              </a:ln>
            </p:spPr>
          </p:cxnSp>
          <p:sp>
            <p:nvSpPr>
              <p:cNvPr id="73763" name="Rectangle 51"/>
              <p:cNvSpPr>
                <a:spLocks noChangeArrowheads="1"/>
              </p:cNvSpPr>
              <p:nvPr/>
            </p:nvSpPr>
            <p:spPr bwMode="auto">
              <a:xfrm>
                <a:off x="3049" y="1711"/>
                <a:ext cx="164" cy="474"/>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vert="eaVert" wrap="none" anchor="ctr">
                <a:flatTx/>
              </a:bodyPr>
              <a:lstStyle/>
              <a:p>
                <a:pPr algn="ctr"/>
                <a:r>
                  <a:rPr lang="es-AR" b="1">
                    <a:solidFill>
                      <a:srgbClr val="000000"/>
                    </a:solidFill>
                    <a:latin typeface="Times New Roman" pitchFamily="18" charset="0"/>
                  </a:rPr>
                  <a:t>LU 2</a:t>
                </a:r>
              </a:p>
            </p:txBody>
          </p:sp>
          <p:grpSp>
            <p:nvGrpSpPr>
              <p:cNvPr id="73764" name="Group 52"/>
              <p:cNvGrpSpPr>
                <a:grpSpLocks/>
              </p:cNvGrpSpPr>
              <p:nvPr/>
            </p:nvGrpSpPr>
            <p:grpSpPr bwMode="auto">
              <a:xfrm>
                <a:off x="1872" y="1200"/>
                <a:ext cx="1344" cy="500"/>
                <a:chOff x="2592" y="1200"/>
                <a:chExt cx="1104" cy="564"/>
              </a:xfrm>
            </p:grpSpPr>
            <p:sp>
              <p:nvSpPr>
                <p:cNvPr id="73771" name="Rectangle 53"/>
                <p:cNvSpPr>
                  <a:spLocks noChangeArrowheads="1"/>
                </p:cNvSpPr>
                <p:nvPr/>
              </p:nvSpPr>
              <p:spPr bwMode="auto">
                <a:xfrm>
                  <a:off x="2592" y="1584"/>
                  <a:ext cx="1104" cy="180"/>
                </a:xfrm>
                <a:prstGeom prst="rect">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anchor="ctr">
                  <a:flatTx/>
                </a:bodyPr>
                <a:lstStyle/>
                <a:p>
                  <a:pPr algn="ctr"/>
                  <a:r>
                    <a:rPr lang="es-AR" sz="2000" b="1">
                      <a:solidFill>
                        <a:srgbClr val="000000"/>
                      </a:solidFill>
                      <a:latin typeface="Times New Roman" pitchFamily="18" charset="0"/>
                    </a:rPr>
                    <a:t>C++</a:t>
                  </a:r>
                </a:p>
              </p:txBody>
            </p:sp>
            <p:sp>
              <p:nvSpPr>
                <p:cNvPr id="73772" name="Rectangle 54"/>
                <p:cNvSpPr>
                  <a:spLocks noChangeArrowheads="1"/>
                </p:cNvSpPr>
                <p:nvPr/>
              </p:nvSpPr>
              <p:spPr bwMode="auto">
                <a:xfrm>
                  <a:off x="2592" y="1392"/>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Solaris</a:t>
                  </a:r>
                </a:p>
              </p:txBody>
            </p:sp>
            <p:sp>
              <p:nvSpPr>
                <p:cNvPr id="73773" name="Rectangle 55"/>
                <p:cNvSpPr>
                  <a:spLocks noChangeArrowheads="1"/>
                </p:cNvSpPr>
                <p:nvPr/>
              </p:nvSpPr>
              <p:spPr bwMode="auto">
                <a:xfrm>
                  <a:off x="2592" y="1200"/>
                  <a:ext cx="1104" cy="192"/>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wrap="none" anchor="ctr">
                  <a:flatTx/>
                </a:bodyPr>
                <a:lstStyle/>
                <a:p>
                  <a:pPr algn="ctr"/>
                  <a:r>
                    <a:rPr lang="es-AR" b="1">
                      <a:solidFill>
                        <a:srgbClr val="000000"/>
                      </a:solidFill>
                      <a:latin typeface="Times New Roman" pitchFamily="18" charset="0"/>
                    </a:rPr>
                    <a:t>SUN</a:t>
                  </a:r>
                </a:p>
              </p:txBody>
            </p:sp>
          </p:grpSp>
          <p:sp>
            <p:nvSpPr>
              <p:cNvPr id="73765" name="Line 56"/>
              <p:cNvSpPr>
                <a:spLocks noChangeShapeType="1"/>
              </p:cNvSpPr>
              <p:nvPr/>
            </p:nvSpPr>
            <p:spPr bwMode="auto">
              <a:xfrm>
                <a:off x="2624" y="2160"/>
                <a:ext cx="400" cy="28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6" name="Line 57"/>
              <p:cNvSpPr>
                <a:spLocks noChangeShapeType="1"/>
              </p:cNvSpPr>
              <p:nvPr/>
            </p:nvSpPr>
            <p:spPr bwMode="auto">
              <a:xfrm>
                <a:off x="2640" y="2064"/>
                <a:ext cx="432" cy="19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67" name="Text Box 58"/>
              <p:cNvSpPr txBox="1">
                <a:spLocks noChangeArrowheads="1"/>
              </p:cNvSpPr>
              <p:nvPr/>
            </p:nvSpPr>
            <p:spPr bwMode="auto">
              <a:xfrm>
                <a:off x="2267" y="1929"/>
                <a:ext cx="298" cy="288"/>
              </a:xfrm>
              <a:prstGeom prst="rect">
                <a:avLst/>
              </a:prstGeom>
              <a:noFill/>
              <a:ln w="9525">
                <a:noFill/>
                <a:miter lim="800000"/>
                <a:headEnd/>
                <a:tailEnd/>
              </a:ln>
            </p:spPr>
            <p:txBody>
              <a:bodyPr wrap="none" anchor="ctr">
                <a:spAutoFit/>
              </a:bodyPr>
              <a:lstStyle/>
              <a:p>
                <a:pPr algn="ctr">
                  <a:spcBef>
                    <a:spcPct val="50000"/>
                  </a:spcBef>
                </a:pPr>
                <a:r>
                  <a:rPr lang="es-AR" sz="2400" b="1">
                    <a:solidFill>
                      <a:srgbClr val="000000"/>
                    </a:solidFill>
                    <a:latin typeface="Times New Roman" pitchFamily="18" charset="0"/>
                  </a:rPr>
                  <a:t>SI</a:t>
                </a:r>
              </a:p>
            </p:txBody>
          </p:sp>
          <p:sp>
            <p:nvSpPr>
              <p:cNvPr id="73768" name="AutoShape 59"/>
              <p:cNvSpPr>
                <a:spLocks noChangeArrowheads="1"/>
              </p:cNvSpPr>
              <p:nvPr/>
            </p:nvSpPr>
            <p:spPr bwMode="auto">
              <a:xfrm>
                <a:off x="2016" y="1872"/>
                <a:ext cx="163" cy="432"/>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s-ES" sz="3200"/>
              </a:p>
            </p:txBody>
          </p:sp>
          <p:cxnSp>
            <p:nvCxnSpPr>
              <p:cNvPr id="73769" name="AutoShape 60"/>
              <p:cNvCxnSpPr>
                <a:cxnSpLocks noChangeShapeType="1"/>
                <a:stCxn id="73763" idx="1"/>
                <a:endCxn id="73757" idx="7"/>
              </p:cNvCxnSpPr>
              <p:nvPr/>
            </p:nvCxnSpPr>
            <p:spPr bwMode="auto">
              <a:xfrm flipH="1" flipV="1">
                <a:off x="2579" y="1943"/>
                <a:ext cx="470" cy="5"/>
              </a:xfrm>
              <a:prstGeom prst="straightConnector1">
                <a:avLst/>
              </a:prstGeom>
              <a:noFill/>
              <a:ln w="38100">
                <a:solidFill>
                  <a:schemeClr val="tx1"/>
                </a:solidFill>
                <a:round/>
                <a:headEnd/>
                <a:tailEnd type="triangle" w="med" len="med"/>
              </a:ln>
            </p:spPr>
          </p:cxnSp>
          <p:sp>
            <p:nvSpPr>
              <p:cNvPr id="73770" name="Line 61"/>
              <p:cNvSpPr>
                <a:spLocks noChangeShapeType="1"/>
              </p:cNvSpPr>
              <p:nvPr/>
            </p:nvSpPr>
            <p:spPr bwMode="auto">
              <a:xfrm flipH="1" flipV="1">
                <a:off x="2504" y="2280"/>
                <a:ext cx="232" cy="408"/>
              </a:xfrm>
              <a:prstGeom prst="line">
                <a:avLst/>
              </a:prstGeom>
              <a:noFill/>
              <a:ln w="38100">
                <a:solidFill>
                  <a:schemeClr val="tx1"/>
                </a:solidFill>
                <a:round/>
                <a:headEnd/>
                <a:tailEnd type="triangle" w="med" len="med"/>
              </a:ln>
            </p:spPr>
            <p:txBody>
              <a:bodyPr wrap="none" anchor="ctr"/>
              <a:lstStyle/>
              <a:p>
                <a:endParaRPr lang="es-ES"/>
              </a:p>
            </p:txBody>
          </p:sp>
        </p:grpSp>
        <p:cxnSp>
          <p:nvCxnSpPr>
            <p:cNvPr id="73750" name="AutoShape 62"/>
            <p:cNvCxnSpPr>
              <a:cxnSpLocks noChangeShapeType="1"/>
              <a:stCxn id="73759" idx="2"/>
              <a:endCxn id="73777" idx="0"/>
            </p:cNvCxnSpPr>
            <p:nvPr/>
          </p:nvCxnSpPr>
          <p:spPr bwMode="auto">
            <a:xfrm>
              <a:off x="2737" y="2988"/>
              <a:ext cx="47" cy="276"/>
            </a:xfrm>
            <a:prstGeom prst="straightConnector1">
              <a:avLst/>
            </a:prstGeom>
            <a:noFill/>
            <a:ln w="38100">
              <a:solidFill>
                <a:schemeClr val="tx1"/>
              </a:solidFill>
              <a:round/>
              <a:headEnd type="triangle" w="med" len="med"/>
              <a:tailEnd/>
            </a:ln>
          </p:spPr>
        </p:cxnSp>
        <p:sp>
          <p:nvSpPr>
            <p:cNvPr id="73751" name="Line 63"/>
            <p:cNvSpPr>
              <a:spLocks noChangeShapeType="1"/>
            </p:cNvSpPr>
            <p:nvPr/>
          </p:nvSpPr>
          <p:spPr bwMode="auto">
            <a:xfrm>
              <a:off x="2576" y="2244"/>
              <a:ext cx="1024" cy="1068"/>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2" name="Line 64"/>
            <p:cNvSpPr>
              <a:spLocks noChangeShapeType="1"/>
            </p:cNvSpPr>
            <p:nvPr/>
          </p:nvSpPr>
          <p:spPr bwMode="auto">
            <a:xfrm flipV="1">
              <a:off x="3216" y="1104"/>
              <a:ext cx="1152" cy="816"/>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3" name="Line 65"/>
            <p:cNvSpPr>
              <a:spLocks noChangeShapeType="1"/>
            </p:cNvSpPr>
            <p:nvPr/>
          </p:nvSpPr>
          <p:spPr bwMode="auto">
            <a:xfrm flipV="1">
              <a:off x="3264" y="1872"/>
              <a:ext cx="864" cy="432"/>
            </a:xfrm>
            <a:prstGeom prst="line">
              <a:avLst/>
            </a:prstGeom>
            <a:noFill/>
            <a:ln w="38100">
              <a:solidFill>
                <a:schemeClr val="tx1"/>
              </a:solidFill>
              <a:round/>
              <a:headEnd type="triangle" w="med" len="med"/>
              <a:tailEnd type="triangle" w="med" len="med"/>
            </a:ln>
          </p:spPr>
          <p:txBody>
            <a:bodyPr wrap="none" anchor="ctr"/>
            <a:lstStyle/>
            <a:p>
              <a:endParaRPr lang="es-ES"/>
            </a:p>
          </p:txBody>
        </p:sp>
        <p:sp>
          <p:nvSpPr>
            <p:cNvPr id="73754" name="Line 66"/>
            <p:cNvSpPr>
              <a:spLocks noChangeShapeType="1"/>
            </p:cNvSpPr>
            <p:nvPr/>
          </p:nvSpPr>
          <p:spPr bwMode="auto">
            <a:xfrm>
              <a:off x="3216" y="2496"/>
              <a:ext cx="584" cy="404"/>
            </a:xfrm>
            <a:prstGeom prst="line">
              <a:avLst/>
            </a:prstGeom>
            <a:noFill/>
            <a:ln w="38100">
              <a:solidFill>
                <a:schemeClr val="tx1"/>
              </a:solidFill>
              <a:round/>
              <a:headEnd type="triangle" w="med" len="med"/>
              <a:tailEnd type="triangle" w="med" len="med"/>
            </a:ln>
          </p:spPr>
          <p:txBody>
            <a:bodyPr wrap="none" anchor="ctr"/>
            <a:lstStyle/>
            <a:p>
              <a:endParaRPr lang="es-ES"/>
            </a:p>
          </p:txBody>
        </p:sp>
      </p:gr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62000" y="0"/>
            <a:ext cx="7772400" cy="105251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p>
        </p:txBody>
      </p:sp>
      <p:sp>
        <p:nvSpPr>
          <p:cNvPr id="437251" name="Rectangle 3"/>
          <p:cNvSpPr>
            <a:spLocks noGrp="1" noChangeArrowheads="1"/>
          </p:cNvSpPr>
          <p:nvPr>
            <p:ph idx="1"/>
          </p:nvPr>
        </p:nvSpPr>
        <p:spPr>
          <a:xfrm>
            <a:off x="179388" y="1295400"/>
            <a:ext cx="8785225" cy="5157788"/>
          </a:xfrm>
          <a:solidFill>
            <a:schemeClr val="hlink"/>
          </a:solidFill>
          <a:ln w="76200">
            <a:solidFill>
              <a:schemeClr val="accent2"/>
            </a:solidFill>
          </a:ln>
        </p:spPr>
        <p:txBody>
          <a:bodyPr/>
          <a:lstStyle/>
          <a:p>
            <a:pPr indent="133350">
              <a:lnSpc>
                <a:spcPct val="90000"/>
              </a:lnSpc>
              <a:defRPr/>
            </a:pPr>
            <a:r>
              <a:rPr lang="es-AR" sz="2800" b="1" i="1">
                <a:effectLst>
                  <a:outerShdw blurRad="38100" dist="38100" dir="2700000" algn="tl">
                    <a:srgbClr val="FFFFFF"/>
                  </a:outerShdw>
                </a:effectLst>
                <a:latin typeface="Arial" charset="0"/>
              </a:rPr>
              <a:t>  FTP                 </a:t>
            </a:r>
            <a:r>
              <a:rPr lang="es-AR" sz="2800" b="1" i="1">
                <a:solidFill>
                  <a:schemeClr val="accent2"/>
                </a:solidFill>
                <a:effectLst>
                  <a:outerShdw blurRad="38100" dist="38100" dir="2700000" algn="tl">
                    <a:srgbClr val="000000"/>
                  </a:outerShdw>
                </a:effectLst>
                <a:latin typeface="Arial" charset="0"/>
              </a:rPr>
              <a:t>Seguridad</a:t>
            </a:r>
          </a:p>
          <a:p>
            <a:pPr indent="133350">
              <a:lnSpc>
                <a:spcPct val="90000"/>
              </a:lnSpc>
              <a:defRPr/>
            </a:pPr>
            <a:r>
              <a:rPr lang="es-AR" sz="2800" b="1" i="1">
                <a:effectLst>
                  <a:outerShdw blurRad="38100" dist="38100" dir="2700000" algn="tl">
                    <a:srgbClr val="FFFFFF"/>
                  </a:outerShdw>
                </a:effectLst>
                <a:latin typeface="Arial" charset="0"/>
              </a:rPr>
              <a:t>  TELNET          </a:t>
            </a:r>
            <a:r>
              <a:rPr lang="es-AR" sz="2800" b="1" i="1">
                <a:solidFill>
                  <a:schemeClr val="accent2"/>
                </a:solidFill>
                <a:effectLst>
                  <a:outerShdw blurRad="38100" dist="38100" dir="2700000" algn="tl">
                    <a:srgbClr val="000000"/>
                  </a:outerShdw>
                </a:effectLst>
                <a:latin typeface="Arial" charset="0"/>
              </a:rPr>
              <a:t>Prohibido</a:t>
            </a:r>
          </a:p>
          <a:p>
            <a:pPr indent="133350">
              <a:lnSpc>
                <a:spcPct val="90000"/>
              </a:lnSpc>
              <a:defRPr/>
            </a:pPr>
            <a:r>
              <a:rPr lang="es-AR" sz="2800" b="1" i="1">
                <a:effectLst>
                  <a:outerShdw blurRad="38100" dist="38100" dir="2700000" algn="tl">
                    <a:srgbClr val="FFFFFF"/>
                  </a:outerShdw>
                </a:effectLst>
                <a:latin typeface="Arial" charset="0"/>
              </a:rPr>
              <a:t>   SSH                </a:t>
            </a:r>
            <a:r>
              <a:rPr lang="es-AR" sz="2800" b="1" i="1">
                <a:solidFill>
                  <a:schemeClr val="accent2"/>
                </a:solidFill>
                <a:effectLst>
                  <a:outerShdw blurRad="38100" dist="38100" dir="2700000" algn="tl">
                    <a:srgbClr val="000000"/>
                  </a:outerShdw>
                </a:effectLst>
                <a:latin typeface="Arial" charset="0"/>
              </a:rPr>
              <a:t>Restringido</a:t>
            </a:r>
          </a:p>
          <a:p>
            <a:pPr indent="133350">
              <a:lnSpc>
                <a:spcPct val="90000"/>
              </a:lnSpc>
              <a:defRPr/>
            </a:pPr>
            <a:r>
              <a:rPr lang="es-AR" sz="2800" b="1" i="1">
                <a:effectLst>
                  <a:outerShdw blurRad="38100" dist="38100" dir="2700000" algn="tl">
                    <a:srgbClr val="FFFFFF"/>
                  </a:outerShdw>
                </a:effectLst>
                <a:latin typeface="Arial" charset="0"/>
              </a:rPr>
              <a:t>  IRC – ICQ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REAL AUDIO </a:t>
            </a:r>
            <a:r>
              <a:rPr lang="es-AR" sz="2800" b="1" i="1">
                <a:solidFill>
                  <a:schemeClr val="accent2"/>
                </a:solidFill>
                <a:effectLst>
                  <a:outerShdw blurRad="38100" dist="38100" dir="2700000" algn="tl">
                    <a:srgbClr val="000000"/>
                  </a:outerShdw>
                </a:effectLst>
                <a:latin typeface="Arial" charset="0"/>
              </a:rPr>
              <a:t>Ancho de Banda</a:t>
            </a:r>
          </a:p>
          <a:p>
            <a:pPr indent="133350">
              <a:lnSpc>
                <a:spcPct val="90000"/>
              </a:lnSpc>
              <a:defRPr/>
            </a:pPr>
            <a:r>
              <a:rPr lang="es-AR" sz="2800" b="1" i="1">
                <a:effectLst>
                  <a:outerShdw blurRad="38100" dist="38100" dir="2700000" algn="tl">
                    <a:srgbClr val="FFFFFF"/>
                  </a:outerShdw>
                </a:effectLst>
                <a:latin typeface="Arial" charset="0"/>
              </a:rPr>
              <a:t>  File Mgmt.     </a:t>
            </a:r>
            <a:r>
              <a:rPr lang="es-AR" sz="2800" b="1" i="1">
                <a:solidFill>
                  <a:schemeClr val="accent2"/>
                </a:solidFill>
                <a:effectLst>
                  <a:outerShdw blurRad="38100" dist="38100" dir="2700000" algn="tl">
                    <a:srgbClr val="000000"/>
                  </a:outerShdw>
                </a:effectLst>
                <a:latin typeface="Arial" charset="0"/>
              </a:rPr>
              <a:t>Restricción de Lugares y Cuotas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Restricción de Atacheados</a:t>
            </a:r>
          </a:p>
          <a:p>
            <a:pPr indent="133350">
              <a:lnSpc>
                <a:spcPct val="90000"/>
              </a:lnSpc>
              <a:defRPr/>
            </a:pPr>
            <a:r>
              <a:rPr lang="es-AR" sz="2800" b="1" i="1">
                <a:effectLst>
                  <a:outerShdw blurRad="38100" dist="38100" dir="2700000" algn="tl">
                    <a:srgbClr val="FFFFFF"/>
                  </a:outerShdw>
                </a:effectLst>
                <a:latin typeface="Arial" charset="0"/>
              </a:rPr>
              <a:t>  Mail Mgmt.     </a:t>
            </a:r>
            <a:r>
              <a:rPr lang="es-AR" sz="2800" b="1" i="1">
                <a:solidFill>
                  <a:schemeClr val="accent2"/>
                </a:solidFill>
                <a:effectLst>
                  <a:outerShdw blurRad="38100" dist="38100" dir="2700000" algn="tl">
                    <a:srgbClr val="000000"/>
                  </a:outerShdw>
                </a:effectLst>
                <a:latin typeface="Arial" charset="0"/>
              </a:rPr>
              <a:t>Filtro Spam Activado</a:t>
            </a:r>
          </a:p>
          <a:p>
            <a:pPr indent="133350">
              <a:lnSpc>
                <a:spcPct val="90000"/>
              </a:lnSpc>
              <a:defRPr/>
            </a:pPr>
            <a:r>
              <a:rPr lang="es-AR" sz="2800" b="1" i="1">
                <a:effectLst>
                  <a:outerShdw blurRad="38100" dist="38100" dir="2700000" algn="tl">
                    <a:srgbClr val="FFFFFF"/>
                  </a:outerShdw>
                </a:effectLst>
                <a:latin typeface="Arial" charset="0"/>
              </a:rPr>
              <a:t> Bw Mgmt.        </a:t>
            </a:r>
            <a:r>
              <a:rPr lang="es-AR" sz="2800" b="1" i="1">
                <a:solidFill>
                  <a:schemeClr val="accent2"/>
                </a:solidFill>
                <a:effectLst>
                  <a:outerShdw blurRad="38100" dist="38100" dir="2700000" algn="tl">
                    <a:srgbClr val="000000"/>
                  </a:outerShdw>
                </a:effectLst>
                <a:latin typeface="Arial" charset="0"/>
              </a:rPr>
              <a:t>Restricción de Ancho de Banda</a:t>
            </a:r>
          </a:p>
          <a:p>
            <a:pPr indent="133350">
              <a:lnSpc>
                <a:spcPct val="90000"/>
              </a:lnSpc>
              <a:defRPr/>
            </a:pPr>
            <a:r>
              <a:rPr lang="es-AR" sz="2800" b="1" i="1">
                <a:effectLst>
                  <a:outerShdw blurRad="38100" dist="38100" dir="2700000" algn="tl">
                    <a:srgbClr val="FFFFFF"/>
                  </a:outerShdw>
                </a:effectLst>
                <a:latin typeface="Arial" charset="0"/>
              </a:rPr>
              <a:t> Antivirus        </a:t>
            </a:r>
            <a:r>
              <a:rPr lang="es-AR" sz="2800" b="1" i="1">
                <a:solidFill>
                  <a:schemeClr val="accent2"/>
                </a:solidFill>
                <a:effectLst>
                  <a:outerShdw blurRad="38100" dist="38100" dir="2700000" algn="tl">
                    <a:srgbClr val="000000"/>
                  </a:outerShdw>
                </a:effectLst>
                <a:latin typeface="Arial" charset="0"/>
              </a:rPr>
              <a:t>HTTP, MAIL , FTP y Aplicaciones</a:t>
            </a:r>
          </a:p>
        </p:txBody>
      </p:sp>
      <p:sp>
        <p:nvSpPr>
          <p:cNvPr id="5" name="5 Marcador de número de diapositiva"/>
          <p:cNvSpPr>
            <a:spLocks noGrp="1"/>
          </p:cNvSpPr>
          <p:nvPr>
            <p:ph type="sldNum" sz="quarter" idx="12"/>
          </p:nvPr>
        </p:nvSpPr>
        <p:spPr/>
        <p:txBody>
          <a:bodyPr/>
          <a:lstStyle/>
          <a:p>
            <a:pPr>
              <a:defRPr/>
            </a:pPr>
            <a:fld id="{3E27A00E-5021-46ED-8E24-B2B3C94D3504}" type="slidenum">
              <a:rPr lang="en-US"/>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827088" y="115888"/>
            <a:ext cx="7620000"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3875" name="Rectangle 3"/>
          <p:cNvSpPr>
            <a:spLocks noGrp="1" noChangeArrowheads="1"/>
          </p:cNvSpPr>
          <p:nvPr>
            <p:ph idx="1"/>
          </p:nvPr>
        </p:nvSpPr>
        <p:spPr>
          <a:xfrm>
            <a:off x="250825" y="1412875"/>
            <a:ext cx="8642350" cy="511175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sz="2800" b="1" i="1">
                <a:solidFill>
                  <a:srgbClr val="000099"/>
                </a:solidFill>
                <a:effectLst>
                  <a:outerShdw blurRad="38100" dist="38100" dir="2700000" algn="tl">
                    <a:srgbClr val="C0C0C0"/>
                  </a:outerShdw>
                </a:effectLst>
                <a:latin typeface="Arial" charset="0"/>
              </a:rPr>
              <a:t>Los sistemas de detección de intrusos (IDS/IPS –Intrusion Detection/Prevention Systems-) permiten detectar ataques  registrar y dar aviso en la medida que se produzcan.</a:t>
            </a:r>
          </a:p>
          <a:p>
            <a:pPr algn="just">
              <a:lnSpc>
                <a:spcPct val="90000"/>
              </a:lnSpc>
              <a:defRPr/>
            </a:pPr>
            <a:endParaRPr lang="es-AR" sz="2800" b="1" i="1">
              <a:solidFill>
                <a:srgbClr val="000099"/>
              </a:solidFill>
              <a:effectLst>
                <a:outerShdw blurRad="38100" dist="38100" dir="2700000" algn="tl">
                  <a:srgbClr val="C0C0C0"/>
                </a:outerShdw>
              </a:effectLst>
              <a:latin typeface="Arial" charset="0"/>
            </a:endParaRPr>
          </a:p>
          <a:p>
            <a:pPr algn="just">
              <a:lnSpc>
                <a:spcPct val="90000"/>
              </a:lnSpc>
              <a:defRPr/>
            </a:pPr>
            <a:r>
              <a:rPr lang="es-AR" sz="2800" b="1" i="1">
                <a:solidFill>
                  <a:srgbClr val="000099"/>
                </a:solidFill>
                <a:effectLst>
                  <a:outerShdw blurRad="38100" dist="38100" dir="2700000" algn="tl">
                    <a:srgbClr val="C0C0C0"/>
                  </a:outerShdw>
                </a:effectLst>
                <a:latin typeface="Arial" charset="0"/>
              </a:rPr>
              <a:t>Identifican el tráfico que viola las políticas de seguridad a través de análisis de protocolo y búsquedas de contenido pudiendo finalizar de manera automática cualquier sesión transgresora.</a:t>
            </a:r>
          </a:p>
        </p:txBody>
      </p:sp>
      <p:sp>
        <p:nvSpPr>
          <p:cNvPr id="5" name="5 Marcador de número de diapositiva"/>
          <p:cNvSpPr>
            <a:spLocks noGrp="1"/>
          </p:cNvSpPr>
          <p:nvPr>
            <p:ph type="sldNum" sz="quarter" idx="12"/>
          </p:nvPr>
        </p:nvSpPr>
        <p:spPr/>
        <p:txBody>
          <a:bodyPr/>
          <a:lstStyle/>
          <a:p>
            <a:pPr>
              <a:defRPr/>
            </a:pPr>
            <a:fld id="{9375C3E2-1D3B-432C-A402-63A0AE467A2A}" type="slidenum">
              <a:rPr lang="en-US"/>
              <a:pPr>
                <a:defRPr/>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395288" y="228600"/>
            <a:ext cx="8443912" cy="9144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 de detección de intrusos</a:t>
            </a:r>
          </a:p>
        </p:txBody>
      </p:sp>
      <p:sp>
        <p:nvSpPr>
          <p:cNvPr id="449539" name="Rectangle 3"/>
          <p:cNvSpPr>
            <a:spLocks noGrp="1" noChangeArrowheads="1"/>
          </p:cNvSpPr>
          <p:nvPr>
            <p:ph idx="1"/>
          </p:nvPr>
        </p:nvSpPr>
        <p:spPr>
          <a:xfrm>
            <a:off x="468313" y="1295400"/>
            <a:ext cx="8370887" cy="5410200"/>
          </a:xfrm>
          <a:blipFill dpi="0" rotWithShape="0">
            <a:blip r:embed="rId4" cstate="print"/>
            <a:srcRect/>
            <a:tile tx="0" ty="0" sx="100000" sy="100000" flip="none" algn="tl"/>
          </a:blipFill>
          <a:ln w="76200" cap="flat" algn="ctr">
            <a:solidFill>
              <a:srgbClr val="000080"/>
            </a:solidFill>
          </a:ln>
        </p:spPr>
        <p:txBody>
          <a:bodyPr/>
          <a:lstStyle/>
          <a:p>
            <a:pPr algn="just">
              <a:lnSpc>
                <a:spcPct val="90000"/>
              </a:lnSpc>
              <a:defRPr/>
            </a:pPr>
            <a:r>
              <a:rPr lang="es-AR" b="1" i="1" dirty="0">
                <a:solidFill>
                  <a:schemeClr val="accent6">
                    <a:lumMod val="75000"/>
                  </a:schemeClr>
                </a:solidFill>
                <a:effectLst>
                  <a:outerShdw blurRad="38100" dist="38100" dir="2700000" algn="tl">
                    <a:srgbClr val="C0C0C0"/>
                  </a:outerShdw>
                </a:effectLst>
                <a:latin typeface="Arial" charset="0"/>
              </a:rPr>
              <a:t>Programa encargado de Vigilar y Auditar los Puertos Disponibles en un nodo de Internet .</a:t>
            </a:r>
          </a:p>
          <a:p>
            <a:pPr algn="just">
              <a:lnSpc>
                <a:spcPct val="90000"/>
              </a:lnSpc>
              <a:defRPr/>
            </a:pPr>
            <a:r>
              <a:rPr lang="es-AR" b="1" i="1" dirty="0">
                <a:solidFill>
                  <a:srgbClr val="000099"/>
                </a:solidFill>
                <a:effectLst>
                  <a:outerShdw blurRad="38100" dist="38100" dir="2700000" algn="tl">
                    <a:srgbClr val="C0C0C0"/>
                  </a:outerShdw>
                </a:effectLst>
                <a:latin typeface="Arial" charset="0"/>
              </a:rPr>
              <a:t>Sobre los Accesos Indebidos o Servicios prohibidos de Intentos de Usuarios no autorizados </a:t>
            </a:r>
          </a:p>
          <a:p>
            <a:pPr marL="0" indent="0" algn="ctr">
              <a:lnSpc>
                <a:spcPct val="90000"/>
              </a:lnSpc>
              <a:buNone/>
              <a:defRPr/>
            </a:pPr>
            <a:r>
              <a:rPr lang="es-AR" sz="6600" b="1" i="1" dirty="0">
                <a:solidFill>
                  <a:srgbClr val="000099"/>
                </a:solidFill>
                <a:effectLst>
                  <a:outerShdw blurRad="38100" dist="38100" dir="2700000" algn="tl">
                    <a:srgbClr val="C0C0C0"/>
                  </a:outerShdw>
                </a:effectLst>
                <a:latin typeface="Arial" charset="0"/>
                <a:sym typeface="Wingdings 3" panose="05040102010807070707" pitchFamily="18" charset="2"/>
              </a:rPr>
              <a:t></a:t>
            </a:r>
            <a:endParaRPr lang="es-AR" sz="4400" b="1" i="1" dirty="0">
              <a:solidFill>
                <a:srgbClr val="000099"/>
              </a:solidFill>
              <a:effectLst>
                <a:outerShdw blurRad="38100" dist="38100" dir="2700000" algn="tl">
                  <a:srgbClr val="C0C0C0"/>
                </a:outerShdw>
              </a:effectLst>
              <a:latin typeface="Arial" charset="0"/>
            </a:endParaRPr>
          </a:p>
          <a:p>
            <a:pPr marL="0" indent="0" algn="ctr">
              <a:lnSpc>
                <a:spcPct val="90000"/>
              </a:lnSpc>
              <a:buNone/>
              <a:defRPr/>
            </a:pPr>
            <a:r>
              <a:rPr lang="es-AR" b="1" i="1" dirty="0">
                <a:solidFill>
                  <a:srgbClr val="000099"/>
                </a:solidFill>
                <a:effectLst>
                  <a:outerShdw blurRad="38100" dist="38100" dir="2700000" algn="tl">
                    <a:srgbClr val="C0C0C0"/>
                  </a:outerShdw>
                </a:effectLst>
                <a:latin typeface="Arial" charset="0"/>
              </a:rPr>
              <a:t>Genera las Alertas necesarias registrando la información respectiva de la solicitud o incursión . </a:t>
            </a:r>
          </a:p>
        </p:txBody>
      </p:sp>
      <p:sp>
        <p:nvSpPr>
          <p:cNvPr id="5" name="5 Marcador de número de diapositiva"/>
          <p:cNvSpPr>
            <a:spLocks noGrp="1"/>
          </p:cNvSpPr>
          <p:nvPr>
            <p:ph type="sldNum" sz="quarter" idx="12"/>
          </p:nvPr>
        </p:nvSpPr>
        <p:spPr/>
        <p:txBody>
          <a:bodyPr/>
          <a:lstStyle/>
          <a:p>
            <a:pPr>
              <a:defRPr/>
            </a:pPr>
            <a:fld id="{89284A67-414E-4321-B7FA-B9200CE67E48}" type="slidenum">
              <a:rPr lang="en-US"/>
              <a:pPr>
                <a:defRPr/>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468313" y="260350"/>
            <a:ext cx="8447087"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Sistemas de detección de intrusos</a:t>
            </a:r>
          </a:p>
        </p:txBody>
      </p:sp>
      <p:sp>
        <p:nvSpPr>
          <p:cNvPr id="464899" name="Rectangle 3"/>
          <p:cNvSpPr>
            <a:spLocks noGrp="1" noChangeArrowheads="1"/>
          </p:cNvSpPr>
          <p:nvPr>
            <p:ph idx="1"/>
          </p:nvPr>
        </p:nvSpPr>
        <p:spPr>
          <a:xfrm>
            <a:off x="323850" y="1600200"/>
            <a:ext cx="8569325" cy="411480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A través de una consola de gestión centralizada permiten monitorear y controlar toda la red así como definir reglas y políticas.</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r>
              <a:rPr lang="es-AR" b="1" i="1">
                <a:solidFill>
                  <a:srgbClr val="000099"/>
                </a:solidFill>
                <a:effectLst>
                  <a:outerShdw blurRad="38100" dist="38100" dir="2700000" algn="tl">
                    <a:srgbClr val="C0C0C0"/>
                  </a:outerShdw>
                </a:effectLst>
                <a:latin typeface="Arial" charset="0"/>
              </a:rPr>
              <a:t>Manejan en forma automática la gestión e instalación de parches. </a:t>
            </a:r>
          </a:p>
          <a:p>
            <a:pPr>
              <a:lnSpc>
                <a:spcPct val="90000"/>
              </a:lnSpc>
              <a:defRPr/>
            </a:pPr>
            <a:endParaRPr lang="es-AR" b="1" i="1">
              <a:solidFill>
                <a:srgbClr val="000099"/>
              </a:solidFill>
              <a:effectLst>
                <a:outerShdw blurRad="38100" dist="38100" dir="2700000" algn="tl">
                  <a:srgbClr val="C0C0C0"/>
                </a:outerShdw>
              </a:effectLst>
              <a:latin typeface="Arial" charset="0"/>
            </a:endParaRPr>
          </a:p>
          <a:p>
            <a:pPr>
              <a:lnSpc>
                <a:spcPct val="90000"/>
              </a:lnSpc>
              <a:defRPr/>
            </a:pPr>
            <a:endParaRPr lang="es-AR" b="1" i="1">
              <a:solidFill>
                <a:srgbClr val="000099"/>
              </a:solidFill>
              <a:effectLst>
                <a:outerShdw blurRad="38100" dist="38100" dir="2700000" algn="tl">
                  <a:srgbClr val="C0C0C0"/>
                </a:outerShdw>
              </a:effectLst>
              <a:latin typeface="Arial" charset="0"/>
            </a:endParaRPr>
          </a:p>
        </p:txBody>
      </p:sp>
      <p:sp>
        <p:nvSpPr>
          <p:cNvPr id="5" name="5 Marcador de número de diapositiva"/>
          <p:cNvSpPr>
            <a:spLocks noGrp="1"/>
          </p:cNvSpPr>
          <p:nvPr>
            <p:ph type="sldNum" sz="quarter" idx="12"/>
          </p:nvPr>
        </p:nvSpPr>
        <p:spPr/>
        <p:txBody>
          <a:bodyPr/>
          <a:lstStyle/>
          <a:p>
            <a:pPr>
              <a:defRPr/>
            </a:pPr>
            <a:fld id="{472F46DB-5206-4454-B0B4-0A905F9DDDDC}" type="slidenum">
              <a:rPr lang="en-US"/>
              <a:pPr>
                <a:defRPr/>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1143000" y="533400"/>
            <a:ext cx="7772400" cy="1143000"/>
          </a:xfrm>
        </p:spPr>
        <p:txBody>
          <a:bodyPr/>
          <a:lstStyle/>
          <a:p>
            <a:pPr>
              <a:defRPr/>
            </a:pPr>
            <a:r>
              <a:rPr lang="es-AR" sz="3200" i="1" dirty="0">
                <a:solidFill>
                  <a:srgbClr val="660033"/>
                </a:solidFill>
                <a:effectLst>
                  <a:outerShdw blurRad="38100" dist="38100" dir="2700000" algn="tl">
                    <a:srgbClr val="000000"/>
                  </a:outerShdw>
                </a:effectLst>
                <a:latin typeface="Arial" charset="0"/>
              </a:rPr>
              <a:t>Los Sistemas de detección de intrusos</a:t>
            </a:r>
          </a:p>
        </p:txBody>
      </p:sp>
      <p:sp>
        <p:nvSpPr>
          <p:cNvPr id="6" name="5 Marcador de número de diapositiva"/>
          <p:cNvSpPr>
            <a:spLocks noGrp="1"/>
          </p:cNvSpPr>
          <p:nvPr>
            <p:ph type="sldNum" sz="quarter" idx="12"/>
          </p:nvPr>
        </p:nvSpPr>
        <p:spPr/>
        <p:txBody>
          <a:bodyPr/>
          <a:lstStyle/>
          <a:p>
            <a:pPr>
              <a:defRPr/>
            </a:pPr>
            <a:fld id="{F8FD2B2D-C99F-486C-906C-29EFF894FEA0}" type="slidenum">
              <a:rPr lang="en-US"/>
              <a:pPr>
                <a:defRPr/>
              </a:pPr>
              <a:t>96</a:t>
            </a:fld>
            <a:endParaRPr lang="en-US"/>
          </a:p>
        </p:txBody>
      </p:sp>
      <p:sp>
        <p:nvSpPr>
          <p:cNvPr id="614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s-ES" sz="3200"/>
          </a:p>
        </p:txBody>
      </p:sp>
      <p:graphicFrame>
        <p:nvGraphicFramePr>
          <p:cNvPr id="614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5122" name="Imagen" r:id="rId4" imgW="3248700" imgH="2677183" progId="Word.Picture.8">
                  <p:embed/>
                </p:oleObj>
              </mc:Choice>
              <mc:Fallback>
                <p:oleObj name="Imagen" r:id="rId4" imgW="3248700" imgH="2677183" progId="Word.Pictur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l="14143" t="10370" r="5301" b="10670"/>
                      <a:stretch>
                        <a:fillRect/>
                      </a:stretch>
                    </p:blipFill>
                    <p:spPr bwMode="auto">
                      <a:xfrm>
                        <a:off x="0" y="0"/>
                        <a:ext cx="9144000" cy="6858000"/>
                      </a:xfrm>
                      <a:prstGeom prst="rect">
                        <a:avLst/>
                      </a:prstGeom>
                      <a:blipFill dpi="0" rotWithShape="0">
                        <a:blip r:embed="rId6"/>
                        <a:srcRect l="14143" t="10370" r="5301" b="10670"/>
                        <a:tile tx="0" ty="0" sx="100000" sy="100000" flip="none" algn="tl"/>
                      </a:blipFill>
                      <a:ln w="76200">
                        <a:solidFill>
                          <a:srgbClr val="000080"/>
                        </a:solidFill>
                        <a:miter lim="800000"/>
                        <a:headEnd/>
                        <a:tailEnd/>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250825" y="260350"/>
            <a:ext cx="8569325"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Los Sistemas de detección de intrusos</a:t>
            </a:r>
          </a:p>
        </p:txBody>
      </p:sp>
      <p:sp>
        <p:nvSpPr>
          <p:cNvPr id="450563" name="Rectangle 3"/>
          <p:cNvSpPr>
            <a:spLocks noGrp="1" noChangeArrowheads="1"/>
          </p:cNvSpPr>
          <p:nvPr>
            <p:ph idx="1"/>
          </p:nvPr>
        </p:nvSpPr>
        <p:spPr>
          <a:xfrm>
            <a:off x="323850" y="1557338"/>
            <a:ext cx="8569325" cy="4895850"/>
          </a:xfrm>
          <a:blipFill dpi="0" rotWithShape="0">
            <a:blip r:embed="rId4" cstate="print"/>
            <a:srcRect/>
            <a:tile tx="0" ty="0" sx="100000" sy="100000" flip="none" algn="tl"/>
          </a:blipFill>
          <a:ln w="76200" cap="flat" algn="ctr">
            <a:solidFill>
              <a:srgbClr val="000080"/>
            </a:solidFill>
          </a:ln>
        </p:spPr>
        <p:txBody>
          <a:bodyPr/>
          <a:lstStyle/>
          <a:p>
            <a:pPr>
              <a:lnSpc>
                <a:spcPct val="90000"/>
              </a:lnSpc>
              <a:defRPr/>
            </a:pPr>
            <a:r>
              <a:rPr lang="es-AR" b="1" i="1">
                <a:solidFill>
                  <a:srgbClr val="000099"/>
                </a:solidFill>
                <a:effectLst>
                  <a:outerShdw blurRad="38100" dist="38100" dir="2700000" algn="tl">
                    <a:srgbClr val="C0C0C0"/>
                  </a:outerShdw>
                </a:effectLst>
                <a:latin typeface="Arial" charset="0"/>
              </a:rPr>
              <a:t>Registra en un Archivo el Origen de donde proviene la incursión (Dirección IP) , El Servicio , el Puerto , la Fecha y Hora de cuando fue realizado el Intento </a:t>
            </a:r>
            <a:r>
              <a:rPr lang="es-AR" b="1" i="1">
                <a:solidFill>
                  <a:srgbClr val="000099"/>
                </a:solidFill>
                <a:effectLst>
                  <a:outerShdw blurRad="38100" dist="38100" dir="2700000" algn="tl">
                    <a:srgbClr val="C0C0C0"/>
                  </a:outerShdw>
                </a:effectLst>
                <a:latin typeface="Arial" charset="0"/>
                <a:sym typeface="Wingdings 2" pitchFamily="18" charset="2"/>
              </a:rPr>
              <a:t> Archivo de Alertas.</a:t>
            </a:r>
          </a:p>
          <a:p>
            <a:pPr>
              <a:lnSpc>
                <a:spcPct val="90000"/>
              </a:lnSpc>
              <a:defRPr/>
            </a:pPr>
            <a:r>
              <a:rPr lang="es-AR" b="1" i="1">
                <a:solidFill>
                  <a:srgbClr val="000099"/>
                </a:solidFill>
                <a:effectLst>
                  <a:outerShdw blurRad="38100" dist="38100" dir="2700000" algn="tl">
                    <a:srgbClr val="C0C0C0"/>
                  </a:outerShdw>
                </a:effectLst>
                <a:latin typeface="Arial" charset="0"/>
              </a:rPr>
              <a:t>  Estos datos permiten rastrear de donde se realizó la incursión (InterNIC/NIC).</a:t>
            </a:r>
          </a:p>
          <a:p>
            <a:pPr>
              <a:lnSpc>
                <a:spcPct val="90000"/>
              </a:lnSpc>
              <a:defRPr/>
            </a:pPr>
            <a:r>
              <a:rPr lang="es-AR" b="1" i="1">
                <a:solidFill>
                  <a:srgbClr val="000099"/>
                </a:solidFill>
                <a:effectLst>
                  <a:outerShdw blurRad="38100" dist="38100" dir="2700000" algn="tl">
                    <a:srgbClr val="C0C0C0"/>
                  </a:outerShdw>
                </a:effectLst>
                <a:latin typeface="Arial" charset="0"/>
              </a:rPr>
              <a:t>Permite configurar los envíos a cuentas de Mail , Radio llamado  o Te celulares</a:t>
            </a:r>
          </a:p>
        </p:txBody>
      </p:sp>
      <p:sp>
        <p:nvSpPr>
          <p:cNvPr id="5" name="5 Marcador de número de diapositiva"/>
          <p:cNvSpPr>
            <a:spLocks noGrp="1"/>
          </p:cNvSpPr>
          <p:nvPr>
            <p:ph type="sldNum" sz="quarter" idx="12"/>
          </p:nvPr>
        </p:nvSpPr>
        <p:spPr/>
        <p:txBody>
          <a:bodyPr/>
          <a:lstStyle/>
          <a:p>
            <a:pPr>
              <a:defRPr/>
            </a:pPr>
            <a:fld id="{023BC41B-0276-4188-8693-9677626283A5}" type="slidenum">
              <a:rPr lang="en-US"/>
              <a:pPr>
                <a:defRPr/>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91" name="Rectangle 27"/>
          <p:cNvSpPr>
            <a:spLocks noGrp="1" noChangeArrowheads="1"/>
          </p:cNvSpPr>
          <p:nvPr>
            <p:ph type="title"/>
          </p:nvPr>
        </p:nvSpPr>
        <p:spPr>
          <a:xfrm>
            <a:off x="684213" y="0"/>
            <a:ext cx="7772400" cy="1008063"/>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Arquitectura Final</a:t>
            </a:r>
          </a:p>
        </p:txBody>
      </p:sp>
      <p:sp>
        <p:nvSpPr>
          <p:cNvPr id="58" name="4 Marcador de número de diapositiva"/>
          <p:cNvSpPr>
            <a:spLocks noGrp="1"/>
          </p:cNvSpPr>
          <p:nvPr>
            <p:ph type="sldNum" sz="quarter" idx="12"/>
          </p:nvPr>
        </p:nvSpPr>
        <p:spPr/>
        <p:txBody>
          <a:bodyPr/>
          <a:lstStyle/>
          <a:p>
            <a:pPr>
              <a:defRPr/>
            </a:pPr>
            <a:fld id="{A1A1E812-1C88-4BF2-A03F-CEF21E387878}" type="slidenum">
              <a:rPr lang="en-US"/>
              <a:pPr>
                <a:defRPr/>
              </a:pPr>
              <a:t>98</a:t>
            </a:fld>
            <a:endParaRPr lang="en-US"/>
          </a:p>
        </p:txBody>
      </p:sp>
      <p:pic>
        <p:nvPicPr>
          <p:cNvPr id="79876" name="Picture 3"/>
          <p:cNvPicPr>
            <a:picLocks noChangeAspect="1" noChangeArrowheads="1"/>
          </p:cNvPicPr>
          <p:nvPr/>
        </p:nvPicPr>
        <p:blipFill>
          <a:blip r:embed="rId4" cstate="print"/>
          <a:srcRect/>
          <a:stretch>
            <a:fillRect/>
          </a:stretch>
        </p:blipFill>
        <p:spPr bwMode="auto">
          <a:xfrm>
            <a:off x="0" y="1209675"/>
            <a:ext cx="9153525" cy="5648325"/>
          </a:xfrm>
          <a:prstGeom prst="rect">
            <a:avLst/>
          </a:prstGeom>
          <a:blipFill dpi="0" rotWithShape="0">
            <a:blip r:embed="rId3" cstate="print"/>
            <a:srcRect/>
            <a:tile tx="0" ty="0" sx="100000" sy="100000" flip="none" algn="tl"/>
          </a:blipFill>
          <a:ln w="76200" algn="ctr">
            <a:solidFill>
              <a:srgbClr val="0000FF"/>
            </a:solidFill>
            <a:miter lim="800000"/>
            <a:headEnd/>
            <a:tailEnd/>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026"/>
          <p:cNvSpPr>
            <a:spLocks noGrp="1" noChangeArrowheads="1"/>
          </p:cNvSpPr>
          <p:nvPr>
            <p:ph type="title"/>
          </p:nvPr>
        </p:nvSpPr>
        <p:spPr>
          <a:xfrm>
            <a:off x="395288" y="228600"/>
            <a:ext cx="8424862" cy="1143000"/>
          </a:xfrm>
          <a:blipFill dpi="0" rotWithShape="0">
            <a:blip r:embed="rId3" cstate="print"/>
            <a:srcRect/>
            <a:tile tx="0" ty="0" sx="100000" sy="100000" flip="none" algn="tl"/>
          </a:blipFill>
          <a:ln w="76200" cap="flat" algn="ctr">
            <a:solidFill>
              <a:srgbClr val="0000FF"/>
            </a:solidFill>
          </a:ln>
        </p:spPr>
        <p:txBody>
          <a:bodyPr/>
          <a:lstStyle/>
          <a:p>
            <a:pPr>
              <a:defRPr/>
            </a:pPr>
            <a:r>
              <a:rPr lang="es-AR" sz="3200" b="1" i="1" dirty="0">
                <a:solidFill>
                  <a:srgbClr val="800000"/>
                </a:solidFill>
                <a:effectLst>
                  <a:outerShdw blurRad="38100" dist="38100" dir="2700000" algn="tl">
                    <a:srgbClr val="C0C0C0"/>
                  </a:outerShdw>
                </a:effectLst>
                <a:latin typeface="Arial" charset="0"/>
              </a:rPr>
              <a:t>Políticas de Restricción de Servicios</a:t>
            </a:r>
            <a:br>
              <a:rPr lang="es-AR" sz="3200" b="1" i="1" dirty="0">
                <a:solidFill>
                  <a:srgbClr val="800000"/>
                </a:solidFill>
                <a:effectLst>
                  <a:outerShdw blurRad="38100" dist="38100" dir="2700000" algn="tl">
                    <a:srgbClr val="C0C0C0"/>
                  </a:outerShdw>
                </a:effectLst>
                <a:latin typeface="Arial" charset="0"/>
              </a:rPr>
            </a:br>
            <a:endParaRPr lang="es-AR" sz="3200" b="1" i="1" dirty="0">
              <a:solidFill>
                <a:srgbClr val="800000"/>
              </a:solidFill>
              <a:effectLst>
                <a:outerShdw blurRad="38100" dist="38100" dir="2700000" algn="tl">
                  <a:srgbClr val="C0C0C0"/>
                </a:outerShdw>
              </a:effectLst>
              <a:latin typeface="Arial" charset="0"/>
            </a:endParaRPr>
          </a:p>
        </p:txBody>
      </p:sp>
      <p:sp>
        <p:nvSpPr>
          <p:cNvPr id="438275" name="Rectangle 1027"/>
          <p:cNvSpPr>
            <a:spLocks noGrp="1" noChangeArrowheads="1"/>
          </p:cNvSpPr>
          <p:nvPr>
            <p:ph idx="1"/>
          </p:nvPr>
        </p:nvSpPr>
        <p:spPr>
          <a:xfrm>
            <a:off x="323850" y="1524000"/>
            <a:ext cx="8569325" cy="4713288"/>
          </a:xfrm>
          <a:solidFill>
            <a:schemeClr val="hlink"/>
          </a:solidFill>
          <a:ln w="76200">
            <a:solidFill>
              <a:srgbClr val="000080"/>
            </a:solidFill>
          </a:ln>
        </p:spPr>
        <p:txBody>
          <a:bodyPr/>
          <a:lstStyle/>
          <a:p>
            <a:pPr algn="just">
              <a:lnSpc>
                <a:spcPct val="90000"/>
              </a:lnSpc>
              <a:defRPr/>
            </a:pPr>
            <a:r>
              <a:rPr lang="es-AR" b="1" i="1" u="sng">
                <a:effectLst>
                  <a:outerShdw blurRad="38100" dist="38100" dir="2700000" algn="tl">
                    <a:srgbClr val="FFFFFF"/>
                  </a:outerShdw>
                </a:effectLst>
                <a:latin typeface="Arial" charset="0"/>
              </a:rPr>
              <a:t>Protocolo sencillo de Administración de Redes (SNMP)</a:t>
            </a:r>
            <a:r>
              <a:rPr lang="es-AR" b="1" i="1">
                <a:effectLst>
                  <a:outerShdw blurRad="38100" dist="38100" dir="2700000" algn="tl">
                    <a:srgbClr val="FFFFFF"/>
                  </a:outerShdw>
                </a:effectLst>
                <a:latin typeface="Arial" charset="0"/>
              </a:rPr>
              <a:t> : puede utilizarse para examinar la tabla de ruteo en un dispositivo, esto sirve para aprender los detalles más íntimos acerca del objetivo de la topología de red perteneciente a una organización. </a:t>
            </a:r>
          </a:p>
          <a:p>
            <a:pPr algn="just">
              <a:lnSpc>
                <a:spcPct val="90000"/>
              </a:lnSpc>
              <a:defRPr/>
            </a:pPr>
            <a:r>
              <a:rPr lang="es-AR" b="1" i="1">
                <a:effectLst>
                  <a:outerShdw blurRad="38100" dist="38100" dir="2700000" algn="tl">
                    <a:srgbClr val="FFFFFF"/>
                  </a:outerShdw>
                </a:effectLst>
                <a:latin typeface="Arial" charset="0"/>
              </a:rPr>
              <a:t>Es un servicio </a:t>
            </a:r>
            <a:r>
              <a:rPr lang="es-AR" b="1" i="1">
                <a:solidFill>
                  <a:srgbClr val="CC3300"/>
                </a:solidFill>
                <a:effectLst>
                  <a:outerShdw blurRad="38100" dist="38100" dir="2700000" algn="tl">
                    <a:srgbClr val="000000"/>
                  </a:outerShdw>
                </a:effectLst>
                <a:latin typeface="Arial" charset="0"/>
              </a:rPr>
              <a:t>prohibido</a:t>
            </a:r>
            <a:r>
              <a:rPr lang="es-AR" b="1" i="1">
                <a:effectLst>
                  <a:outerShdw blurRad="38100" dist="38100" dir="2700000" algn="tl">
                    <a:srgbClr val="FFFFFF"/>
                  </a:outerShdw>
                </a:effectLst>
                <a:latin typeface="Arial" charset="0"/>
              </a:rPr>
              <a:t> para usuarios externos  con respecto a los servidores de los nodos y topologías de Intranet</a:t>
            </a:r>
            <a:r>
              <a:rPr lang="es-AR" b="1">
                <a:cs typeface="Times New Roman" pitchFamily="18" charset="0"/>
              </a:rPr>
              <a:t>. </a:t>
            </a:r>
          </a:p>
          <a:p>
            <a:pPr>
              <a:lnSpc>
                <a:spcPct val="90000"/>
              </a:lnSpc>
              <a:defRPr/>
            </a:pPr>
            <a:endParaRPr lang="es-AR"/>
          </a:p>
        </p:txBody>
      </p:sp>
      <p:sp>
        <p:nvSpPr>
          <p:cNvPr id="5" name="5 Marcador de número de diapositiva"/>
          <p:cNvSpPr>
            <a:spLocks noGrp="1"/>
          </p:cNvSpPr>
          <p:nvPr>
            <p:ph type="sldNum" sz="quarter" idx="12"/>
          </p:nvPr>
        </p:nvSpPr>
        <p:spPr/>
        <p:txBody>
          <a:bodyPr/>
          <a:lstStyle/>
          <a:p>
            <a:pPr>
              <a:defRPr/>
            </a:pPr>
            <a:fld id="{47804591-505B-43CB-8BAB-FA93BA1AE325}" type="slidenum">
              <a:rPr lang="en-US"/>
              <a:pPr>
                <a:defRPr/>
              </a:pPr>
              <a:t>99</a:t>
            </a:fld>
            <a:endParaRPr lang="en-US"/>
          </a:p>
        </p:txBody>
      </p:sp>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535225</TotalTime>
  <Words>11603</Words>
  <Application>Microsoft Office PowerPoint</Application>
  <PresentationFormat>Presentación en pantalla (4:3)</PresentationFormat>
  <Paragraphs>959</Paragraphs>
  <Slides>106</Slides>
  <Notes>83</Notes>
  <HiddenSlides>1</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3</vt:i4>
      </vt:variant>
      <vt:variant>
        <vt:lpstr>Títulos de diapositiva</vt:lpstr>
      </vt:variant>
      <vt:variant>
        <vt:i4>106</vt:i4>
      </vt:variant>
    </vt:vector>
  </HeadingPairs>
  <TitlesOfParts>
    <vt:vector size="116" baseType="lpstr">
      <vt:lpstr>Arial</vt:lpstr>
      <vt:lpstr>Arial Rounded MT Bold</vt:lpstr>
      <vt:lpstr>Symbol</vt:lpstr>
      <vt:lpstr>Times New Roman</vt:lpstr>
      <vt:lpstr>Verdana</vt:lpstr>
      <vt:lpstr>Wingdings</vt:lpstr>
      <vt:lpstr>Presentación en blanco</vt:lpstr>
      <vt:lpstr>Visio</vt:lpstr>
      <vt:lpstr>Imagen</vt:lpstr>
      <vt:lpstr>Diapositiva</vt:lpstr>
      <vt:lpstr>Tecnología de Redes 2634 Introducción a las Comunicaciones 3007</vt:lpstr>
      <vt:lpstr>Tecnología de Redes 2634 Introducción a las Comunicaciones 3007</vt:lpstr>
      <vt:lpstr>Seguridad Informática</vt:lpstr>
      <vt:lpstr>Seguridad de red Amenazas de seguridad</vt:lpstr>
      <vt:lpstr>Seguridad de red Amenazas de seguridad</vt:lpstr>
      <vt:lpstr>Seguridad de red Amenazas de 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Conficker (2008)</vt:lpstr>
      <vt:lpstr>Stuxnet (2010-2011)</vt:lpstr>
      <vt:lpstr>Stuxnet Ciberguerra</vt:lpstr>
      <vt:lpstr>Ciberguerra Malwares - Ciberarma</vt:lpstr>
      <vt:lpstr>Presentación de PowerPoint</vt:lpstr>
      <vt:lpstr>Presentación de PowerPoint</vt:lpstr>
      <vt:lpstr>Presentación de PowerPoint</vt:lpstr>
      <vt:lpstr>Presentación de PowerPoint</vt:lpstr>
      <vt:lpstr>Seguridad  Informática</vt:lpstr>
      <vt:lpstr>Seguridad  Informática</vt:lpstr>
      <vt:lpstr>Introducción  Seguridad en Internet</vt:lpstr>
      <vt:lpstr>Introducción  Seguridad en Internet</vt:lpstr>
      <vt:lpstr>Tendencias actuales de riesgos en Internet </vt:lpstr>
      <vt:lpstr>Fuera de control …</vt:lpstr>
      <vt:lpstr>Tendencias actuales de riesgos en Internet</vt:lpstr>
      <vt:lpstr>Tendencias actuales de riesgos en Internet</vt:lpstr>
      <vt:lpstr>Tendencias actuales de riesgos en Internet</vt:lpstr>
      <vt:lpstr>¿Defensa en profundidad?</vt:lpstr>
      <vt:lpstr>Seguridad de la Información </vt:lpstr>
      <vt:lpstr>Blancos de infraestructura</vt:lpstr>
      <vt:lpstr>Porque triunfan los ataques?</vt:lpstr>
      <vt:lpstr>Políticas  de Seguridad</vt:lpstr>
      <vt:lpstr>Planeamiento de seguridad.</vt:lpstr>
      <vt:lpstr>Planeamiento de seguridad.</vt:lpstr>
      <vt:lpstr>Proactividad Vs. Reactividad</vt:lpstr>
      <vt:lpstr>Modelo de N-Tiers (N-Capas) </vt:lpstr>
      <vt:lpstr>Modelo de N-Tiers (N-Capas) Ejemplo</vt:lpstr>
      <vt:lpstr>Seguridad en el Transporte  Protocolos de Transporte Seguros</vt:lpstr>
      <vt:lpstr>Seguridad - Conceptos </vt:lpstr>
      <vt:lpstr>Seguridad - Conceptos </vt:lpstr>
      <vt:lpstr>X.509 Estándar para Certificación Digital </vt:lpstr>
      <vt:lpstr>Seguridad en el Transporte  Protocolos de Transporte Seguros</vt:lpstr>
      <vt:lpstr>SSL - SECURE SOCKETS LAYER</vt:lpstr>
      <vt:lpstr>SSL - SECURE SOCKETS LAYER</vt:lpstr>
      <vt:lpstr>  SSL - SECURE SOCKETS LAYER  </vt:lpstr>
      <vt:lpstr>TLS (TRANSPORT LAYER SECURITY)</vt:lpstr>
      <vt:lpstr> TLS (TRANSPORT LAYER SECURITY) </vt:lpstr>
      <vt:lpstr>S-HTTP   Secure HTTP  </vt:lpstr>
      <vt:lpstr>S-HTTP   Secure HTTP </vt:lpstr>
      <vt:lpstr>S-HTTP   Secure HTTP  </vt:lpstr>
      <vt:lpstr>S/MIME   Secure Multipurpose Internet Mail Extension</vt:lpstr>
      <vt:lpstr>SET Transacciones Electrónicas Seguras</vt:lpstr>
      <vt:lpstr>IPSEC - IP SECURITY</vt:lpstr>
      <vt:lpstr>Tunneling PPTP (Point to Point Tunneling Protocol)</vt:lpstr>
      <vt:lpstr>Tunneling PPTP (Point to Point Tunneling Protocol)</vt:lpstr>
      <vt:lpstr>Tunneling PPTP (Point to Point Tunneling Protocol) En Red</vt:lpstr>
      <vt:lpstr>Tunneling PPTP (Point to Point Tunneling Protocol) Con Acceso Remoto</vt:lpstr>
      <vt:lpstr>SLIP Serial Line Internet Protocol  PPP Point to Point Protocol</vt:lpstr>
      <vt:lpstr>SLIP Serial Line Internet Protocol  PPP Point to Point Protocol</vt:lpstr>
      <vt:lpstr>PAP/CHAP PPP Autentication  Protocol CHAP Challenge Handshake Autentication Protocol </vt:lpstr>
      <vt:lpstr>Seguridad Wireless</vt:lpstr>
      <vt:lpstr>WEP - Wired Equivalency Privacy </vt:lpstr>
      <vt:lpstr>WEP - Wired Equivalency Privacy </vt:lpstr>
      <vt:lpstr>WEP - Wired Equivalency Privacy</vt:lpstr>
      <vt:lpstr> WPA (Wi-Fi Protected Access) </vt:lpstr>
      <vt:lpstr> WPA (Wi-Fi Protected Access) </vt:lpstr>
      <vt:lpstr>WPA  C/Servidor de autenticación (RADIUS)</vt:lpstr>
      <vt:lpstr>WPA  C/Servidor de autenticación (RADIUS)</vt:lpstr>
      <vt:lpstr>WPA  S/Servidor de autenticación (RADIUS)</vt:lpstr>
      <vt:lpstr>WPA 2 (Wi-Fi Protected Access)</vt:lpstr>
      <vt:lpstr>WPA 2 (Wi-Fi Protected Access)</vt:lpstr>
      <vt:lpstr>Seguridad – Modelo OSI</vt:lpstr>
      <vt:lpstr>Configuración de Nodo de Internet Topología y Zonas</vt:lpstr>
      <vt:lpstr>Presentación de PowerPoint</vt:lpstr>
      <vt:lpstr>Configuración de Nodo de Internet Topología y Zonas - Outside</vt:lpstr>
      <vt:lpstr>Configuración de Nodo de Internet Inside</vt:lpstr>
      <vt:lpstr>Configuración de Nodo de Internet Inside</vt:lpstr>
      <vt:lpstr>Configuración de Nodo de Internet - DMZ </vt:lpstr>
      <vt:lpstr>Configuración de Nodo de Internet - DMZ </vt:lpstr>
      <vt:lpstr>Configuración de Nodo de Internet   Otras Zonas</vt:lpstr>
      <vt:lpstr>Configuración de Nodo de Internet   Otras Zonas</vt:lpstr>
      <vt:lpstr>Configuración de Nodo conectado a Internet – Zona de Sistemas Legacy</vt:lpstr>
      <vt:lpstr>Servidor de Web de Transacciones Seguras</vt:lpstr>
      <vt:lpstr>Servidor de Web de Transacciones Seguras </vt:lpstr>
      <vt:lpstr>Servidor de Web de Transacciones Intermedias</vt:lpstr>
      <vt:lpstr>Servidor de Web de Transacciones Intermedias</vt:lpstr>
      <vt:lpstr>Arquitectura general</vt:lpstr>
      <vt:lpstr>Políticas de Restricción de Servicios</vt:lpstr>
      <vt:lpstr>Sistemas de detección de intrusos</vt:lpstr>
      <vt:lpstr>Sistema de detección de intrusos</vt:lpstr>
      <vt:lpstr>Sistemas de detección de intrusos</vt:lpstr>
      <vt:lpstr>Los Sistemas de detección de intrusos</vt:lpstr>
      <vt:lpstr>Los Sistemas de detección de intrusos</vt:lpstr>
      <vt:lpstr>Arquitectura Final</vt:lpstr>
      <vt:lpstr>Políticas de Restricción de Servicios </vt:lpstr>
      <vt:lpstr>Políticas de Restricción de Servicios</vt:lpstr>
      <vt:lpstr>Politicas de Restricción de Servicios</vt:lpstr>
      <vt:lpstr>Políticas de Restricción de Servicios</vt:lpstr>
      <vt:lpstr>Politicas de Restricción de Servicios</vt:lpstr>
      <vt:lpstr>Políticas de Restricción de Servicios</vt:lpstr>
      <vt:lpstr>Políticas de Restricción de Servicios</vt:lpstr>
      <vt:lpstr>Gracias</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Seguridad Informatica</dc:title>
  <dc:subject/>
  <dc:creator>Lic Pablo Alejandro Lena</dc:creator>
  <dc:description>Seguridad en Internet_x000d_
Protocolos y Estándares de Seguridad_x000d_
Topologías y Zonas de Seguridad_x000d_
Restricciones de Acceso</dc:description>
  <cp:lastModifiedBy>Pablo Alejandro Lena</cp:lastModifiedBy>
  <cp:revision>765</cp:revision>
  <cp:lastPrinted>2000-12-06T14:19:33Z</cp:lastPrinted>
  <dcterms:created xsi:type="dcterms:W3CDTF">2000-04-03T00:38:42Z</dcterms:created>
  <dcterms:modified xsi:type="dcterms:W3CDTF">2022-05-18T23:49:26Z</dcterms:modified>
  <cp:category>Transparencias de Clase</cp:category>
</cp:coreProperties>
</file>